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1" r:id="rId5"/>
    <p:sldId id="262" r:id="rId6"/>
    <p:sldId id="260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>
          <p15:clr>
            <a:srgbClr val="A4A3A4"/>
          </p15:clr>
        </p15:guide>
        <p15:guide id="2" orient="horz" pos="1248">
          <p15:clr>
            <a:srgbClr val="A4A3A4"/>
          </p15:clr>
        </p15:guide>
        <p15:guide id="3" pos="2880">
          <p15:clr>
            <a:srgbClr val="A4A3A4"/>
          </p15:clr>
        </p15:guide>
        <p15:guide id="4" pos="14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6" d="100"/>
          <a:sy n="46" d="100"/>
        </p:scale>
        <p:origin x="1440" y="60"/>
      </p:cViewPr>
      <p:guideLst>
        <p:guide orient="horz" pos="960"/>
        <p:guide orient="horz" pos="1248"/>
        <p:guide pos="2880"/>
        <p:guide pos="14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AF08134-80D8-4AB9-8BBF-305322996B52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66E2FCA-4C2D-4981-AAE2-588764FBD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32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E08BD-3B77-4C48-B3F9-04C788F7FCD2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9" y="4560889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9DDFD-BC78-4743-A42D-4B696CD9B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59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9DDFD-BC78-4743-A42D-4B696CD9BF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6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37DA763-3224-4728-9B2B-634D6DE240F0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E1FA1BD-0CAE-4E44-82C3-48EF3EBF65F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6624"/>
            <a:ext cx="7848600" cy="2595025"/>
          </a:xfrm>
        </p:spPr>
        <p:txBody>
          <a:bodyPr>
            <a:normAutofit/>
          </a:bodyPr>
          <a:lstStyle/>
          <a:p>
            <a:r>
              <a:rPr lang="en-US" dirty="0" smtClean="0"/>
              <a:t>Nursing And USP&lt;800&gt;: What’s different from NIOSH and WA Law?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Seth Eisenberg RN OCN</a:t>
            </a:r>
            <a:r>
              <a:rPr lang="en-US" baseline="30000" dirty="0" smtClean="0"/>
              <a:t>®</a:t>
            </a:r>
            <a:r>
              <a:rPr lang="en-US" dirty="0" smtClean="0"/>
              <a:t> BTMCN</a:t>
            </a:r>
            <a:r>
              <a:rPr lang="en-US" baseline="30000" dirty="0" smtClean="0"/>
              <a:t>®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1921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0356"/>
            <a:ext cx="7315200" cy="1154097"/>
          </a:xfrm>
        </p:spPr>
        <p:txBody>
          <a:bodyPr/>
          <a:lstStyle/>
          <a:p>
            <a:r>
              <a:rPr lang="en-US" dirty="0" smtClean="0"/>
              <a:t>Comparison: Gloves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878283"/>
              </p:ext>
            </p:extLst>
          </p:nvPr>
        </p:nvGraphicFramePr>
        <p:xfrm>
          <a:off x="228600" y="2057400"/>
          <a:ext cx="86868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953">
                <a:tc>
                  <a:txBody>
                    <a:bodyPr/>
                    <a:lstStyle/>
                    <a:p>
                      <a:r>
                        <a:rPr lang="en-US" dirty="0" smtClean="0"/>
                        <a:t>NIOSH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USP&lt;800&gt;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Double chemotherapy gloves (ASTM rated) for chemotherapy; consider for non-antineoplastic HDs.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Powder-free chemotherapy gloves when handling </a:t>
                      </a:r>
                      <a:r>
                        <a:rPr lang="en-US" sz="17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chemotherapy drugs</a:t>
                      </a:r>
                      <a:r>
                        <a:rPr lang="en-US" sz="17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when there is potential contact with chemotherapy contaminated items or surfaces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Two pairs</a:t>
                      </a:r>
                      <a:r>
                        <a:rPr lang="en-US" sz="17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chemotherapy gloves are </a:t>
                      </a:r>
                      <a:r>
                        <a:rPr lang="en-US" sz="17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required. </a:t>
                      </a:r>
                      <a:r>
                        <a:rPr lang="en-US" sz="17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Must meet American Society for Testing and Materials </a:t>
                      </a:r>
                      <a:r>
                        <a:rPr lang="en-US" sz="17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(ASTM) standard</a:t>
                      </a:r>
                    </a:p>
                    <a:p>
                      <a:r>
                        <a:rPr lang="en-US" sz="17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D6978 (or its successor).</a:t>
                      </a:r>
                      <a:endParaRPr lang="en-US" sz="1700" b="1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53">
                <a:tc>
                  <a:txBody>
                    <a:bodyPr/>
                    <a:lstStyle/>
                    <a:p>
                      <a:r>
                        <a:rPr lang="en-US" sz="17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all activities</a:t>
                      </a:r>
                    </a:p>
                    <a:p>
                      <a:r>
                        <a:rPr lang="en-US" sz="17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associated with drug administration.</a:t>
                      </a:r>
                      <a:endParaRPr lang="en-US" sz="17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Two pairs of gloves when there is a “significant risk of breakage or contamination or permeation,”</a:t>
                      </a:r>
                      <a:r>
                        <a:rPr lang="en-US" sz="17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e.g., during compounding, extended handling periods, and cleaning up large HD spills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Required for administering antineoplastic HDs, including non-</a:t>
                      </a:r>
                      <a:r>
                        <a:rPr lang="en-US" sz="1700" b="1" i="0" u="none" strike="noStrike" kern="12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antineoplastics</a:t>
                      </a:r>
                      <a:r>
                        <a:rPr lang="en-US" sz="17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for reproductive</a:t>
                      </a:r>
                    </a:p>
                    <a:p>
                      <a:r>
                        <a:rPr lang="en-US" sz="17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risk only HDs</a:t>
                      </a:r>
                      <a:r>
                        <a:rPr lang="en-US" sz="17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7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69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0356"/>
            <a:ext cx="7315200" cy="1154097"/>
          </a:xfrm>
        </p:spPr>
        <p:txBody>
          <a:bodyPr/>
          <a:lstStyle/>
          <a:p>
            <a:r>
              <a:rPr lang="en-US" dirty="0" smtClean="0"/>
              <a:t>Comparison: Gowns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202183"/>
              </p:ext>
            </p:extLst>
          </p:nvPr>
        </p:nvGraphicFramePr>
        <p:xfrm>
          <a:off x="152400" y="1630680"/>
          <a:ext cx="8839200" cy="507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953">
                <a:tc>
                  <a:txBody>
                    <a:bodyPr/>
                    <a:lstStyle/>
                    <a:p>
                      <a:r>
                        <a:rPr lang="en-US" dirty="0" smtClean="0"/>
                        <a:t>NIOSH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USP&lt;800&gt;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Disposable, with long sleeves, elastic or knit cuffs, and closed fronts.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Disposable, closed front, long sleeves, and elastic or knit cuffs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made of polyethylene-coated polypropylene or </a:t>
                      </a:r>
                      <a:r>
                        <a:rPr lang="en-US" sz="15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other nonabsorbent, </a:t>
                      </a:r>
                      <a:r>
                        <a:rPr lang="en-US" sz="1500" b="1" i="0" u="none" strike="noStrike" kern="1200" baseline="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nonlinting</a:t>
                      </a:r>
                      <a:r>
                        <a:rPr lang="en-US" sz="15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protective material as determined by the PPE hazard assessment.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Disposable, </a:t>
                      </a:r>
                      <a:r>
                        <a:rPr lang="en-US" sz="15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with ability to resist chemotherapy</a:t>
                      </a:r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; long sleeves, elastic or knit cuffs, closed front, and without seams or closures that could allow HD exposure.</a:t>
                      </a:r>
                    </a:p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53">
                <a:tc>
                  <a:txBody>
                    <a:bodyPr/>
                    <a:lstStyle/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Wear gowns for all activities</a:t>
                      </a:r>
                    </a:p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associated with drug administration—</a:t>
                      </a:r>
                    </a:p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opening the outer bag, assembling</a:t>
                      </a:r>
                    </a:p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the delivery system, delivering the drug</a:t>
                      </a:r>
                    </a:p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to the patient, and disposing of all equipment  used for administration.</a:t>
                      </a:r>
                      <a:endParaRPr lang="en-US" sz="1500" b="0" i="0" baseline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Wear gowns whenever there is a </a:t>
                      </a:r>
                      <a:r>
                        <a:rPr lang="en-US" sz="15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reasonable possibility of a hazardous drug splash or spill such as in compounding, preparing and administering</a:t>
                      </a:r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 and dispose of gowns at the end of hazardous drug handling activities, when leaving the hazardous drug handling area and as soon as possible when damaged or contaminated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US" sz="15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Appropriate PPE </a:t>
                      </a:r>
                      <a:r>
                        <a:rPr lang="en-US" sz="15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must be worn when administering HDs</a:t>
                      </a:r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After use, </a:t>
                      </a:r>
                      <a:r>
                        <a:rPr lang="en-US" sz="15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PPE must be removed and </a:t>
                      </a:r>
                      <a:r>
                        <a:rPr lang="en-US" sz="1500" b="1" i="0" u="sng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disposed of in a waste container</a:t>
                      </a:r>
                    </a:p>
                    <a:p>
                      <a:r>
                        <a:rPr lang="en-US" sz="1500" b="1" i="0" u="sng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approved for trace-contaminated HD waste at the site of drug administration.</a:t>
                      </a:r>
                    </a:p>
                    <a:p>
                      <a:r>
                        <a:rPr lang="en-US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Cloth laboratory coats, scrubs, and isolation gowns are prohibited. Must not be worn outside of HD handling areas.</a:t>
                      </a:r>
                      <a:endParaRPr lang="en-US" sz="1500" b="0" i="0" baseline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8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035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Comparison: Respiratory Protection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96777"/>
              </p:ext>
            </p:extLst>
          </p:nvPr>
        </p:nvGraphicFramePr>
        <p:xfrm>
          <a:off x="152400" y="2057400"/>
          <a:ext cx="88392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953">
                <a:tc>
                  <a:txBody>
                    <a:bodyPr/>
                    <a:lstStyle/>
                    <a:p>
                      <a:r>
                        <a:rPr lang="en-US" dirty="0" smtClean="0"/>
                        <a:t>NIOSH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USP&lt;800&gt;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Refers to general OSHA recommendations [29 CFR 1910.134] and CDC [42 CFR 84]. 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Does not specify type or use.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appropriate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respiratory protection or equivalent respiratory protection during spill cleanup and whenever there is a significant risk of inhalation exposure to hazardous drug particulates </a:t>
                      </a: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risk of respiratory exposure when cleaning spills is “larger than what can be contained with a spill kit,” and if 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“a known or suspected airborne exposure to powders or vapors” occurs.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5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an appropriate 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chemical cartridge-type respirator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events such as large spills of volatile hazardous drugs, e.g., when an intravenous (IV) bag breaks or a line disconnects </a:t>
                      </a: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Full-face chemical cartridge respirator or </a:t>
                      </a:r>
                      <a:r>
                        <a:rPr lang="en-US" sz="1800" b="1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PAPR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53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0356"/>
            <a:ext cx="7315200" cy="1154097"/>
          </a:xfrm>
        </p:spPr>
        <p:txBody>
          <a:bodyPr/>
          <a:lstStyle/>
          <a:p>
            <a:r>
              <a:rPr lang="en-US" dirty="0" smtClean="0"/>
              <a:t>Comparison: CSTDs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591610"/>
              </p:ext>
            </p:extLst>
          </p:nvPr>
        </p:nvGraphicFramePr>
        <p:xfrm>
          <a:off x="152400" y="2057400"/>
          <a:ext cx="88392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953">
                <a:tc>
                  <a:txBody>
                    <a:bodyPr/>
                    <a:lstStyle/>
                    <a:p>
                      <a:r>
                        <a:rPr lang="en-US" dirty="0" smtClean="0"/>
                        <a:t>NIOSH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USP&lt;800&gt;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553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Consider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CSTDs to protect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nursing personnel during drug administration.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Mentioned as example in hazard assessment.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Required</a:t>
                      </a:r>
                      <a:r>
                        <a:rPr lang="en-US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administration of antineoplastic HDs when dosage form allows.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5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Evaluate and implement appropriate engineering controls to eliminate or minimize employee exposure. Examples of engineering controls include, but are not limited to: 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CSTDs…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0356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Comparison: Education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508992"/>
              </p:ext>
            </p:extLst>
          </p:nvPr>
        </p:nvGraphicFramePr>
        <p:xfrm>
          <a:off x="152400" y="2057400"/>
          <a:ext cx="8839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3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044">
                <a:tc>
                  <a:txBody>
                    <a:bodyPr/>
                    <a:lstStyle/>
                    <a:p>
                      <a:r>
                        <a:rPr lang="en-US" dirty="0" smtClean="0"/>
                        <a:t>NIOSH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USP&lt;800&gt;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Regular training for all personnel handing HDs.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HD training to all employees with occupational exposure 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at the time of their initial job assignment and whenever a new HD or a new process related to handling an HD that the employees have not previously been trained is introduced into their work area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Training required prior to handling HDs, and 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annually thereafter. All training and competency assessment must be</a:t>
                      </a:r>
                    </a:p>
                    <a:p>
                      <a:r>
                        <a:rPr lang="en-US" sz="1600" b="1" i="0" u="none" strike="noStrike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documented.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078">
                <a:tc>
                  <a:txBody>
                    <a:bodyPr/>
                    <a:lstStyle/>
                    <a:p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Must include: Overview of entity's list of HDs and their risks; HD SOPs; proper use of PPE and devices; Spill management and response to exposure; Proper disposal of HDs and trace-contaminated materials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69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1508</TotalTime>
  <Words>690</Words>
  <Application>Microsoft Office PowerPoint</Application>
  <PresentationFormat>On-screen Show (4:3)</PresentationFormat>
  <Paragraphs>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Perspective</vt:lpstr>
      <vt:lpstr>Nursing And USP&lt;800&gt;: What’s different from NIOSH and WA Law?</vt:lpstr>
      <vt:lpstr>Comparison: Gloves</vt:lpstr>
      <vt:lpstr>Comparison: Gowns</vt:lpstr>
      <vt:lpstr>Comparison: Respiratory Protection</vt:lpstr>
      <vt:lpstr>Comparison: CSTDs</vt:lpstr>
      <vt:lpstr>Comparison: Education</vt:lpstr>
    </vt:vector>
  </TitlesOfParts>
  <Company>Seattle Cancer Care Alliance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Implications Of USP&lt;800&gt;: What’s different from NIOSH?</dc:title>
  <dc:creator>Eisenberg, Seth RN OCN BMTCN</dc:creator>
  <cp:lastModifiedBy>Sortor, Katherine (LNI)</cp:lastModifiedBy>
  <cp:revision>30</cp:revision>
  <cp:lastPrinted>2017-04-10T17:34:44Z</cp:lastPrinted>
  <dcterms:created xsi:type="dcterms:W3CDTF">2017-04-04T19:57:38Z</dcterms:created>
  <dcterms:modified xsi:type="dcterms:W3CDTF">2019-09-10T18:40:23Z</dcterms:modified>
</cp:coreProperties>
</file>