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71" r:id="rId5"/>
    <p:sldId id="273" r:id="rId6"/>
    <p:sldId id="272" r:id="rId7"/>
    <p:sldId id="261" r:id="rId8"/>
    <p:sldId id="268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D3F41-BD78-4123-87FE-BBDA14B0868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C6C55-05A5-46E8-8C65-3FED350861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USP 800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Annie Lambert, </a:t>
            </a:r>
            <a:r>
              <a:rPr lang="en-US" dirty="0" err="1"/>
              <a:t>PharmD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protect patients, personnel, and the environment from hazardous drug contamination</a:t>
            </a:r>
          </a:p>
          <a:p>
            <a:r>
              <a:rPr lang="en-US" dirty="0"/>
              <a:t>Implementation date July 1, 2018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all healthcare personnel</a:t>
            </a:r>
          </a:p>
          <a:p>
            <a:r>
              <a:rPr lang="en-US" dirty="0"/>
              <a:t>Applies to all healthcare settings</a:t>
            </a:r>
          </a:p>
          <a:p>
            <a:r>
              <a:rPr lang="en-US" dirty="0"/>
              <a:t>Includes all elements of HD handling:</a:t>
            </a:r>
          </a:p>
          <a:p>
            <a:pPr lvl="1"/>
            <a:r>
              <a:rPr lang="en-US" dirty="0"/>
              <a:t>Receiving                      --PPE</a:t>
            </a:r>
          </a:p>
          <a:p>
            <a:pPr lvl="1"/>
            <a:r>
              <a:rPr lang="en-US" dirty="0"/>
              <a:t>Storage                         --Training </a:t>
            </a:r>
          </a:p>
          <a:p>
            <a:pPr lvl="1"/>
            <a:r>
              <a:rPr lang="en-US" dirty="0"/>
              <a:t>Preparation                  --HD List     </a:t>
            </a:r>
          </a:p>
          <a:p>
            <a:pPr lvl="1"/>
            <a:r>
              <a:rPr lang="en-US" dirty="0"/>
              <a:t>Administration            --Disposal  </a:t>
            </a:r>
          </a:p>
        </p:txBody>
      </p:sp>
    </p:spTree>
    <p:extLst>
      <p:ext uri="{BB962C8B-B14F-4D97-AF65-F5344CB8AC3E}">
        <p14:creationId xmlns:p14="http://schemas.microsoft.com/office/powerpoint/2010/main" val="205843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NIOSH 2016 List</a:t>
            </a:r>
          </a:p>
          <a:p>
            <a:r>
              <a:rPr lang="en-US" dirty="0"/>
              <a:t>More stringent requirements for antineoplastic HDs</a:t>
            </a:r>
          </a:p>
          <a:p>
            <a:r>
              <a:rPr lang="en-US" dirty="0"/>
              <a:t>Risk assessment is allowed</a:t>
            </a:r>
          </a:p>
          <a:p>
            <a:r>
              <a:rPr lang="en-US" dirty="0"/>
              <a:t>Reviewed every 12 months</a:t>
            </a:r>
          </a:p>
        </p:txBody>
      </p:sp>
    </p:spTree>
    <p:extLst>
      <p:ext uri="{BB962C8B-B14F-4D97-AF65-F5344CB8AC3E}">
        <p14:creationId xmlns:p14="http://schemas.microsoft.com/office/powerpoint/2010/main" val="898769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and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Designated person responsible for:</a:t>
            </a:r>
          </a:p>
          <a:p>
            <a:pPr lvl="1"/>
            <a:r>
              <a:rPr lang="en-US" dirty="0"/>
              <a:t>Developing and implementing appropriate procedures</a:t>
            </a:r>
          </a:p>
          <a:p>
            <a:pPr lvl="1"/>
            <a:r>
              <a:rPr lang="en-US" dirty="0"/>
              <a:t>Overseeing entity compliance</a:t>
            </a:r>
          </a:p>
          <a:p>
            <a:pPr lvl="1"/>
            <a:r>
              <a:rPr lang="en-US" dirty="0"/>
              <a:t>Ensuring competency of personnel</a:t>
            </a:r>
          </a:p>
          <a:p>
            <a:pPr lvl="1"/>
            <a:r>
              <a:rPr lang="en-US" dirty="0"/>
              <a:t>Ensuring environmental control of storage and compounding areas</a:t>
            </a:r>
          </a:p>
          <a:p>
            <a:r>
              <a:rPr lang="en-US" dirty="0"/>
              <a:t>Personnel training required every 12 months</a:t>
            </a:r>
          </a:p>
        </p:txBody>
      </p:sp>
    </p:spTree>
    <p:extLst>
      <p:ext uri="{BB962C8B-B14F-4D97-AF65-F5344CB8AC3E}">
        <p14:creationId xmlns:p14="http://schemas.microsoft.com/office/powerpoint/2010/main" val="1823578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Regs</a:t>
            </a:r>
            <a:r>
              <a:rPr lang="en-US" dirty="0"/>
              <a:t> for both sterile and non-sterile HD compounding</a:t>
            </a:r>
          </a:p>
          <a:p>
            <a:r>
              <a:rPr lang="en-US" dirty="0"/>
              <a:t>Requirements for various Primary Engineering Controls (PECs) and Secondary Engineering Controls (SECs) including:</a:t>
            </a:r>
          </a:p>
          <a:p>
            <a:pPr lvl="1"/>
            <a:r>
              <a:rPr lang="en-US" dirty="0"/>
              <a:t>Pressure differential</a:t>
            </a:r>
          </a:p>
          <a:p>
            <a:pPr lvl="1"/>
            <a:r>
              <a:rPr lang="en-US" dirty="0"/>
              <a:t>Air changes per hour (ACPH)</a:t>
            </a:r>
          </a:p>
          <a:p>
            <a:pPr lvl="1"/>
            <a:r>
              <a:rPr lang="en-US" dirty="0"/>
              <a:t>Externally vented</a:t>
            </a:r>
          </a:p>
          <a:p>
            <a:r>
              <a:rPr lang="en-US" dirty="0"/>
              <a:t>Separate storage for antineoplastic HDs and refrigerated HDs</a:t>
            </a:r>
          </a:p>
        </p:txBody>
      </p:sp>
    </p:spTree>
    <p:extLst>
      <p:ext uri="{BB962C8B-B14F-4D97-AF65-F5344CB8AC3E}">
        <p14:creationId xmlns:p14="http://schemas.microsoft.com/office/powerpoint/2010/main" val="98067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USP 800 Shall </a:t>
            </a:r>
            <a:r>
              <a:rPr lang="en-US" dirty="0" err="1"/>
              <a:t>vs</a:t>
            </a:r>
            <a:r>
              <a:rPr lang="en-US" dirty="0"/>
              <a:t> Should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153400" cy="4648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395">
                <a:tc>
                  <a:txBody>
                    <a:bodyPr/>
                    <a:lstStyle/>
                    <a:p>
                      <a:r>
                        <a:rPr lang="en-US" dirty="0"/>
                        <a:t>SHALL (MUST)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SHOULD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162">
                <a:tc>
                  <a:txBody>
                    <a:bodyPr/>
                    <a:lstStyle/>
                    <a:p>
                      <a:r>
                        <a:rPr lang="en-US" dirty="0"/>
                        <a:t>Store anti-neoplastic drugs requiring</a:t>
                      </a:r>
                      <a:r>
                        <a:rPr lang="en-US" baseline="0" dirty="0"/>
                        <a:t> manipulation</a:t>
                      </a:r>
                      <a:r>
                        <a:rPr lang="en-US" dirty="0"/>
                        <a:t> separately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Emergency power  to maintain negative pressure/ventilation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162">
                <a:tc>
                  <a:txBody>
                    <a:bodyPr/>
                    <a:lstStyle/>
                    <a:p>
                      <a:r>
                        <a:rPr lang="en-US" dirty="0"/>
                        <a:t>Use CSTDs for administration,</a:t>
                      </a:r>
                      <a:r>
                        <a:rPr lang="en-US" baseline="0" dirty="0"/>
                        <a:t> when dosage form allows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CSTDs for compounding when dosage form allows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660">
                <a:tc>
                  <a:txBody>
                    <a:bodyPr/>
                    <a:lstStyle/>
                    <a:p>
                      <a:r>
                        <a:rPr lang="en-US" dirty="0"/>
                        <a:t>Wear eye/face protection when risk of splash/spill outside</a:t>
                      </a:r>
                      <a:r>
                        <a:rPr lang="en-US" baseline="0" dirty="0"/>
                        <a:t> hood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Chemo gloves for handling</a:t>
                      </a:r>
                      <a:r>
                        <a:rPr lang="en-US" baseline="0" dirty="0"/>
                        <a:t> all HDs including non-chemo and reproductive risk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162">
                <a:tc>
                  <a:txBody>
                    <a:bodyPr/>
                    <a:lstStyle/>
                    <a:p>
                      <a:r>
                        <a:rPr lang="en-US" dirty="0"/>
                        <a:t>Not use pneumatic tubes for liquid HDs or anti-neoplastic HDs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Wipe</a:t>
                      </a:r>
                      <a:r>
                        <a:rPr lang="en-US" baseline="0" dirty="0"/>
                        <a:t> sampling q6months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1660">
                <a:tc>
                  <a:txBody>
                    <a:bodyPr/>
                    <a:lstStyle/>
                    <a:p>
                      <a:r>
                        <a:rPr lang="en-US" dirty="0"/>
                        <a:t>Personnel of reproductive capability must confirm in writing that they understand the risk of handling HDs.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Medical</a:t>
                      </a:r>
                      <a:r>
                        <a:rPr lang="en-US" baseline="0" dirty="0"/>
                        <a:t> Surveillance program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Enforcement of USP standards depends on local, state, and federal regulatory agencies and rules. </a:t>
            </a:r>
          </a:p>
          <a:p>
            <a:r>
              <a:rPr lang="en-US" dirty="0"/>
              <a:t>Accrediting bodies i.e. The Joint Commission</a:t>
            </a:r>
          </a:p>
          <a:p>
            <a:r>
              <a:rPr lang="en-US" dirty="0"/>
              <a:t>CMS Conditions of Participation</a:t>
            </a:r>
          </a:p>
          <a:p>
            <a:r>
              <a:rPr lang="en-US" dirty="0"/>
              <a:t>State Pharmacy Commission or other professions</a:t>
            </a:r>
          </a:p>
        </p:txBody>
      </p:sp>
    </p:spTree>
    <p:extLst>
      <p:ext uri="{BB962C8B-B14F-4D97-AF65-F5344CB8AC3E}">
        <p14:creationId xmlns:p14="http://schemas.microsoft.com/office/powerpoint/2010/main" val="3976725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Nursing Implications</a:t>
            </a:r>
          </a:p>
          <a:p>
            <a:pPr lvl="1"/>
            <a:r>
              <a:rPr lang="en-US" dirty="0"/>
              <a:t>Seth Eisenberg, RN OCN BTMCN </a:t>
            </a:r>
          </a:p>
          <a:p>
            <a:r>
              <a:rPr lang="en-US" dirty="0"/>
              <a:t>USP 800 Self Assessment</a:t>
            </a:r>
          </a:p>
          <a:p>
            <a:pPr lvl="1"/>
            <a:r>
              <a:rPr lang="en-US" dirty="0"/>
              <a:t>Erika Anderson, </a:t>
            </a:r>
            <a:r>
              <a:rPr lang="en-US" dirty="0" err="1"/>
              <a:t>CPhT</a:t>
            </a:r>
            <a:r>
              <a:rPr lang="en-US" dirty="0"/>
              <a:t> and Annie Lambert, </a:t>
            </a:r>
            <a:r>
              <a:rPr lang="en-US" dirty="0" err="1"/>
              <a:t>PharmD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79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1956</TotalTime>
  <Words>308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USP 800 Overview</vt:lpstr>
      <vt:lpstr>Overview</vt:lpstr>
      <vt:lpstr>Scope</vt:lpstr>
      <vt:lpstr>HD List</vt:lpstr>
      <vt:lpstr>Personnel and Training</vt:lpstr>
      <vt:lpstr>Engineering Controls</vt:lpstr>
      <vt:lpstr>USP 800 Shall vs Should</vt:lpstr>
      <vt:lpstr>Enforcement</vt:lpstr>
      <vt:lpstr>Next Up</vt:lpstr>
    </vt:vector>
  </TitlesOfParts>
  <Company>MultiCare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Drug Updates</dc:title>
  <dc:creator>aelambert</dc:creator>
  <cp:lastModifiedBy>Sortor, Katherine (LNI)</cp:lastModifiedBy>
  <cp:revision>40</cp:revision>
  <dcterms:created xsi:type="dcterms:W3CDTF">2016-11-02T20:46:09Z</dcterms:created>
  <dcterms:modified xsi:type="dcterms:W3CDTF">2017-08-28T15:20:57Z</dcterms:modified>
</cp:coreProperties>
</file>