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5" r:id="rId3"/>
    <p:sldId id="346" r:id="rId4"/>
    <p:sldId id="341" r:id="rId5"/>
    <p:sldId id="344" r:id="rId6"/>
    <p:sldId id="345" r:id="rId7"/>
    <p:sldId id="338" r:id="rId8"/>
    <p:sldId id="336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3F00"/>
    <a:srgbClr val="FFFCB7"/>
    <a:srgbClr val="676200"/>
    <a:srgbClr val="D4D2B4"/>
    <a:srgbClr val="E2C4A6"/>
    <a:srgbClr val="E8D1BA"/>
    <a:srgbClr val="FFC220"/>
    <a:srgbClr val="FFE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0"/>
  </p:normalViewPr>
  <p:slideViewPr>
    <p:cSldViewPr>
      <p:cViewPr varScale="1">
        <p:scale>
          <a:sx n="77" d="100"/>
          <a:sy n="77" d="100"/>
        </p:scale>
        <p:origin x="97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098887-0A51-4327-9031-EDB22252A8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492CE9C0-BD48-48FD-B18C-7068E4439F21}" type="datetimeFigureOut">
              <a:rPr lang="en-US"/>
              <a:pPr>
                <a:defRPr/>
              </a:pPr>
              <a:t>12/10/2018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8F3F2404-BC42-4689-BB43-9EB595B3DC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B2501-232F-4A12-BA35-9504496A0A1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5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3962400"/>
            <a:ext cx="9144000" cy="1511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Rectangle 21"/>
          <p:cNvSpPr>
            <a:spLocks noChangeArrowheads="1"/>
          </p:cNvSpPr>
          <p:nvPr userDrawn="1"/>
        </p:nvSpPr>
        <p:spPr bwMode="auto">
          <a:xfrm>
            <a:off x="2806700" y="1193800"/>
            <a:ext cx="6337300" cy="2778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22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AEA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2873375" y="1260475"/>
            <a:ext cx="6270625" cy="2701925"/>
          </a:xfrm>
          <a:prstGeom prst="rect">
            <a:avLst/>
          </a:prstGeom>
          <a:solidFill>
            <a:srgbClr val="0067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9" name="Picture 24" descr="Logo - Different workers in different fields of work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0500"/>
            <a:ext cx="9144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 descr="LnI_Logo_wh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595563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2971800" y="1600200"/>
            <a:ext cx="5562600" cy="6127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2514600"/>
            <a:ext cx="5257800" cy="1143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i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0490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6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493838"/>
            <a:ext cx="1962150" cy="4983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93838"/>
            <a:ext cx="5734050" cy="4983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1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8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202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3848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2286000"/>
            <a:ext cx="38481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3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8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2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97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890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914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0055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7" name="Rectangle 25"/>
          <p:cNvSpPr>
            <a:spLocks noChangeArrowheads="1"/>
          </p:cNvSpPr>
          <p:nvPr userDrawn="1"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FFE9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8" name="Rectangle 26"/>
          <p:cNvSpPr>
            <a:spLocks noChangeArrowheads="1"/>
          </p:cNvSpPr>
          <p:nvPr userDrawn="1"/>
        </p:nvSpPr>
        <p:spPr bwMode="auto">
          <a:xfrm>
            <a:off x="3330575" y="61913"/>
            <a:ext cx="5789613" cy="9413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29" name="Rectangle 27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493838"/>
            <a:ext cx="7848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286000"/>
            <a:ext cx="7848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1" name="Picture 29" descr="Logo - Different workers in different fields of work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1913"/>
            <a:ext cx="57912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AEA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33" name="Picture 32" descr="LnI_Logo_2-color-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268446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031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E05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Font typeface="Wingdings" panose="05000000000000000000" pitchFamily="2" charset="2"/>
        <a:buChar char="§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A6D1F"/>
        </a:buClr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ally.Buckingham@lni.wa.gov" TargetMode="External"/><Relationship Id="rId2" Type="http://schemas.openxmlformats.org/officeDocument/2006/relationships/hyperlink" Target="mailto:Tari.Enos@lni.wa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mailto:Ryan.Allen@lni.wa.go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Alan.Lundeen@lni.wa.gov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9900" y="1524000"/>
            <a:ext cx="5562600" cy="612775"/>
          </a:xfrm>
        </p:spPr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1812925"/>
            <a:ext cx="6096000" cy="11430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tx1"/>
                </a:solidFill>
              </a:rPr>
              <a:t> </a:t>
            </a:r>
          </a:p>
          <a:p>
            <a:pPr eaLnBrk="1" hangingPunct="1"/>
            <a:r>
              <a:rPr lang="en-US" altLang="en-US" sz="4000" smtClean="0">
                <a:solidFill>
                  <a:schemeClr val="tx1"/>
                </a:solidFill>
              </a:rPr>
              <a:t>PSM Rulemaking Meeting</a:t>
            </a:r>
          </a:p>
        </p:txBody>
      </p:sp>
      <p:sp>
        <p:nvSpPr>
          <p:cNvPr id="5124" name="Rectangle 1"/>
          <p:cNvSpPr>
            <a:spLocks noChangeArrowheads="1"/>
          </p:cNvSpPr>
          <p:nvPr/>
        </p:nvSpPr>
        <p:spPr bwMode="auto">
          <a:xfrm>
            <a:off x="6856413" y="6324600"/>
            <a:ext cx="2287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EA6D1F"/>
              </a:buClr>
              <a:buFont typeface="Wingdings" panose="05000000000000000000" pitchFamily="2" charset="2"/>
              <a:buChar char="§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EA6D1F"/>
              </a:buClr>
              <a:buChar char="–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EA6D1F"/>
              </a:buClr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EA6D1F"/>
              </a:buClr>
              <a:buChar char="–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A6D1F"/>
              </a:buClr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December 3rd,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Today’s meeting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305800" cy="41910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This is the final stakeholder meeting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Scheduled for 9:00 to noon with option to go until 3:00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We will continue to take all written comments through December 31</a:t>
            </a:r>
            <a:r>
              <a:rPr lang="en-US" altLang="en-US" baseline="30000" smtClean="0">
                <a:solidFill>
                  <a:schemeClr val="tx1"/>
                </a:solidFill>
              </a:rPr>
              <a:t>st</a:t>
            </a:r>
            <a:r>
              <a:rPr lang="en-US" altLang="en-US" smtClean="0">
                <a:solidFill>
                  <a:schemeClr val="tx1"/>
                </a:solidFill>
              </a:rPr>
              <a:t>, 2018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Remember, you don’t have to attend a meeting to send in comments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Send comments to psmcomments@lni.wa.gov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Timeline for 2019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458200" cy="44196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Starting January 1</a:t>
            </a:r>
            <a:r>
              <a:rPr lang="en-US" altLang="en-US" baseline="30000" smtClean="0">
                <a:solidFill>
                  <a:schemeClr val="tx1"/>
                </a:solidFill>
              </a:rPr>
              <a:t>st</a:t>
            </a:r>
            <a:r>
              <a:rPr lang="en-US" altLang="en-US" smtClean="0">
                <a:solidFill>
                  <a:schemeClr val="tx1"/>
                </a:solidFill>
              </a:rPr>
              <a:t>,  2019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DOSH begins updating the draft language and preparing for the CR-102</a:t>
            </a: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Summer of 2019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The department files the CR-102</a:t>
            </a: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No later than December 31</a:t>
            </a:r>
            <a:r>
              <a:rPr lang="en-US" altLang="en-US" baseline="30000" smtClean="0">
                <a:solidFill>
                  <a:schemeClr val="tx1"/>
                </a:solidFill>
              </a:rPr>
              <a:t>st</a:t>
            </a:r>
            <a:r>
              <a:rPr lang="en-US" altLang="en-US" smtClean="0">
                <a:solidFill>
                  <a:schemeClr val="tx1"/>
                </a:solidFill>
              </a:rPr>
              <a:t>, 2019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The department completes the rulemaking process and files the CR-103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Preparing the CR-102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Finalize the draft language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Complete a Cost Benefit Analysis (CBA) and Small Business Economic Impact Statement (SBEIS) if the SBEIS is required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Set dates for the public hearings and the length of the comment period</a:t>
            </a: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1493838"/>
            <a:ext cx="8534400" cy="639762"/>
          </a:xfrm>
        </p:spPr>
        <p:txBody>
          <a:bodyPr/>
          <a:lstStyle/>
          <a:p>
            <a:r>
              <a:rPr lang="en-US" altLang="en-US" smtClean="0"/>
              <a:t>Preparing the CR-102 cont.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We will solicit input on the number and location of the public hearings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Information on public hearings will be sent out via the .Gov delivery system 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CR-102 notice includes public hearing dates proposed rule language, CBA and other information</a:t>
            </a: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1493838"/>
            <a:ext cx="8534400" cy="639762"/>
          </a:xfrm>
        </p:spPr>
        <p:txBody>
          <a:bodyPr/>
          <a:lstStyle/>
          <a:p>
            <a:r>
              <a:rPr lang="en-US" altLang="en-US" smtClean="0"/>
              <a:t>Preparing the CR-102 cont.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Prior to the CR-102 filing DOSH will do a refresher “Rulemaking 101”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Review public hearing/public comment process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Discuss the different options to provide comments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Identify the remaining legal requirements and deadlines that follow the public hearings</a:t>
            </a: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r>
              <a:rPr lang="en-US" altLang="en-US" smtClean="0">
                <a:solidFill>
                  <a:schemeClr val="tx1"/>
                </a:solidFill>
              </a:rPr>
              <a:t>Date for this refresher is to be determined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Notifications will be sent out to all stakeholders</a:t>
            </a: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  <a:p>
            <a:pPr lvl="1"/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610600" cy="639763"/>
          </a:xfrm>
        </p:spPr>
        <p:txBody>
          <a:bodyPr/>
          <a:lstStyle/>
          <a:p>
            <a:r>
              <a:rPr lang="en-US" altLang="en-US" sz="2800" smtClean="0"/>
              <a:t>Points of contact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48600" cy="4191000"/>
          </a:xfrm>
        </p:spPr>
        <p:txBody>
          <a:bodyPr/>
          <a:lstStyle/>
          <a:p>
            <a:r>
              <a:rPr lang="en-US" altLang="en-US" sz="2400" smtClean="0">
                <a:solidFill>
                  <a:schemeClr val="tx1"/>
                </a:solidFill>
              </a:rPr>
              <a:t>Tari Enos (Process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2"/>
              </a:rPr>
              <a:t>Tari.Enos@lni.wa.gov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902-5541</a:t>
            </a:r>
          </a:p>
          <a:p>
            <a:endParaRPr lang="en-US" altLang="en-US" sz="2400" smtClean="0">
              <a:solidFill>
                <a:schemeClr val="tx1"/>
              </a:solidFill>
            </a:endParaRPr>
          </a:p>
          <a:p>
            <a:r>
              <a:rPr lang="en-US" altLang="en-US" sz="2400" smtClean="0">
                <a:solidFill>
                  <a:schemeClr val="tx1"/>
                </a:solidFill>
              </a:rPr>
              <a:t>Sally Buckingham (Technical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3"/>
              </a:rPr>
              <a:t>Sally.Buckingham@lni.wa.gov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647-7322</a:t>
            </a:r>
          </a:p>
          <a:p>
            <a:endParaRPr lang="en-US" altLang="en-US" sz="2400" smtClean="0">
              <a:solidFill>
                <a:schemeClr val="tx1"/>
              </a:solidFill>
            </a:endParaRPr>
          </a:p>
          <a:p>
            <a:r>
              <a:rPr lang="en-US" altLang="en-US" sz="2400" smtClean="0">
                <a:solidFill>
                  <a:schemeClr val="tx1"/>
                </a:solidFill>
              </a:rPr>
              <a:t>Ryan Allen (Technical questions)</a:t>
            </a:r>
          </a:p>
          <a:p>
            <a:pPr lvl="1"/>
            <a:r>
              <a:rPr lang="en-US" altLang="en-US" sz="2000" smtClean="0">
                <a:solidFill>
                  <a:schemeClr val="tx1"/>
                </a:solidFill>
                <a:hlinkClick r:id="rId4"/>
              </a:rPr>
              <a:t>Ryan.Allen@lni.wa.gov</a:t>
            </a:r>
            <a:endParaRPr lang="en-US" altLang="en-US" sz="2000" smtClean="0">
              <a:solidFill>
                <a:schemeClr val="tx1"/>
              </a:solidFill>
            </a:endParaRPr>
          </a:p>
          <a:p>
            <a:pPr lvl="1"/>
            <a:r>
              <a:rPr lang="en-US" altLang="en-US" sz="2000" smtClean="0">
                <a:solidFill>
                  <a:schemeClr val="tx1"/>
                </a:solidFill>
              </a:rPr>
              <a:t>(360) 902-5530</a:t>
            </a:r>
          </a:p>
        </p:txBody>
      </p:sp>
      <p:pic>
        <p:nvPicPr>
          <p:cNvPr id="12292" name="Picture 1" descr="image from movie &quot;It's a wonderful life where boy sticks tongue on the freezing pole with friends standing around.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0" r="21152"/>
          <a:stretch>
            <a:fillRect/>
          </a:stretch>
        </p:blipFill>
        <p:spPr bwMode="auto">
          <a:xfrm>
            <a:off x="5848350" y="4267200"/>
            <a:ext cx="2816225" cy="225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Questions?</a:t>
            </a:r>
          </a:p>
        </p:txBody>
      </p:sp>
      <p:sp>
        <p:nvSpPr>
          <p:cNvPr id="13315" name="Content Placeholder 4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8153400" cy="41910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Alan Lundeen</a:t>
            </a:r>
          </a:p>
          <a:p>
            <a:pPr lvl="1"/>
            <a:r>
              <a:rPr lang="en-US" altLang="en-US" smtClean="0">
                <a:solidFill>
                  <a:schemeClr val="tx1"/>
                </a:solidFill>
                <a:hlinkClick r:id="rId2"/>
              </a:rPr>
              <a:t>Alan.Lundeen@lni.wa.gov</a:t>
            </a:r>
            <a:endParaRPr lang="en-US" altLang="en-US" smtClean="0">
              <a:solidFill>
                <a:schemeClr val="tx1"/>
              </a:solidFill>
            </a:endParaRPr>
          </a:p>
          <a:p>
            <a:pPr lvl="1"/>
            <a:r>
              <a:rPr lang="en-US" altLang="en-US" smtClean="0">
                <a:solidFill>
                  <a:schemeClr val="tx1"/>
                </a:solidFill>
              </a:rPr>
              <a:t>(360) 902-4758</a:t>
            </a:r>
          </a:p>
        </p:txBody>
      </p:sp>
      <p:pic>
        <p:nvPicPr>
          <p:cNvPr id="13316" name="Picture 2" descr="picture of lawyer from a movie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352800"/>
            <a:ext cx="30575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03E6C"/>
      </a:dk1>
      <a:lt1>
        <a:srgbClr val="FFFFFF"/>
      </a:lt1>
      <a:dk2>
        <a:srgbClr val="005595"/>
      </a:dk2>
      <a:lt2>
        <a:srgbClr val="FFE05B"/>
      </a:lt2>
      <a:accent1>
        <a:srgbClr val="0067B4"/>
      </a:accent1>
      <a:accent2>
        <a:srgbClr val="FF9900"/>
      </a:accent2>
      <a:accent3>
        <a:srgbClr val="AAB4C8"/>
      </a:accent3>
      <a:accent4>
        <a:srgbClr val="DADADA"/>
      </a:accent4>
      <a:accent5>
        <a:srgbClr val="AAB8D6"/>
      </a:accent5>
      <a:accent6>
        <a:srgbClr val="E78A00"/>
      </a:accent6>
      <a:hlink>
        <a:srgbClr val="CCFFFF"/>
      </a:hlink>
      <a:folHlink>
        <a:srgbClr val="DDDDD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E6C"/>
        </a:dk1>
        <a:lt1>
          <a:srgbClr val="FFFFFF"/>
        </a:lt1>
        <a:dk2>
          <a:srgbClr val="005595"/>
        </a:dk2>
        <a:lt2>
          <a:srgbClr val="FFE05B"/>
        </a:lt2>
        <a:accent1>
          <a:srgbClr val="BBE0E3"/>
        </a:accent1>
        <a:accent2>
          <a:srgbClr val="333399"/>
        </a:accent2>
        <a:accent3>
          <a:srgbClr val="AAB4C8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3E6C"/>
        </a:dk1>
        <a:lt1>
          <a:srgbClr val="FFFFFF"/>
        </a:lt1>
        <a:dk2>
          <a:srgbClr val="005595"/>
        </a:dk2>
        <a:lt2>
          <a:srgbClr val="FFE05B"/>
        </a:lt2>
        <a:accent1>
          <a:srgbClr val="0067B4"/>
        </a:accent1>
        <a:accent2>
          <a:srgbClr val="FF9900"/>
        </a:accent2>
        <a:accent3>
          <a:srgbClr val="AAB4C8"/>
        </a:accent3>
        <a:accent4>
          <a:srgbClr val="DADADA"/>
        </a:accent4>
        <a:accent5>
          <a:srgbClr val="AAB8D6"/>
        </a:accent5>
        <a:accent6>
          <a:srgbClr val="E78A00"/>
        </a:accent6>
        <a:hlink>
          <a:srgbClr val="CCFFFF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295</Words>
  <Application>Microsoft Office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Wingdings</vt:lpstr>
      <vt:lpstr>Calibri</vt:lpstr>
      <vt:lpstr>Default Design</vt:lpstr>
      <vt:lpstr> </vt:lpstr>
      <vt:lpstr>Today’s meeting</vt:lpstr>
      <vt:lpstr>Timeline for 2019</vt:lpstr>
      <vt:lpstr>Preparing the CR-102</vt:lpstr>
      <vt:lpstr>Preparing the CR-102 cont.</vt:lpstr>
      <vt:lpstr>Preparing the CR-102 cont.</vt:lpstr>
      <vt:lpstr>Points of contact</vt:lpstr>
      <vt:lpstr>Questions?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freelance1</dc:creator>
  <cp:lastModifiedBy>Sortor, Katherine (LNI)</cp:lastModifiedBy>
  <cp:revision>146</cp:revision>
  <cp:lastPrinted>2017-07-07T17:38:32Z</cp:lastPrinted>
  <dcterms:created xsi:type="dcterms:W3CDTF">2007-06-21T17:41:24Z</dcterms:created>
  <dcterms:modified xsi:type="dcterms:W3CDTF">2018-12-10T16:46:33Z</dcterms:modified>
</cp:coreProperties>
</file>