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7"/>
  </p:notesMasterIdLst>
  <p:sldIdLst>
    <p:sldId id="355" r:id="rId2"/>
    <p:sldId id="363" r:id="rId3"/>
    <p:sldId id="343" r:id="rId4"/>
    <p:sldId id="362" r:id="rId5"/>
    <p:sldId id="364" r:id="rId6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Gentium Basic" panose="020B060402020202020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93B"/>
    <a:srgbClr val="555655"/>
    <a:srgbClr val="186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54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96" y="-282"/>
      </p:cViewPr>
      <p:guideLst>
        <p:guide orient="horz" pos="780"/>
        <p:guide pos="5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90" d="100"/>
          <a:sy n="90" d="100"/>
        </p:scale>
        <p:origin x="-369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0879DF-55BB-4017-A916-D60AFD74F207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EF3646C-C5F9-450A-B9DE-7AFF078D7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60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3646C-C5F9-450A-B9DE-7AFF078D7C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70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3646C-C5F9-450A-B9DE-7AFF078D7C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82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3646C-C5F9-450A-B9DE-7AFF078D7C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82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3646C-C5F9-450A-B9DE-7AFF078D7C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82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16" y="2627290"/>
            <a:ext cx="6309914" cy="1258910"/>
          </a:xfrm>
        </p:spPr>
        <p:txBody>
          <a:bodyPr lIns="0" tIns="0" rIns="0" bIns="0" anchor="t" anchorCtr="0">
            <a:normAutofit/>
          </a:bodyPr>
          <a:lstStyle>
            <a:lvl1pPr algn="l">
              <a:defRPr sz="4400" b="0" i="0">
                <a:solidFill>
                  <a:schemeClr val="bg2"/>
                </a:solidFill>
                <a:latin typeface="Proxima Nova Cond Bold"/>
                <a:cs typeface="Proxima Nova Cond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20616" y="3886200"/>
            <a:ext cx="3378448" cy="42658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 //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616" y="1112001"/>
            <a:ext cx="723900" cy="965200"/>
          </a:xfrm>
          <a:prstGeom prst="rect">
            <a:avLst/>
          </a:prstGeom>
        </p:spPr>
      </p:pic>
      <p:sp>
        <p:nvSpPr>
          <p:cNvPr id="11" name="Minus 10"/>
          <p:cNvSpPr/>
          <p:nvPr/>
        </p:nvSpPr>
        <p:spPr>
          <a:xfrm>
            <a:off x="-105123" y="2314963"/>
            <a:ext cx="7793562" cy="228600"/>
          </a:xfrm>
          <a:prstGeom prst="mathMinus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91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16" y="2627290"/>
            <a:ext cx="6309914" cy="1258910"/>
          </a:xfrm>
        </p:spPr>
        <p:txBody>
          <a:bodyPr lIns="0" tIns="0" rIns="0" bIns="0" anchor="t" anchorCtr="0">
            <a:normAutofit/>
          </a:bodyPr>
          <a:lstStyle>
            <a:lvl1pPr algn="l">
              <a:defRPr sz="4400" b="0" i="0">
                <a:solidFill>
                  <a:schemeClr val="bg2"/>
                </a:solidFill>
                <a:latin typeface="Proxima Nova Cond Bold"/>
                <a:cs typeface="Proxima Nova Cond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20616" y="3886200"/>
            <a:ext cx="3378448" cy="42658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 //</a:t>
            </a:r>
            <a:endParaRPr lang="en-US" dirty="0"/>
          </a:p>
        </p:txBody>
      </p:sp>
      <p:sp>
        <p:nvSpPr>
          <p:cNvPr id="11" name="Minus 10"/>
          <p:cNvSpPr/>
          <p:nvPr/>
        </p:nvSpPr>
        <p:spPr>
          <a:xfrm>
            <a:off x="-105123" y="2314963"/>
            <a:ext cx="7793562" cy="228600"/>
          </a:xfrm>
          <a:prstGeom prst="mathMinus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616" y="1372720"/>
            <a:ext cx="13081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Proxima Nova Cond Bold"/>
                <a:cs typeface="Proxima Nova Cond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14148" y="6519422"/>
            <a:ext cx="4596107" cy="161265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2"/>
                </a:solidFill>
                <a:latin typeface="Proxima Nova Light"/>
              </a:defRPr>
            </a:lvl1pPr>
          </a:lstStyle>
          <a:p>
            <a:r>
              <a:rPr lang="en-US" baseline="30000" dirty="0" smtClean="0"/>
              <a:t> </a:t>
            </a:r>
            <a:fld id="{65934097-631F-4CF5-B491-0EA5EB92BF5E}" type="slidenum">
              <a:rPr lang="en-US" baseline="30000" smtClean="0"/>
              <a:t>‹#›</a:t>
            </a:fld>
            <a:r>
              <a:rPr lang="en-US" baseline="30000" dirty="0" smtClean="0"/>
              <a:t>    Western States Petroleum Association   //   wspa.org   //   @wspaprez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587" y="6008396"/>
            <a:ext cx="4286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4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22313" y="6356350"/>
            <a:ext cx="433099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/>
                </a:solidFill>
                <a:latin typeface="Proxima Nova Light"/>
              </a:defRPr>
            </a:lvl1pPr>
          </a:lstStyle>
          <a:p>
            <a:r>
              <a:rPr lang="en-US" baseline="30000" smtClean="0"/>
              <a:t>Western States Petroleum Association   //   wspa.org   //   @wspaprez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804" y="6008396"/>
            <a:ext cx="427632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2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48" y="1600200"/>
            <a:ext cx="35816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587" y="6008396"/>
            <a:ext cx="428625" cy="5715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914148" y="6519422"/>
            <a:ext cx="4596107" cy="161265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2"/>
                </a:solidFill>
                <a:latin typeface="Proxima Nova Light"/>
              </a:defRPr>
            </a:lvl1pPr>
          </a:lstStyle>
          <a:p>
            <a:r>
              <a:rPr lang="en-US" baseline="30000" dirty="0" smtClean="0"/>
              <a:t> </a:t>
            </a:r>
            <a:fld id="{65934097-631F-4CF5-B491-0EA5EB92BF5E}" type="slidenum">
              <a:rPr lang="en-US" baseline="30000" smtClean="0"/>
              <a:t>‹#›</a:t>
            </a:fld>
            <a:r>
              <a:rPr lang="en-US" baseline="30000" dirty="0" smtClean="0"/>
              <a:t>    Western States Petroleum Association   //   wspa.org   //   @wspaprez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7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587" y="6008396"/>
            <a:ext cx="428625" cy="5715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914148" y="6519422"/>
            <a:ext cx="4596107" cy="161265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2"/>
                </a:solidFill>
                <a:latin typeface="Proxima Nova Light"/>
              </a:defRPr>
            </a:lvl1pPr>
          </a:lstStyle>
          <a:p>
            <a:r>
              <a:rPr lang="en-US" baseline="30000" dirty="0" smtClean="0"/>
              <a:t> </a:t>
            </a:r>
            <a:fld id="{65934097-631F-4CF5-B491-0EA5EB92BF5E}" type="slidenum">
              <a:rPr lang="en-US" baseline="30000" smtClean="0"/>
              <a:t>‹#›</a:t>
            </a:fld>
            <a:r>
              <a:rPr lang="en-US" baseline="30000" dirty="0" smtClean="0"/>
              <a:t>    Western States Petroleum Association   //   wspa.org   //   @wspaprez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75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5000" y="6008396"/>
            <a:ext cx="431800" cy="571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148" y="6519422"/>
            <a:ext cx="4596107" cy="161265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2"/>
                </a:solidFill>
                <a:latin typeface="Proxima Nova Light"/>
              </a:defRPr>
            </a:lvl1pPr>
          </a:lstStyle>
          <a:p>
            <a:r>
              <a:rPr lang="en-US" baseline="30000" dirty="0" smtClean="0"/>
              <a:t> </a:t>
            </a:r>
            <a:fld id="{65934097-631F-4CF5-B491-0EA5EB92BF5E}" type="slidenum">
              <a:rPr lang="en-US" baseline="30000" smtClean="0"/>
              <a:t>‹#›</a:t>
            </a:fld>
            <a:r>
              <a:rPr lang="en-US" baseline="30000" dirty="0" smtClean="0"/>
              <a:t>    Western States Petroleum Association   //   wspa.org   //   @wspaprez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6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5000" y="6008396"/>
            <a:ext cx="431800" cy="571500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14148" y="6519422"/>
            <a:ext cx="4596107" cy="161265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2"/>
                </a:solidFill>
                <a:latin typeface="Proxima Nova Light"/>
              </a:defRPr>
            </a:lvl1pPr>
          </a:lstStyle>
          <a:p>
            <a:r>
              <a:rPr lang="en-US" baseline="30000" dirty="0" smtClean="0"/>
              <a:t> </a:t>
            </a:r>
            <a:fld id="{65934097-631F-4CF5-B491-0EA5EB92BF5E}" type="slidenum">
              <a:rPr lang="en-US" baseline="30000" smtClean="0"/>
              <a:t>‹#›</a:t>
            </a:fld>
            <a:r>
              <a:rPr lang="en-US" baseline="30000" dirty="0" smtClean="0"/>
              <a:t>    Western States Petroleum Association   //   wspa.org   //   @wspaprez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20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14148" y="1739900"/>
            <a:ext cx="3290887" cy="365601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0088" y="1739900"/>
            <a:ext cx="4129087" cy="3656013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20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587" y="6008396"/>
            <a:ext cx="428625" cy="571500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14148" y="6519422"/>
            <a:ext cx="4596107" cy="161265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2"/>
                </a:solidFill>
                <a:latin typeface="Proxima Nova Light"/>
              </a:defRPr>
            </a:lvl1pPr>
          </a:lstStyle>
          <a:p>
            <a:r>
              <a:rPr lang="en-US" baseline="30000" dirty="0" smtClean="0"/>
              <a:t> </a:t>
            </a:r>
            <a:fld id="{65934097-631F-4CF5-B491-0EA5EB92BF5E}" type="slidenum">
              <a:rPr lang="en-US" baseline="30000" smtClean="0"/>
              <a:t>‹#›</a:t>
            </a:fld>
            <a:r>
              <a:rPr lang="en-US" baseline="30000" dirty="0" smtClean="0"/>
              <a:t>    Western States Petroleum Association   //   wspa.org   //   @wspaprez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86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48" y="274638"/>
            <a:ext cx="77726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48" y="1600200"/>
            <a:ext cx="77726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148" y="6519422"/>
            <a:ext cx="4596107" cy="161265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2"/>
                </a:solidFill>
                <a:latin typeface="Proxima Nova Light"/>
              </a:defRPr>
            </a:lvl1pPr>
          </a:lstStyle>
          <a:p>
            <a:r>
              <a:rPr lang="en-US" baseline="30000" smtClean="0"/>
              <a:t>Western States Petroleum Association   //   wspa.org   //   @wspaprez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  <p:sldLayoutId id="214748365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Proxima Nova Condensed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Proxima Nova Ligh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Proxima Nova Ligh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Proxima Nova Ligh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Proxima Nova Ligh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Proxima Nova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15" y="2627290"/>
            <a:ext cx="7802471" cy="844330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z="3200" b="1" spc="60" dirty="0" smtClean="0">
                <a:latin typeface="Proxima Nova Condensed"/>
              </a:rPr>
              <a:t>Process Safety Advisory Committee</a:t>
            </a:r>
            <a:endParaRPr lang="en-US" sz="3200" b="1" spc="60" dirty="0">
              <a:latin typeface="Proxima Nova Condensed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20616" y="3883775"/>
            <a:ext cx="7200829" cy="4265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baseline="0">
                <a:solidFill>
                  <a:schemeClr val="bg1"/>
                </a:solidFill>
                <a:latin typeface="Proxima Nova Ligh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Proxima Nova Ligh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Proxima Nova Ligh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roxima Nova Ligh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roxima Nova Ligh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spc="100" dirty="0" smtClean="0">
                <a:latin typeface="Proxima Nova Condensed"/>
              </a:rPr>
              <a:t>Overview of Industry Process Safety Management	</a:t>
            </a:r>
            <a:endParaRPr lang="en-US" sz="1800" spc="100" dirty="0">
              <a:latin typeface="Proxima Nova Condensed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900112" y="4211369"/>
            <a:ext cx="5566001" cy="4265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baseline="0">
                <a:solidFill>
                  <a:schemeClr val="bg1"/>
                </a:solidFill>
                <a:latin typeface="Proxima Nova Ligh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Proxima Nova Ligh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Proxima Nova Ligh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roxima Nova Ligh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roxima Nova Ligh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latin typeface="Gentium Basic"/>
                <a:cs typeface="Gentium Basic"/>
              </a:rPr>
              <a:t>September 21, 2015</a:t>
            </a:r>
            <a:endParaRPr lang="en-US" b="1" i="1" dirty="0">
              <a:latin typeface="Gentium Basic"/>
              <a:cs typeface="Gentium Basic"/>
            </a:endParaRPr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920616" y="6497672"/>
            <a:ext cx="6459898" cy="22380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spc="70" baseline="30000" dirty="0" smtClean="0">
                <a:solidFill>
                  <a:srgbClr val="C7D93B"/>
                </a:solidFill>
                <a:latin typeface="+mj-lt"/>
              </a:rPr>
              <a:t>Western States Petroleum Association   //   wspa.org   //   @wspaprez</a:t>
            </a:r>
            <a:endParaRPr lang="en-US" sz="1800" b="1" spc="70" baseline="30000" dirty="0">
              <a:solidFill>
                <a:srgbClr val="C7D93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460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14148" y="9174"/>
            <a:ext cx="77726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4000" b="1" i="0" baseline="0">
                <a:latin typeface="Proxima Nova Cn Rg" pitchFamily="50" charset="0"/>
                <a:ea typeface="+mj-ea"/>
                <a:cs typeface="Proxima Nova Cond Bold"/>
              </a:defRPr>
            </a:lvl1pPr>
          </a:lstStyle>
          <a:p>
            <a:pPr algn="ctr"/>
            <a:r>
              <a:rPr lang="en-US" sz="3600" dirty="0" smtClean="0">
                <a:latin typeface="Proxima Nova Condensed"/>
              </a:rPr>
              <a:t>Process Safety Management</a:t>
            </a:r>
            <a:endParaRPr lang="en-US" sz="3600" dirty="0">
              <a:latin typeface="Proxima Nova Condensed"/>
            </a:endParaRPr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107" y="1060203"/>
            <a:ext cx="6646513" cy="483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44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914148" y="9174"/>
            <a:ext cx="77726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4000" b="1" i="0" baseline="0">
                <a:latin typeface="Proxima Nova Cn Rg" pitchFamily="50" charset="0"/>
                <a:ea typeface="+mj-ea"/>
                <a:cs typeface="Proxima Nova Cond Bold"/>
              </a:defRPr>
            </a:lvl1pPr>
          </a:lstStyle>
          <a:p>
            <a:pPr algn="ctr"/>
            <a:r>
              <a:rPr lang="en-US" sz="3600" dirty="0" smtClean="0">
                <a:latin typeface="Proxima Nova Condensed"/>
              </a:rPr>
              <a:t>Organizations Improving Process Safety in Refining</a:t>
            </a:r>
            <a:endParaRPr lang="en-US" sz="3600" dirty="0">
              <a:latin typeface="Proxima Nova Condense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148" y="1238250"/>
            <a:ext cx="769620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American Petroleum Institute</a:t>
            </a:r>
            <a:endParaRPr lang="en-US" dirty="0">
              <a:solidFill>
                <a:schemeClr val="tx2"/>
              </a:solidFill>
              <a:cs typeface="Arial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American Fuels &amp; Petrochemical Manufacturers</a:t>
            </a:r>
            <a:endParaRPr lang="en-US" dirty="0">
              <a:solidFill>
                <a:schemeClr val="tx2"/>
              </a:solidFill>
              <a:cs typeface="Arial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Center for Chemical Process Safety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Global Congress on Process Safety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American Institute of Chemical Engineers. Center for Chemical Process Safety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Mary Kay O’Conner Process Safety Center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Western States Petroleum Association – PSM </a:t>
            </a: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Committee</a:t>
            </a:r>
            <a:endParaRPr lang="en-US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148" y="6519422"/>
            <a:ext cx="4596107" cy="161265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2"/>
                </a:solidFill>
                <a:latin typeface="Proxima Nova Light"/>
              </a:defRPr>
            </a:lvl1pPr>
          </a:lstStyle>
          <a:p>
            <a:r>
              <a:rPr lang="en-US" baseline="30000" dirty="0" smtClean="0">
                <a:solidFill>
                  <a:schemeClr val="bg2">
                    <a:lumMod val="65000"/>
                  </a:schemeClr>
                </a:solidFill>
              </a:rPr>
              <a:t> </a:t>
            </a:r>
            <a:fld id="{1A7D5EB1-CDA9-4FD9-A28E-9A2CB582F86A}" type="slidenum">
              <a:rPr lang="en-US" baseline="30000" smtClean="0">
                <a:solidFill>
                  <a:schemeClr val="bg2">
                    <a:lumMod val="65000"/>
                  </a:schemeClr>
                </a:solidFill>
              </a:rPr>
              <a:t>3</a:t>
            </a:fld>
            <a:r>
              <a:rPr lang="en-US" baseline="30000" dirty="0" smtClean="0">
                <a:solidFill>
                  <a:schemeClr val="bg2">
                    <a:lumMod val="65000"/>
                  </a:schemeClr>
                </a:solidFill>
              </a:rPr>
              <a:t>    Western </a:t>
            </a:r>
            <a:r>
              <a:rPr lang="en-US" baseline="30000" dirty="0">
                <a:solidFill>
                  <a:schemeClr val="bg2">
                    <a:lumMod val="65000"/>
                  </a:schemeClr>
                </a:solidFill>
              </a:rPr>
              <a:t>States Petroleum Association   //   wspa.org   //   @ wspaprez</a:t>
            </a:r>
          </a:p>
        </p:txBody>
      </p:sp>
    </p:spTree>
    <p:extLst>
      <p:ext uri="{BB962C8B-B14F-4D97-AF65-F5344CB8AC3E}">
        <p14:creationId xmlns:p14="http://schemas.microsoft.com/office/powerpoint/2010/main" val="329583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914148" y="9174"/>
            <a:ext cx="77726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4000" b="1" i="0" baseline="0">
                <a:latin typeface="Proxima Nova Cn Rg" pitchFamily="50" charset="0"/>
                <a:ea typeface="+mj-ea"/>
                <a:cs typeface="Proxima Nova Cond Bold"/>
              </a:defRPr>
            </a:lvl1pPr>
          </a:lstStyle>
          <a:p>
            <a:r>
              <a:rPr lang="en-US" sz="3600" dirty="0" smtClean="0">
                <a:latin typeface="Proxima Nova Condensed"/>
              </a:rPr>
              <a:t>Examples of Efforts</a:t>
            </a:r>
            <a:endParaRPr lang="en-US" sz="3600" dirty="0">
              <a:latin typeface="Proxima Nova Condensed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148" y="6519422"/>
            <a:ext cx="4596107" cy="161265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2"/>
                </a:solidFill>
                <a:latin typeface="Proxima Nova Light"/>
              </a:defRPr>
            </a:lvl1pPr>
          </a:lstStyle>
          <a:p>
            <a:r>
              <a:rPr lang="en-US" baseline="30000" dirty="0" smtClean="0">
                <a:solidFill>
                  <a:schemeClr val="bg2">
                    <a:lumMod val="65000"/>
                  </a:schemeClr>
                </a:solidFill>
              </a:rPr>
              <a:t> </a:t>
            </a:r>
            <a:fld id="{1A7D5EB1-CDA9-4FD9-A28E-9A2CB582F86A}" type="slidenum">
              <a:rPr lang="en-US" baseline="30000" smtClean="0">
                <a:solidFill>
                  <a:schemeClr val="bg2">
                    <a:lumMod val="65000"/>
                  </a:schemeClr>
                </a:solidFill>
              </a:rPr>
              <a:t>4</a:t>
            </a:fld>
            <a:r>
              <a:rPr lang="en-US" baseline="30000" dirty="0" smtClean="0">
                <a:solidFill>
                  <a:schemeClr val="bg2">
                    <a:lumMod val="65000"/>
                  </a:schemeClr>
                </a:solidFill>
              </a:rPr>
              <a:t>    Western </a:t>
            </a:r>
            <a:r>
              <a:rPr lang="en-US" baseline="30000" dirty="0">
                <a:solidFill>
                  <a:schemeClr val="bg2">
                    <a:lumMod val="65000"/>
                  </a:schemeClr>
                </a:solidFill>
              </a:rPr>
              <a:t>States Petroleum Association   //   wspa.org   //   @ wspaprez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147" y="1013525"/>
            <a:ext cx="769620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Shared learnings  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committees 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networks 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mtClean="0">
                <a:solidFill>
                  <a:schemeClr val="tx2"/>
                </a:solidFill>
                <a:cs typeface="Arial" pitchFamily="34" charset="0"/>
              </a:rPr>
              <a:t>symposiums </a:t>
            </a:r>
            <a:endParaRPr lang="en-US" dirty="0" smtClean="0">
              <a:solidFill>
                <a:schemeClr val="tx2"/>
              </a:solidFill>
              <a:cs typeface="Arial" pitchFamily="34" charset="0"/>
            </a:endParaRP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good practices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Recommended Standards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m</a:t>
            </a: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etallurgical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p</a:t>
            </a: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rocess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e</a:t>
            </a: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ngineering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2"/>
              </a:solidFill>
              <a:cs typeface="Arial" pitchFamily="34" charset="0"/>
            </a:endParaRP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56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914148" y="9174"/>
            <a:ext cx="77726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4000" b="1" i="0" baseline="0">
                <a:latin typeface="Proxima Nova Cn Rg" pitchFamily="50" charset="0"/>
                <a:ea typeface="+mj-ea"/>
                <a:cs typeface="Proxima Nova Cond Bold"/>
              </a:defRPr>
            </a:lvl1pPr>
          </a:lstStyle>
          <a:p>
            <a:r>
              <a:rPr lang="en-US" sz="3600" dirty="0" smtClean="0">
                <a:latin typeface="Proxima Nova Condensed"/>
              </a:rPr>
              <a:t>API Standards for Refining</a:t>
            </a:r>
            <a:endParaRPr lang="en-US" sz="3600" dirty="0">
              <a:latin typeface="Proxima Nova Condensed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148" y="6519422"/>
            <a:ext cx="4596107" cy="161265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2"/>
                </a:solidFill>
                <a:latin typeface="Proxima Nova Light"/>
              </a:defRPr>
            </a:lvl1pPr>
          </a:lstStyle>
          <a:p>
            <a:r>
              <a:rPr lang="en-US" baseline="30000" dirty="0" smtClean="0">
                <a:solidFill>
                  <a:schemeClr val="bg2">
                    <a:lumMod val="65000"/>
                  </a:schemeClr>
                </a:solidFill>
              </a:rPr>
              <a:t> </a:t>
            </a:r>
            <a:fld id="{1A7D5EB1-CDA9-4FD9-A28E-9A2CB582F86A}" type="slidenum">
              <a:rPr lang="en-US" baseline="30000" smtClean="0">
                <a:solidFill>
                  <a:schemeClr val="bg2">
                    <a:lumMod val="65000"/>
                  </a:schemeClr>
                </a:solidFill>
              </a:rPr>
              <a:t>5</a:t>
            </a:fld>
            <a:r>
              <a:rPr lang="en-US" baseline="30000" dirty="0" smtClean="0">
                <a:solidFill>
                  <a:schemeClr val="bg2">
                    <a:lumMod val="65000"/>
                  </a:schemeClr>
                </a:solidFill>
              </a:rPr>
              <a:t>    Western </a:t>
            </a:r>
            <a:r>
              <a:rPr lang="en-US" baseline="30000" dirty="0">
                <a:solidFill>
                  <a:schemeClr val="bg2">
                    <a:lumMod val="65000"/>
                  </a:schemeClr>
                </a:solidFill>
              </a:rPr>
              <a:t>States Petroleum Association   //   wspa.org   //   @ wspaprez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147" y="1013525"/>
            <a:ext cx="769620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Oil and gas companies, manufacturers and suppliers, contractors and consultants, representatives of government agencies and academia.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Over 160- published- recommended 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p</a:t>
            </a: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rocedures, standards, technical specifications and reports.  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2"/>
              </a:solidFill>
              <a:cs typeface="Arial" pitchFamily="34" charset="0"/>
            </a:endParaRP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2"/>
              </a:solidFill>
              <a:cs typeface="Arial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2"/>
              </a:solidFill>
              <a:cs typeface="Arial" pitchFamily="34" charset="0"/>
            </a:endParaRP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0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SPA 1">
      <a:dk1>
        <a:srgbClr val="1A6277"/>
      </a:dk1>
      <a:lt1>
        <a:srgbClr val="5DACBE"/>
      </a:lt1>
      <a:dk2>
        <a:srgbClr val="555655"/>
      </a:dk2>
      <a:lt2>
        <a:srgbClr val="FFFFFF"/>
      </a:lt2>
      <a:accent1>
        <a:srgbClr val="2E75B5"/>
      </a:accent1>
      <a:accent2>
        <a:srgbClr val="3F8D42"/>
      </a:accent2>
      <a:accent3>
        <a:srgbClr val="C7D93B"/>
      </a:accent3>
      <a:accent4>
        <a:srgbClr val="FCB12E"/>
      </a:accent4>
      <a:accent5>
        <a:srgbClr val="E45C25"/>
      </a:accent5>
      <a:accent6>
        <a:srgbClr val="D62D41"/>
      </a:accent6>
      <a:hlink>
        <a:srgbClr val="FBDC7C"/>
      </a:hlink>
      <a:folHlink>
        <a:srgbClr val="5DACBE"/>
      </a:folHlink>
    </a:clrScheme>
    <a:fontScheme name="Custom 1">
      <a:majorFont>
        <a:latin typeface="Proxima Nova Cn Rg"/>
        <a:ea typeface=""/>
        <a:cs typeface=""/>
      </a:majorFont>
      <a:minorFont>
        <a:latin typeface="Proxima Nova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2658</TotalTime>
  <Words>163</Words>
  <Application>Microsoft Office PowerPoint</Application>
  <PresentationFormat>On-screen Show (4:3)</PresentationFormat>
  <Paragraphs>35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Proxima Nova Light</vt:lpstr>
      <vt:lpstr>Proxima Nova Cond Bold</vt:lpstr>
      <vt:lpstr>Courier New</vt:lpstr>
      <vt:lpstr>Calibri</vt:lpstr>
      <vt:lpstr>Proxima Nova Cn Rg</vt:lpstr>
      <vt:lpstr>Wingdings</vt:lpstr>
      <vt:lpstr>Proxima Nova Rg</vt:lpstr>
      <vt:lpstr>Proxima Nova Condensed</vt:lpstr>
      <vt:lpstr>Gentium Basic</vt:lpstr>
      <vt:lpstr>Office Theme</vt:lpstr>
      <vt:lpstr>Process Safety Advisory Committee</vt:lpstr>
      <vt:lpstr>PowerPoint Presentation</vt:lpstr>
      <vt:lpstr>PowerPoint Presentation</vt:lpstr>
      <vt:lpstr>PowerPoint Presentation</vt:lpstr>
      <vt:lpstr>PowerPoint Presentation</vt:lpstr>
    </vt:vector>
  </TitlesOfParts>
  <Company>Western States Petroleum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Industry Process Safety Management</dc:title>
  <dc:subject>PSM</dc:subject>
  <dc:creator>Western States Petroleum Association</dc:creator>
  <cp:lastModifiedBy>mapb235</cp:lastModifiedBy>
  <cp:revision>145</cp:revision>
  <cp:lastPrinted>2015-09-11T22:52:45Z</cp:lastPrinted>
  <dcterms:created xsi:type="dcterms:W3CDTF">2014-05-16T21:33:02Z</dcterms:created>
  <dcterms:modified xsi:type="dcterms:W3CDTF">2015-10-12T18:34:35Z</dcterms:modified>
  <cp:category>presentations</cp:category>
</cp:coreProperties>
</file>