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1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2.xml" ContentType="application/vnd.openxmlformats-officedocument.presentationml.notesSlide+xml"/>
  <Override PartName="/ppt/tags/tag19.xml" ContentType="application/vnd.openxmlformats-officedocument.presentationml.tags+xml"/>
  <Override PartName="/ppt/notesSlides/notesSlide3.xml" ContentType="application/vnd.openxmlformats-officedocument.presentationml.notesSlide+xml"/>
  <Override PartName="/ppt/tags/tag20.xml" ContentType="application/vnd.openxmlformats-officedocument.presentationml.tags+xml"/>
  <Override PartName="/ppt/notesSlides/notesSlide4.xml" ContentType="application/vnd.openxmlformats-officedocument.presentationml.notesSlide+xml"/>
  <Override PartName="/ppt/tags/tag21.xml" ContentType="application/vnd.openxmlformats-officedocument.presentationml.tags+xml"/>
  <Override PartName="/ppt/notesSlides/notesSlide5.xml" ContentType="application/vnd.openxmlformats-officedocument.presentationml.notesSlide+xml"/>
  <Override PartName="/ppt/tags/tag2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71" r:id="rId9"/>
    <p:sldId id="265" r:id="rId10"/>
    <p:sldId id="268" r:id="rId11"/>
    <p:sldId id="266" r:id="rId12"/>
    <p:sldId id="270" r:id="rId13"/>
    <p:sldId id="267" r:id="rId14"/>
    <p:sldId id="269" r:id="rId15"/>
    <p:sldId id="260" r:id="rId16"/>
  </p:sldIdLst>
  <p:sldSz cx="9144000" cy="5143500" type="screen16x9"/>
  <p:notesSz cx="6934200" cy="9220200"/>
  <p:custDataLst>
    <p:tags r:id="rId1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4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rake, Allison M (LNI)" initials="DAM(" lastIdx="3" clrIdx="0">
    <p:extLst>
      <p:ext uri="{19B8F6BF-5375-455C-9EA6-DF929625EA0E}">
        <p15:presenceInfo xmlns:p15="http://schemas.microsoft.com/office/powerpoint/2012/main" userId="S-1-5-21-622543661-1843015809-658320111-93959" providerId="AD"/>
      </p:ext>
    </p:extLst>
  </p:cmAuthor>
  <p:cmAuthor id="2" name="Heist, Steven L (LNI)" initials="HSL(" lastIdx="1" clrIdx="1">
    <p:extLst>
      <p:ext uri="{19B8F6BF-5375-455C-9EA6-DF929625EA0E}">
        <p15:presenceInfo xmlns:p15="http://schemas.microsoft.com/office/powerpoint/2012/main" userId="S-1-5-21-622543661-1843015809-658320111-1385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178"/>
    <a:srgbClr val="005695"/>
    <a:srgbClr val="093678"/>
    <a:srgbClr val="F9F3DB"/>
    <a:srgbClr val="F7F0D1"/>
    <a:srgbClr val="FAF6E4"/>
    <a:srgbClr val="FEEECD"/>
    <a:srgbClr val="F3E7B0"/>
    <a:srgbClr val="00674E"/>
    <a:srgbClr val="C41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 autoAdjust="0"/>
    <p:restoredTop sz="70270" autoAdjust="0"/>
  </p:normalViewPr>
  <p:slideViewPr>
    <p:cSldViewPr>
      <p:cViewPr varScale="1">
        <p:scale>
          <a:sx n="81" d="100"/>
          <a:sy n="81" d="100"/>
        </p:scale>
        <p:origin x="1498" y="4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-1936"/>
    </p:cViewPr>
  </p:sorterViewPr>
  <p:notesViewPr>
    <p:cSldViewPr>
      <p:cViewPr varScale="1">
        <p:scale>
          <a:sx n="83" d="100"/>
          <a:sy n="83" d="100"/>
        </p:scale>
        <p:origin x="-2664" y="-58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4820" cy="461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89" tIns="45994" rIns="91989" bIns="4599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7775" y="0"/>
            <a:ext cx="3004820" cy="461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89" tIns="45994" rIns="91989" bIns="4599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7201"/>
            <a:ext cx="3004820" cy="461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89" tIns="45994" rIns="91989" bIns="4599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7775" y="8757201"/>
            <a:ext cx="3004820" cy="461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89" tIns="45994" rIns="91989" bIns="4599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EBAECAF-E419-4AF5-B148-58553734C99E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1838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1408"/>
          </a:xfrm>
          <a:prstGeom prst="rect">
            <a:avLst/>
          </a:prstGeom>
        </p:spPr>
        <p:txBody>
          <a:bodyPr vert="horz" lIns="91989" tIns="45994" rIns="91989" bIns="4599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775" y="0"/>
            <a:ext cx="3004820" cy="461408"/>
          </a:xfrm>
          <a:prstGeom prst="rect">
            <a:avLst/>
          </a:prstGeom>
        </p:spPr>
        <p:txBody>
          <a:bodyPr vert="horz" lIns="91989" tIns="45994" rIns="91989" bIns="45994" rtlCol="0"/>
          <a:lstStyle>
            <a:lvl1pPr algn="r">
              <a:defRPr sz="1200"/>
            </a:lvl1pPr>
          </a:lstStyle>
          <a:p>
            <a:fld id="{A992A3C5-519E-48C2-906F-C3472F4781F8}" type="datetimeFigureOut">
              <a:rPr lang="en-US" smtClean="0"/>
              <a:pPr/>
              <a:t>11/4/2024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3700" y="692150"/>
            <a:ext cx="61468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89" tIns="45994" rIns="91989" bIns="4599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420" y="4380192"/>
            <a:ext cx="5547360" cy="4147896"/>
          </a:xfrm>
          <a:prstGeom prst="rect">
            <a:avLst/>
          </a:prstGeom>
        </p:spPr>
        <p:txBody>
          <a:bodyPr vert="horz" lIns="91989" tIns="45994" rIns="91989" bIns="4599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57201"/>
            <a:ext cx="3004820" cy="461408"/>
          </a:xfrm>
          <a:prstGeom prst="rect">
            <a:avLst/>
          </a:prstGeom>
        </p:spPr>
        <p:txBody>
          <a:bodyPr vert="horz" lIns="91989" tIns="45994" rIns="91989" bIns="4599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775" y="8757201"/>
            <a:ext cx="3004820" cy="461408"/>
          </a:xfrm>
          <a:prstGeom prst="rect">
            <a:avLst/>
          </a:prstGeom>
        </p:spPr>
        <p:txBody>
          <a:bodyPr vert="horz" lIns="91989" tIns="45994" rIns="91989" bIns="45994" rtlCol="0" anchor="b"/>
          <a:lstStyle>
            <a:lvl1pPr algn="r">
              <a:defRPr sz="1200"/>
            </a:lvl1pPr>
          </a:lstStyle>
          <a:p>
            <a:fld id="{48649A9D-9250-45D6-BEC4-7CADFAF10A5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650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649A9D-9250-45D6-BEC4-7CADFAF10A5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753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</a:t>
            </a:r>
            <a:r>
              <a:rPr lang="en-US" baseline="0" dirty="0" smtClean="0"/>
              <a:t> slide is a “placeholder.” During the meeting, I w</a:t>
            </a:r>
            <a:r>
              <a:rPr lang="en-US" dirty="0" smtClean="0"/>
              <a:t>ill switch screens and present preliminary</a:t>
            </a:r>
            <a:r>
              <a:rPr lang="en-US" baseline="0" dirty="0" smtClean="0"/>
              <a:t> draft, followed by Reference Guide and FAQ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649A9D-9250-45D6-BEC4-7CADFAF10A5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2112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649A9D-9250-45D6-BEC4-7CADFAF10A5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42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649A9D-9250-45D6-BEC4-7CADFAF10A5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498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Information from the Pocket Guide developed by Education and Outreach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649A9D-9250-45D6-BEC4-7CADFAF10A5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743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419600" y="1352550"/>
            <a:ext cx="3964898" cy="84677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419600" y="2571750"/>
            <a:ext cx="3962400" cy="12001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i="1"/>
            </a:lvl1pPr>
          </a:lstStyle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-1" y="1058537"/>
            <a:ext cx="3657600" cy="3799213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3" name="Rectangle 2" descr=" &#10;"/>
          <p:cNvSpPr/>
          <p:nvPr userDrawn="1"/>
        </p:nvSpPr>
        <p:spPr>
          <a:xfrm>
            <a:off x="0" y="0"/>
            <a:ext cx="9154099" cy="1058537"/>
          </a:xfrm>
          <a:prstGeom prst="rect">
            <a:avLst/>
          </a:prstGeom>
          <a:solidFill>
            <a:srgbClr val="F9F3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" name="Picture 1" descr="Washington State Department of Labor &amp; Industries 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363" y="282379"/>
            <a:ext cx="2286005" cy="493777"/>
          </a:xfrm>
          <a:prstGeom prst="rect">
            <a:avLst/>
          </a:prstGeom>
        </p:spPr>
      </p:pic>
      <p:sp>
        <p:nvSpPr>
          <p:cNvPr id="18" name="Text Placeholder 17"/>
          <p:cNvSpPr>
            <a:spLocks noGrp="1"/>
          </p:cNvSpPr>
          <p:nvPr>
            <p:ph type="body" sz="quarter" idx="11" hasCustomPrompt="1"/>
          </p:nvPr>
        </p:nvSpPr>
        <p:spPr>
          <a:xfrm>
            <a:off x="3962400" y="243518"/>
            <a:ext cx="4876800" cy="571500"/>
          </a:xfrm>
          <a:prstGeom prst="rect">
            <a:avLst/>
          </a:prstGeom>
        </p:spPr>
        <p:txBody>
          <a:bodyPr/>
          <a:lstStyle>
            <a:lvl1pPr marL="0">
              <a:buNone/>
              <a:defRPr sz="2000" b="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Title of division/workgroup giving the presentation</a:t>
            </a:r>
          </a:p>
        </p:txBody>
      </p:sp>
      <p:sp>
        <p:nvSpPr>
          <p:cNvPr id="4" name="Rectangle 3" descr=" &#10;Decortative line"/>
          <p:cNvSpPr/>
          <p:nvPr userDrawn="1"/>
        </p:nvSpPr>
        <p:spPr>
          <a:xfrm>
            <a:off x="-1" y="952401"/>
            <a:ext cx="9154099" cy="106136"/>
          </a:xfrm>
          <a:prstGeom prst="rect">
            <a:avLst/>
          </a:prstGeom>
          <a:solidFill>
            <a:srgbClr val="005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5" name="Picture 14" descr="Decortative line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4857750"/>
            <a:ext cx="9144000" cy="300446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ial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 userDrawn="1">
            <p:ph type="title" hasCustomPrompt="1"/>
          </p:nvPr>
        </p:nvSpPr>
        <p:spPr>
          <a:xfrm>
            <a:off x="381000" y="400051"/>
            <a:ext cx="5181600" cy="47982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 userDrawn="1">
            <p:ph idx="1"/>
          </p:nvPr>
        </p:nvSpPr>
        <p:spPr>
          <a:xfrm>
            <a:off x="381000" y="1257300"/>
            <a:ext cx="5181600" cy="3349228"/>
          </a:xfrm>
          <a:prstGeom prst="rect">
            <a:avLst/>
          </a:prstGeom>
        </p:spPr>
        <p:txBody>
          <a:bodyPr/>
          <a:lstStyle>
            <a:lvl1pPr>
              <a:buClr>
                <a:srgbClr val="093678"/>
              </a:buClr>
              <a:defRPr/>
            </a:lvl1pPr>
            <a:lvl2pPr>
              <a:buClr>
                <a:schemeClr val="tx1"/>
              </a:buClr>
              <a:buSzPct val="80000"/>
              <a:buFont typeface="Arial" pitchFamily="34" charset="0"/>
              <a:buChar char="−"/>
              <a:defRPr/>
            </a:lvl2pPr>
            <a:lvl3pPr>
              <a:buClr>
                <a:srgbClr val="093678"/>
              </a:buClr>
              <a:buSzPct val="70000"/>
              <a:buFont typeface="Wingdings" pitchFamily="2" charset="2"/>
              <a:buChar char="§"/>
              <a:defRPr/>
            </a:lvl3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5791200" y="0"/>
            <a:ext cx="3352800" cy="48577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 userDrawn="1">
            <p:ph type="title" hasCustomPrompt="1"/>
          </p:nvPr>
        </p:nvSpPr>
        <p:spPr>
          <a:xfrm>
            <a:off x="533400" y="400051"/>
            <a:ext cx="8153400" cy="47982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0"/>
          </p:nvPr>
        </p:nvSpPr>
        <p:spPr>
          <a:xfrm>
            <a:off x="533400" y="1257300"/>
            <a:ext cx="8153400" cy="3349228"/>
          </a:xfrm>
          <a:prstGeom prst="rect">
            <a:avLst/>
          </a:prstGeom>
        </p:spPr>
        <p:txBody>
          <a:bodyPr/>
          <a:lstStyle>
            <a:lvl1pPr>
              <a:buClr>
                <a:srgbClr val="093678"/>
              </a:buClr>
              <a:defRPr/>
            </a:lvl1pPr>
            <a:lvl2pPr>
              <a:buClr>
                <a:schemeClr val="tx1"/>
              </a:buClr>
              <a:buSzPct val="80000"/>
              <a:buFont typeface="Arial" pitchFamily="34" charset="0"/>
              <a:buChar char="−"/>
              <a:defRPr/>
            </a:lvl2pPr>
            <a:lvl3pPr>
              <a:buClr>
                <a:srgbClr val="093678"/>
              </a:buClr>
              <a:buSzPct val="70000"/>
              <a:buFont typeface="Wingdings" pitchFamily="2" charset="2"/>
              <a:buChar char="§"/>
              <a:defRPr/>
            </a:lvl3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418669"/>
            <a:ext cx="2667000" cy="8497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Questions</a:t>
            </a:r>
            <a:endParaRPr lang="en-US" dirty="0"/>
          </a:p>
        </p:txBody>
      </p:sp>
      <p:pic>
        <p:nvPicPr>
          <p:cNvPr id="3" name="Content Placeholder 3" descr="Question mark on red puzzle pieces."/>
          <p:cNvPicPr>
            <a:picLocks noChangeAspect="1"/>
          </p:cNvPicPr>
          <p:nvPr userDrawn="1"/>
        </p:nvPicPr>
        <p:blipFill>
          <a:blip r:embed="rId3" cstate="print"/>
          <a:srcRect l="847" t="1569"/>
          <a:stretch>
            <a:fillRect/>
          </a:stretch>
        </p:blipFill>
        <p:spPr bwMode="auto">
          <a:xfrm>
            <a:off x="228601" y="171450"/>
            <a:ext cx="8915401" cy="4646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418669"/>
            <a:ext cx="4933950" cy="8497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2171701"/>
            <a:ext cx="4953000" cy="285749"/>
          </a:xfrm>
          <a:prstGeom prst="rect">
            <a:avLst/>
          </a:prstGeom>
        </p:spPr>
        <p:txBody>
          <a:bodyPr/>
          <a:lstStyle>
            <a:lvl1pPr>
              <a:buClr>
                <a:srgbClr val="093678"/>
              </a:buClr>
              <a:buNone/>
              <a:defRPr sz="1600"/>
            </a:lvl1pPr>
            <a:lvl2pPr>
              <a:buClr>
                <a:schemeClr val="tx1"/>
              </a:buClr>
              <a:buSzPct val="80000"/>
              <a:buFont typeface="Arial" pitchFamily="34" charset="0"/>
              <a:buChar char="−"/>
              <a:defRPr/>
            </a:lvl2pPr>
            <a:lvl3pPr>
              <a:buClr>
                <a:srgbClr val="093678"/>
              </a:buClr>
              <a:buSzPct val="70000"/>
              <a:buFont typeface="Wingdings" pitchFamily="2" charset="2"/>
              <a:buChar char="§"/>
              <a:defRPr/>
            </a:lvl3pPr>
          </a:lstStyle>
          <a:p>
            <a:pPr lvl="0"/>
            <a:r>
              <a:rPr lang="en-US" dirty="0" smtClean="0"/>
              <a:t>Presenter name, title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09600" y="2457451"/>
            <a:ext cx="4953000" cy="285749"/>
          </a:xfrm>
          <a:prstGeom prst="rect">
            <a:avLst/>
          </a:prstGeom>
        </p:spPr>
        <p:txBody>
          <a:bodyPr/>
          <a:lstStyle>
            <a:lvl1pPr>
              <a:buClr>
                <a:srgbClr val="093678"/>
              </a:buClr>
              <a:buNone/>
              <a:defRPr sz="1600"/>
            </a:lvl1pPr>
            <a:lvl2pPr>
              <a:buClr>
                <a:schemeClr val="tx1"/>
              </a:buClr>
              <a:buSzPct val="80000"/>
              <a:buFont typeface="Arial" pitchFamily="34" charset="0"/>
              <a:buChar char="−"/>
              <a:defRPr/>
            </a:lvl2pPr>
            <a:lvl3pPr>
              <a:buClr>
                <a:srgbClr val="093678"/>
              </a:buClr>
              <a:buSzPct val="70000"/>
              <a:buFont typeface="Wingdings" pitchFamily="2" charset="2"/>
              <a:buChar char="§"/>
              <a:defRPr/>
            </a:lvl3pPr>
          </a:lstStyle>
          <a:p>
            <a:pPr lvl="0"/>
            <a:r>
              <a:rPr lang="en-US" dirty="0" smtClean="0"/>
              <a:t>Phone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1" hasCustomPrompt="1"/>
          </p:nvPr>
        </p:nvSpPr>
        <p:spPr>
          <a:xfrm>
            <a:off x="609600" y="2743201"/>
            <a:ext cx="4953000" cy="285749"/>
          </a:xfrm>
          <a:prstGeom prst="rect">
            <a:avLst/>
          </a:prstGeom>
        </p:spPr>
        <p:txBody>
          <a:bodyPr/>
          <a:lstStyle>
            <a:lvl1pPr>
              <a:buClr>
                <a:srgbClr val="093678"/>
              </a:buClr>
              <a:buNone/>
              <a:defRPr sz="1600"/>
            </a:lvl1pPr>
            <a:lvl2pPr>
              <a:buClr>
                <a:schemeClr val="tx1"/>
              </a:buClr>
              <a:buSzPct val="80000"/>
              <a:buFont typeface="Arial" pitchFamily="34" charset="0"/>
              <a:buChar char="−"/>
              <a:defRPr/>
            </a:lvl2pPr>
            <a:lvl3pPr>
              <a:buClr>
                <a:srgbClr val="093678"/>
              </a:buClr>
              <a:buSzPct val="70000"/>
              <a:buFont typeface="Wingdings" pitchFamily="2" charset="2"/>
              <a:buChar char="§"/>
              <a:defRPr/>
            </a:lvl3pPr>
          </a:lstStyle>
          <a:p>
            <a:pPr lvl="0"/>
            <a:r>
              <a:rPr lang="en-US" dirty="0" smtClean="0"/>
              <a:t>Email</a:t>
            </a:r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2"/>
          </p:nvPr>
        </p:nvSpPr>
        <p:spPr>
          <a:xfrm>
            <a:off x="5791200" y="0"/>
            <a:ext cx="3352800" cy="485775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 &#10;Decortative line"/>
          <p:cNvSpPr/>
          <p:nvPr/>
        </p:nvSpPr>
        <p:spPr>
          <a:xfrm>
            <a:off x="-10099" y="4867617"/>
            <a:ext cx="9154099" cy="291226"/>
          </a:xfrm>
          <a:prstGeom prst="rect">
            <a:avLst/>
          </a:prstGeom>
          <a:solidFill>
            <a:srgbClr val="005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 descr=" &#10;"/>
          <p:cNvSpPr txBox="1"/>
          <p:nvPr/>
        </p:nvSpPr>
        <p:spPr>
          <a:xfrm>
            <a:off x="0" y="4874349"/>
            <a:ext cx="9144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baseline="0" dirty="0" smtClean="0">
                <a:solidFill>
                  <a:schemeClr val="bg1"/>
                </a:solidFill>
              </a:rPr>
              <a:t>Washington State Department of Labor &amp; Industries</a:t>
            </a:r>
            <a:endParaRPr lang="en-US" sz="1100" b="1" baseline="0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659763" y="4808611"/>
            <a:ext cx="466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EBD48FB9-46F3-4BB8-A7D7-CA29F08B1ABF}" type="slidenum">
              <a:rPr lang="en-US" sz="1800" kern="1200" smtClean="0">
                <a:solidFill>
                  <a:schemeClr val="bg1"/>
                </a:solidFill>
                <a:latin typeface="Arial" charset="0"/>
                <a:ea typeface="+mn-ea"/>
                <a:cs typeface="+mn-cs"/>
              </a:rPr>
              <a:pPr/>
              <a:t>‹#›</a:t>
            </a:fld>
            <a:endParaRPr lang="en-US" dirty="0"/>
          </a:p>
        </p:txBody>
      </p:sp>
    </p:spTree>
    <p:custDataLst>
      <p:tags r:id="rId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0" r:id="rId3"/>
    <p:sldLayoutId id="2147483653" r:id="rId4"/>
    <p:sldLayoutId id="2147483654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4D4D4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4D4D4D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4D4D4D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4D4D4D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4D4D4D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4D4D4D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4D4D4D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4D4D4D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4D4D4D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5595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5595"/>
        </a:buClr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5595"/>
        </a:buClr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5595"/>
        </a:buClr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5595"/>
        </a:buClr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5595"/>
        </a:buClr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5595"/>
        </a:buClr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5595"/>
        </a:buClr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5595"/>
        </a:buClr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0.xml"/><Relationship Id="rId6" Type="http://schemas.openxmlformats.org/officeDocument/2006/relationships/hyperlink" Target="https://www.lni.wa.gov/safety-health/safety-rules/rulemaking-stakeholder-information/sanitation-in-construction" TargetMode="External"/><Relationship Id="rId5" Type="http://schemas.openxmlformats.org/officeDocument/2006/relationships/hyperlink" Target="mailto:Cathy.Coates@Lni.wa.gov" TargetMode="External"/><Relationship Id="rId4" Type="http://schemas.openxmlformats.org/officeDocument/2006/relationships/hyperlink" Target="mailto:Steven.Heist@Lni.wa.gov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hyperlink" Target="http://dol.gov/sites/dolgov/files/WHD/fab/2023-2.pdf" TargetMode="Externa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1.xml"/><Relationship Id="rId6" Type="http://schemas.openxmlformats.org/officeDocument/2006/relationships/hyperlink" Target="http://womenshealth.gov/supporting-nursing-moms-work/lactation-break-time-and-space-all-industries/outdoor-job-sites" TargetMode="External"/><Relationship Id="rId5" Type="http://schemas.openxmlformats.org/officeDocument/2006/relationships/hyperlink" Target="http://lni.wa.gov/safety-health/safety-rules/rulemaking-stakeholder-information/sanitation-in-construction" TargetMode="Externa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2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0" y="1352550"/>
            <a:ext cx="5181600" cy="846772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Sanitary Conditions for Construction Workers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2971800" y="309086"/>
            <a:ext cx="6019800" cy="433864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rPr lang="en-US" sz="1800" b="1" dirty="0" smtClean="0">
                <a:solidFill>
                  <a:schemeClr val="tx1"/>
                </a:solidFill>
              </a:rPr>
              <a:t>Division of Occupational Safety and Health (DOSH)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3812628" y="2571750"/>
            <a:ext cx="5181600" cy="120015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000" dirty="0" smtClean="0"/>
              <a:t>Chapter 296-155 WAC,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Safety standards for construction work</a:t>
            </a:r>
          </a:p>
          <a:p>
            <a:pPr>
              <a:spcBef>
                <a:spcPts val="0"/>
              </a:spcBef>
            </a:pPr>
            <a:endParaRPr lang="en-US" sz="2000" dirty="0" smtClean="0"/>
          </a:p>
          <a:p>
            <a:pPr>
              <a:spcBef>
                <a:spcPts val="0"/>
              </a:spcBef>
            </a:pPr>
            <a:r>
              <a:rPr lang="en-US" sz="2000" dirty="0" smtClean="0"/>
              <a:t>Part B-1, Occupational Health and Environmental Control</a:t>
            </a:r>
            <a:endParaRPr lang="en-US" sz="2000" dirty="0"/>
          </a:p>
        </p:txBody>
      </p:sp>
      <p:pic>
        <p:nvPicPr>
          <p:cNvPr id="6" name="Picture 5" descr="Worker outside of a construction site wearing a hard hat and orange safety vest smiling in the sunshine.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714500"/>
            <a:ext cx="3146078" cy="2057400"/>
          </a:xfrm>
          <a:prstGeom prst="rect">
            <a:avLst/>
          </a:prstGeom>
          <a:ln w="60325">
            <a:solidFill>
              <a:srgbClr val="2F5178"/>
            </a:solidFill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8049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Additional Information (cont.)</a:t>
            </a:r>
            <a:endParaRPr lang="en-US" strike="dblStrike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0"/>
          </p:nvPr>
        </p:nvSpPr>
        <p:spPr>
          <a:xfrm>
            <a:off x="990600" y="1504950"/>
            <a:ext cx="7543800" cy="23622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The law requires L&amp;I to partner </a:t>
            </a:r>
            <a:r>
              <a:rPr lang="en-US" sz="2000" dirty="0" smtClean="0"/>
              <a:t>with relevant </a:t>
            </a:r>
            <a:r>
              <a:rPr lang="en-US" sz="2000" dirty="0"/>
              <a:t>labor organizations and the Office of Minority and Women’s Business Enterprises to develop educational </a:t>
            </a:r>
            <a:r>
              <a:rPr lang="en-US" sz="2000" dirty="0" smtClean="0"/>
              <a:t>materials, </a:t>
            </a:r>
            <a:r>
              <a:rPr lang="en-US" sz="2000" dirty="0"/>
              <a:t>and perform outreach to educate employers regarding new employer responsibilities under the law.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998754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sz="2400" dirty="0" smtClean="0"/>
              <a:t>Preliminary draft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Reference </a:t>
            </a:r>
            <a:r>
              <a:rPr lang="en-US" sz="2400" dirty="0"/>
              <a:t>g</a:t>
            </a:r>
            <a:r>
              <a:rPr lang="en-US" sz="2400" dirty="0" smtClean="0"/>
              <a:t>uide</a:t>
            </a:r>
          </a:p>
          <a:p>
            <a:pPr>
              <a:spcBef>
                <a:spcPts val="0"/>
              </a:spcBef>
            </a:pPr>
            <a:r>
              <a:rPr lang="en-US" sz="2400" dirty="0" smtClean="0"/>
              <a:t>Frequently asked questions (FAQ)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67290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Questions and 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0"/>
          </p:nvPr>
        </p:nvSpPr>
        <p:spPr>
          <a:xfrm>
            <a:off x="533400" y="1123950"/>
            <a:ext cx="8153400" cy="35814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000" dirty="0"/>
              <a:t>Questions?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 smtClean="0"/>
              <a:t>Rulemaking Timeline </a:t>
            </a:r>
            <a:r>
              <a:rPr lang="en-US" sz="2000" strike="dblStrike" dirty="0" smtClean="0"/>
              <a:t> 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CR-101 Preproposal filed: September 17, 2024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Conduct </a:t>
            </a:r>
            <a:r>
              <a:rPr lang="en-US" sz="2000" dirty="0"/>
              <a:t>s</a:t>
            </a:r>
            <a:r>
              <a:rPr lang="en-US" sz="2000" dirty="0" smtClean="0"/>
              <a:t>takeholder meetings: October-November </a:t>
            </a:r>
            <a:r>
              <a:rPr lang="en-US" sz="2000" dirty="0"/>
              <a:t>2024</a:t>
            </a:r>
          </a:p>
          <a:p>
            <a:pPr lvl="1">
              <a:spcBef>
                <a:spcPts val="0"/>
              </a:spcBef>
            </a:pPr>
            <a:r>
              <a:rPr lang="en-US" sz="2000" dirty="0"/>
              <a:t>File CR-102 Proposal: February </a:t>
            </a:r>
            <a:r>
              <a:rPr lang="en-US" sz="2000" dirty="0" smtClean="0"/>
              <a:t>2025*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Public </a:t>
            </a:r>
            <a:r>
              <a:rPr lang="en-US" sz="2000" dirty="0"/>
              <a:t>Hearing(s): March </a:t>
            </a:r>
            <a:r>
              <a:rPr lang="en-US" sz="2000" dirty="0" smtClean="0"/>
              <a:t>2025*</a:t>
            </a:r>
            <a:endParaRPr lang="en-US" sz="2000" dirty="0"/>
          </a:p>
          <a:p>
            <a:pPr lvl="1">
              <a:spcBef>
                <a:spcPts val="0"/>
              </a:spcBef>
            </a:pPr>
            <a:r>
              <a:rPr lang="en-US" sz="2000" dirty="0" smtClean="0"/>
              <a:t>Date </a:t>
            </a:r>
            <a:r>
              <a:rPr lang="en-US" sz="2000" dirty="0"/>
              <a:t>of Adoption: </a:t>
            </a:r>
            <a:r>
              <a:rPr lang="en-US" sz="2000" dirty="0" smtClean="0"/>
              <a:t>May </a:t>
            </a:r>
            <a:r>
              <a:rPr lang="en-US" sz="2000" dirty="0"/>
              <a:t>20, </a:t>
            </a:r>
            <a:r>
              <a:rPr lang="en-US" sz="2000" dirty="0" smtClean="0"/>
              <a:t>2025*</a:t>
            </a:r>
            <a:endParaRPr lang="en-US" sz="2000" dirty="0"/>
          </a:p>
          <a:p>
            <a:pPr lvl="1">
              <a:spcBef>
                <a:spcPts val="0"/>
              </a:spcBef>
            </a:pPr>
            <a:r>
              <a:rPr lang="en-US" sz="2000" dirty="0" smtClean="0"/>
              <a:t>Effective </a:t>
            </a:r>
            <a:r>
              <a:rPr lang="en-US" sz="2000" dirty="0"/>
              <a:t>Date: </a:t>
            </a:r>
            <a:r>
              <a:rPr lang="en-US" sz="2000" dirty="0" smtClean="0"/>
              <a:t>July </a:t>
            </a:r>
            <a:r>
              <a:rPr lang="en-US" sz="2000" dirty="0"/>
              <a:t>1, </a:t>
            </a:r>
            <a:r>
              <a:rPr lang="en-US" sz="2000" dirty="0" smtClean="0"/>
              <a:t>2025*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sz="2000" dirty="0"/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dirty="0" smtClean="0"/>
              <a:t>* Tentative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504172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896" y="133350"/>
            <a:ext cx="8153400" cy="479822"/>
          </a:xfrm>
        </p:spPr>
        <p:txBody>
          <a:bodyPr/>
          <a:lstStyle/>
          <a:p>
            <a:pPr algn="ctr"/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0"/>
          </p:nvPr>
        </p:nvSpPr>
        <p:spPr>
          <a:xfrm>
            <a:off x="392596" y="1047750"/>
            <a:ext cx="8382000" cy="3349228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For technical questions regarding chapter 296-155 WAC, Safety standards for construction work, please contact Steve </a:t>
            </a:r>
            <a:r>
              <a:rPr lang="en-US" sz="2000" dirty="0" smtClean="0"/>
              <a:t>Heist: </a:t>
            </a:r>
            <a:r>
              <a:rPr lang="en-US" sz="2000" dirty="0" smtClean="0">
                <a:hlinkClick r:id="rId4"/>
              </a:rPr>
              <a:t>Steven.Heist@Lni.wa.gov</a:t>
            </a:r>
            <a:r>
              <a:rPr lang="en-US" sz="2000" dirty="0" smtClean="0"/>
              <a:t> </a:t>
            </a: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For </a:t>
            </a:r>
            <a:r>
              <a:rPr lang="en-US" sz="2000" dirty="0"/>
              <a:t>questions about this rulemaking, please </a:t>
            </a:r>
            <a:r>
              <a:rPr lang="en-US" sz="2000" dirty="0" smtClean="0"/>
              <a:t>contact Cathy Coates:</a:t>
            </a: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hlinkClick r:id="rId5"/>
              </a:rPr>
              <a:t>Cathy.Coates@Lni.wa.gov</a:t>
            </a:r>
            <a:r>
              <a:rPr lang="en-US" sz="2000" dirty="0"/>
              <a:t> 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Please see the Sanitary Conditions for Construction Workers Rulemaking Activity Information Page for more information regarding this rulemaking: </a:t>
            </a:r>
            <a:r>
              <a:rPr lang="en-US" sz="2000" dirty="0">
                <a:hlinkClick r:id="rId6"/>
              </a:rPr>
              <a:t>https://</a:t>
            </a:r>
            <a:r>
              <a:rPr lang="en-US" sz="2000" dirty="0" smtClean="0">
                <a:hlinkClick r:id="rId6"/>
              </a:rPr>
              <a:t>www.lni.wa.gov/safety-health/safety-rules/rulemaking-stakeholder-information/sanitation-in-construction</a:t>
            </a:r>
            <a:r>
              <a:rPr lang="en-US" sz="2000" dirty="0" smtClean="0"/>
              <a:t> 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395381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09550"/>
            <a:ext cx="8153400" cy="479822"/>
          </a:xfrm>
        </p:spPr>
        <p:txBody>
          <a:bodyPr/>
          <a:lstStyle/>
          <a:p>
            <a:pPr algn="ctr"/>
            <a:r>
              <a:rPr lang="en-US" dirty="0" smtClean="0"/>
              <a:t>Resources</a:t>
            </a:r>
            <a:endParaRPr lang="en-US" dirty="0"/>
          </a:p>
        </p:txBody>
      </p:sp>
      <p:pic>
        <p:nvPicPr>
          <p:cNvPr id="5" name="Content Placeholder 4" descr="QR codes pointing to several websites."/>
          <p:cNvPicPr>
            <a:picLocks noGrp="1" noChangeAspect="1"/>
          </p:cNvPicPr>
          <p:nvPr>
            <p:ph idx="10"/>
          </p:nvPr>
        </p:nvPicPr>
        <p:blipFill>
          <a:blip r:embed="rId4"/>
          <a:stretch>
            <a:fillRect/>
          </a:stretch>
        </p:blipFill>
        <p:spPr>
          <a:xfrm>
            <a:off x="1143000" y="819150"/>
            <a:ext cx="1076916" cy="37877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06664" y="819150"/>
            <a:ext cx="5857284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L&amp;I Rulemaking: </a:t>
            </a:r>
            <a:r>
              <a:rPr lang="en-US" sz="2000" dirty="0">
                <a:hlinkClick r:id="rId5"/>
              </a:rPr>
              <a:t>http://</a:t>
            </a:r>
            <a:r>
              <a:rPr lang="en-US" sz="2000" dirty="0" smtClean="0">
                <a:hlinkClick r:id="rId5"/>
              </a:rPr>
              <a:t>lni.wa.gov/safety-health/safety-rules/rulemaking-stakeholder-information/sanitation-in-construction</a:t>
            </a:r>
            <a:r>
              <a:rPr lang="en-US" sz="2000" dirty="0" smtClean="0"/>
              <a:t> </a:t>
            </a:r>
          </a:p>
          <a:p>
            <a:endParaRPr lang="en-US" sz="2000" dirty="0"/>
          </a:p>
          <a:p>
            <a:r>
              <a:rPr lang="en-US" sz="2000" dirty="0" smtClean="0"/>
              <a:t>Office on </a:t>
            </a:r>
            <a:r>
              <a:rPr lang="en-US" sz="2000" dirty="0"/>
              <a:t>Women’s Health: </a:t>
            </a:r>
            <a:r>
              <a:rPr lang="en-US" sz="2000" dirty="0">
                <a:hlinkClick r:id="rId6"/>
              </a:rPr>
              <a:t>http://</a:t>
            </a:r>
            <a:r>
              <a:rPr lang="en-US" sz="2000" dirty="0" smtClean="0">
                <a:hlinkClick r:id="rId6"/>
              </a:rPr>
              <a:t>womenshealth.gov/supporting-nursing-moms-work/lactation-break-time-and-space-all-industries/outdoor-job-sites</a:t>
            </a:r>
            <a:r>
              <a:rPr lang="en-US" sz="2000" dirty="0" smtClean="0"/>
              <a:t> </a:t>
            </a:r>
          </a:p>
          <a:p>
            <a:endParaRPr lang="en-US" sz="2000" dirty="0"/>
          </a:p>
          <a:p>
            <a:r>
              <a:rPr lang="en-US" sz="2000" dirty="0" smtClean="0"/>
              <a:t>U.S. Department </a:t>
            </a:r>
            <a:r>
              <a:rPr lang="en-US" sz="2000" dirty="0"/>
              <a:t>of Labor: </a:t>
            </a:r>
            <a:r>
              <a:rPr lang="en-US" sz="2000" dirty="0">
                <a:hlinkClick r:id="rId7"/>
              </a:rPr>
              <a:t>http://</a:t>
            </a:r>
            <a:r>
              <a:rPr lang="en-US" sz="2000" dirty="0" smtClean="0">
                <a:hlinkClick r:id="rId7"/>
              </a:rPr>
              <a:t>dol.gov/sites/dolgov/files/WHD/fab/2023-2.pdf</a:t>
            </a:r>
            <a:r>
              <a:rPr lang="en-US" sz="2000" dirty="0" smtClean="0"/>
              <a:t> </a:t>
            </a:r>
            <a:endParaRPr lang="en-US" sz="2000" dirty="0"/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234211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04950"/>
            <a:ext cx="7391400" cy="1371600"/>
          </a:xfrm>
        </p:spPr>
        <p:txBody>
          <a:bodyPr/>
          <a:lstStyle/>
          <a:p>
            <a:pPr algn="ctr"/>
            <a:r>
              <a:rPr lang="en-US" sz="6600" dirty="0" smtClean="0">
                <a:solidFill>
                  <a:schemeClr val="tx1"/>
                </a:solidFill>
              </a:rPr>
              <a:t>Thank you!</a:t>
            </a:r>
            <a:endParaRPr lang="en-US" sz="6600" dirty="0">
              <a:solidFill>
                <a:schemeClr val="tx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266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33350"/>
            <a:ext cx="8382000" cy="47982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Agenda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23950"/>
            <a:ext cx="7924800" cy="32766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000" dirty="0"/>
              <a:t>Welcome and </a:t>
            </a:r>
            <a:r>
              <a:rPr lang="en-US" sz="2000" dirty="0" smtClean="0"/>
              <a:t>introductions</a:t>
            </a: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Safety tip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Background and purpose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Review of </a:t>
            </a:r>
            <a:r>
              <a:rPr lang="en-US" sz="2000" dirty="0" smtClean="0"/>
              <a:t>Engrossed House Bill (EHB) 2266 and requirements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Review </a:t>
            </a:r>
            <a:r>
              <a:rPr lang="en-US" sz="2000" dirty="0"/>
              <a:t>of </a:t>
            </a:r>
            <a:r>
              <a:rPr lang="en-US" sz="2000" dirty="0" smtClean="0"/>
              <a:t>“preliminary” draft rule language </a:t>
            </a: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Guidance and helpful </a:t>
            </a:r>
            <a:r>
              <a:rPr lang="en-US" sz="2000" dirty="0" smtClean="0"/>
              <a:t>hints</a:t>
            </a:r>
          </a:p>
          <a:p>
            <a:pPr lvl="1">
              <a:spcBef>
                <a:spcPts val="0"/>
              </a:spcBef>
            </a:pPr>
            <a:r>
              <a:rPr lang="en-US" sz="2000" dirty="0" smtClean="0"/>
              <a:t>Steps to assist with meeting </a:t>
            </a:r>
            <a:r>
              <a:rPr lang="en-US" sz="2000" dirty="0"/>
              <a:t>the new requirements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Questions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Next steps</a:t>
            </a:r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77409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464" y="285750"/>
            <a:ext cx="8153400" cy="479822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Background and Purpose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0"/>
          </p:nvPr>
        </p:nvSpPr>
        <p:spPr>
          <a:xfrm>
            <a:off x="569464" y="1123950"/>
            <a:ext cx="7888736" cy="35814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000" dirty="0"/>
              <a:t>This rulemaking will implement the requirements of </a:t>
            </a:r>
            <a:r>
              <a:rPr lang="en-US" sz="2000" dirty="0" smtClean="0"/>
              <a:t>EHB </a:t>
            </a:r>
            <a:r>
              <a:rPr lang="en-US" sz="2000" dirty="0"/>
              <a:t>2266, codified under RCW 49.17.530, which became effective </a:t>
            </a:r>
            <a:endParaRPr lang="en-US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     June </a:t>
            </a:r>
            <a:r>
              <a:rPr lang="en-US" sz="2000" dirty="0"/>
              <a:t>6, 2024.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The new state law addresses sanitary conditions for </a:t>
            </a:r>
            <a:r>
              <a:rPr lang="en-US" sz="2000" dirty="0" smtClean="0"/>
              <a:t>workers performing construction activities </a:t>
            </a:r>
            <a:r>
              <a:rPr lang="en-US" sz="2000" dirty="0"/>
              <a:t>who menstruate or express milk.  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The law designates the Department of Labor &amp; Industries (L&amp;I) as being responsible for the implementation and enforcement of the law.</a:t>
            </a:r>
            <a:endParaRPr lang="en-US" sz="2000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1030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The new law resulted from: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0"/>
          </p:nvPr>
        </p:nvSpPr>
        <p:spPr>
          <a:xfrm>
            <a:off x="609600" y="1276350"/>
            <a:ext cx="8153400" cy="3349228"/>
          </a:xfrm>
        </p:spPr>
        <p:txBody>
          <a:bodyPr/>
          <a:lstStyle/>
          <a:p>
            <a:pPr lvl="0">
              <a:spcBef>
                <a:spcPts val="0"/>
              </a:spcBef>
            </a:pPr>
            <a:r>
              <a:rPr lang="en-US" sz="2000" dirty="0"/>
              <a:t>An increased awareness to the unique safety and health issues specific to workers performing construction activities </a:t>
            </a:r>
            <a:r>
              <a:rPr lang="en-US" sz="2000" dirty="0" smtClean="0"/>
              <a:t>who </a:t>
            </a:r>
            <a:r>
              <a:rPr lang="en-US" sz="2000" dirty="0"/>
              <a:t>menstruate and/or express milk;</a:t>
            </a:r>
          </a:p>
          <a:p>
            <a:pPr marL="285750" lvl="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0">
              <a:spcBef>
                <a:spcPts val="0"/>
              </a:spcBef>
            </a:pPr>
            <a:r>
              <a:rPr lang="en-US" sz="2000" dirty="0"/>
              <a:t>Ongoing efforts to address labor shortages in the construction industry; and</a:t>
            </a:r>
          </a:p>
          <a:p>
            <a:pPr lvl="0">
              <a:spcBef>
                <a:spcPts val="0"/>
              </a:spcBef>
            </a:pPr>
            <a:endParaRPr lang="en-US" sz="2000" dirty="0"/>
          </a:p>
          <a:p>
            <a:pPr lvl="0">
              <a:spcBef>
                <a:spcPts val="0"/>
              </a:spcBef>
            </a:pPr>
            <a:r>
              <a:rPr lang="en-US" sz="2000" dirty="0"/>
              <a:t>Recruit and retain underrepresented workers in the construction industry</a:t>
            </a:r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60647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09550"/>
            <a:ext cx="8153400" cy="47982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Summary of Requirements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0"/>
          </p:nvPr>
        </p:nvSpPr>
        <p:spPr>
          <a:xfrm>
            <a:off x="266700" y="971550"/>
            <a:ext cx="8686800" cy="3764864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The law requires employers in the construction industry to provide workers performing construction activities </a:t>
            </a:r>
            <a:r>
              <a:rPr lang="en-US" sz="2000" dirty="0" smtClean="0"/>
              <a:t>who </a:t>
            </a:r>
            <a:r>
              <a:rPr lang="en-US" sz="2000" dirty="0"/>
              <a:t>menstruate the following</a:t>
            </a:r>
            <a:r>
              <a:rPr lang="en-US" sz="2000" dirty="0" smtClean="0"/>
              <a:t>: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Access </a:t>
            </a:r>
            <a:r>
              <a:rPr lang="en-US" sz="2000" dirty="0"/>
              <a:t>to an adequate portable toilet or restrooms, accessible on the worksite, or access to a permanent structure with a restroom/bathroom. Requirements include</a:t>
            </a:r>
            <a:r>
              <a:rPr lang="en-US" sz="2000" dirty="0" smtClean="0"/>
              <a:t>: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 smtClean="0"/>
              <a:t>Minimum </a:t>
            </a:r>
            <a:r>
              <a:rPr lang="en-US" sz="2000" dirty="0"/>
              <a:t>size bathroom-equivalent to a standard sized portable chemical toilet;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Internal latch (lock) to prevent inadvertent entry; and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Adequate time to accommodate for multiple layers of clothing while using the bathroom.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7140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Summary of </a:t>
            </a:r>
            <a:r>
              <a:rPr lang="en-US" dirty="0" smtClean="0">
                <a:solidFill>
                  <a:schemeClr val="tx1"/>
                </a:solidFill>
              </a:rPr>
              <a:t>Requirements </a:t>
            </a:r>
            <a:r>
              <a:rPr lang="en-US" dirty="0">
                <a:solidFill>
                  <a:schemeClr val="tx1"/>
                </a:solidFill>
              </a:rPr>
              <a:t>(cont</a:t>
            </a:r>
            <a:r>
              <a:rPr lang="en-US" dirty="0" smtClean="0">
                <a:solidFill>
                  <a:schemeClr val="tx1"/>
                </a:solidFill>
              </a:rPr>
              <a:t>.)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0"/>
          </p:nvPr>
        </p:nvSpPr>
        <p:spPr>
          <a:xfrm>
            <a:off x="228600" y="1352550"/>
            <a:ext cx="8763000" cy="3044428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The law requires employers in the construction industry to provide workers performing construction activities </a:t>
            </a:r>
            <a:r>
              <a:rPr lang="en-US" sz="2000" dirty="0" smtClean="0"/>
              <a:t>who </a:t>
            </a:r>
            <a:r>
              <a:rPr lang="en-US" sz="2000" dirty="0"/>
              <a:t>menstruate the following: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Adequate and convenient supply of menstrual hygiene products at no cost to employees: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Products must be located in all gender-neutral bathrooms and bathrooms designated for workers who menstruate, or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Provided </a:t>
            </a:r>
            <a:r>
              <a:rPr lang="en-US" sz="2000" dirty="0"/>
              <a:t>in kits for each worker who needs such product.</a:t>
            </a:r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90393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6556" y="133350"/>
            <a:ext cx="8153400" cy="479822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Summary of Requirements (cont</a:t>
            </a:r>
            <a:r>
              <a:rPr lang="en-US" dirty="0" smtClean="0">
                <a:solidFill>
                  <a:schemeClr val="tx1"/>
                </a:solidFill>
              </a:rPr>
              <a:t>.)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0"/>
          </p:nvPr>
        </p:nvSpPr>
        <p:spPr>
          <a:xfrm>
            <a:off x="1066800" y="1276350"/>
            <a:ext cx="7239000" cy="32766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The law requires employers in the construction industry to provide workers performing construction activities </a:t>
            </a:r>
            <a:r>
              <a:rPr lang="en-US" sz="2000" dirty="0" smtClean="0"/>
              <a:t>who </a:t>
            </a:r>
            <a:r>
              <a:rPr lang="en-US" sz="2000" dirty="0"/>
              <a:t>need to express milk the following</a:t>
            </a:r>
            <a:r>
              <a:rPr lang="en-US" sz="2000" dirty="0" smtClean="0"/>
              <a:t>: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kern="1200" dirty="0"/>
              <a:t>State law requires that L&amp;I’s rules identify minimum reasonable accommodations for expressing milk that include alternatives for worksites of varying numbers of employees</a:t>
            </a:r>
            <a:r>
              <a:rPr lang="en-US" sz="2000" kern="1200" dirty="0" smtClean="0"/>
              <a:t>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366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Requirements (</a:t>
            </a:r>
            <a:r>
              <a:rPr lang="en-US" dirty="0" smtClean="0"/>
              <a:t>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800" dirty="0" smtClean="0"/>
              <a:t>Reasonable </a:t>
            </a:r>
            <a:r>
              <a:rPr lang="en-US" sz="1800" dirty="0"/>
              <a:t>accommodations to express milk </a:t>
            </a:r>
            <a:r>
              <a:rPr lang="en-US" sz="1800" dirty="0" smtClean="0"/>
              <a:t>include</a:t>
            </a:r>
            <a:r>
              <a:rPr lang="en-US" sz="1800" dirty="0"/>
              <a:t>: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/>
          </a:p>
          <a:p>
            <a:pPr>
              <a:spcBef>
                <a:spcPts val="0"/>
              </a:spcBef>
            </a:pPr>
            <a:r>
              <a:rPr lang="en-US" sz="1800" dirty="0"/>
              <a:t>Flexible scheduling, including breaks;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Private dedicated space, other than a bathroom, lockable (if possible) and free from intrusion;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Convenient hygienic refrigeration </a:t>
            </a:r>
            <a:r>
              <a:rPr lang="en-US" sz="1800" dirty="0" smtClean="0"/>
              <a:t>for </a:t>
            </a:r>
            <a:r>
              <a:rPr lang="en-US" sz="1800" dirty="0"/>
              <a:t>the storage of milk;</a:t>
            </a:r>
          </a:p>
          <a:p>
            <a:pPr>
              <a:spcBef>
                <a:spcPts val="0"/>
              </a:spcBef>
            </a:pPr>
            <a:r>
              <a:rPr lang="en-US" sz="1800" dirty="0"/>
              <a:t>Convenient source of potable water in a private location near the location where milk is expressed for the worker to clean and wash hands and milk expression equipment.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98258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Additional Information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0"/>
          </p:nvPr>
        </p:nvSpPr>
        <p:spPr>
          <a:xfrm>
            <a:off x="990600" y="1276350"/>
            <a:ext cx="7543800" cy="33528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The </a:t>
            </a:r>
            <a:r>
              <a:rPr lang="en-US" sz="2000" dirty="0"/>
              <a:t>law became effective June 6, 2024. </a:t>
            </a:r>
            <a:endParaRPr lang="en-US" sz="2000" dirty="0" smtClean="0"/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L&amp;I </a:t>
            </a:r>
            <a:r>
              <a:rPr lang="en-US" sz="2000" dirty="0"/>
              <a:t>may receive complaints, </a:t>
            </a:r>
            <a:r>
              <a:rPr lang="en-US" sz="2000" dirty="0" smtClean="0"/>
              <a:t>perform </a:t>
            </a:r>
            <a:r>
              <a:rPr lang="en-US" sz="2000" dirty="0"/>
              <a:t>inspections, and issue citations with no assessed </a:t>
            </a:r>
            <a:r>
              <a:rPr lang="en-US" sz="2000" dirty="0" smtClean="0"/>
              <a:t>penalty.</a:t>
            </a: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L&amp;I will not impose any monetary penalties for violations of this section until 30 days after the date the adopted rule is filed, or July 1, 2025, whichever date is later. 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2944738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STORYBOARD POWERPOINT" val="MY00ekcy"/>
  <p:tag name="ARTICULATE_SLIDE_COUNT" val="15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Storyboard PowerPoint">
  <a:themeElements>
    <a:clrScheme name="Default Design 15">
      <a:dk1>
        <a:srgbClr val="000000"/>
      </a:dk1>
      <a:lt1>
        <a:srgbClr val="FFFFFF"/>
      </a:lt1>
      <a:dk2>
        <a:srgbClr val="4D4D4D"/>
      </a:dk2>
      <a:lt2>
        <a:srgbClr val="808080"/>
      </a:lt2>
      <a:accent1>
        <a:srgbClr val="EAEAEA"/>
      </a:accent1>
      <a:accent2>
        <a:srgbClr val="EA6D1F"/>
      </a:accent2>
      <a:accent3>
        <a:srgbClr val="FFFFFF"/>
      </a:accent3>
      <a:accent4>
        <a:srgbClr val="000000"/>
      </a:accent4>
      <a:accent5>
        <a:srgbClr val="F3F3F3"/>
      </a:accent5>
      <a:accent6>
        <a:srgbClr val="D4621B"/>
      </a:accent6>
      <a:hlink>
        <a:srgbClr val="005595"/>
      </a:hlink>
      <a:folHlink>
        <a:srgbClr val="21A0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4D4D4D"/>
        </a:dk2>
        <a:lt2>
          <a:srgbClr val="808080"/>
        </a:lt2>
        <a:accent1>
          <a:srgbClr val="E2E0CC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EEDE2"/>
        </a:accent5>
        <a:accent6>
          <a:srgbClr val="555555"/>
        </a:accent6>
        <a:hlink>
          <a:srgbClr val="005595"/>
        </a:hlink>
        <a:folHlink>
          <a:srgbClr val="21A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00"/>
        </a:dk1>
        <a:lt1>
          <a:srgbClr val="FFFFFF"/>
        </a:lt1>
        <a:dk2>
          <a:srgbClr val="4D4D4D"/>
        </a:dk2>
        <a:lt2>
          <a:srgbClr val="808080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005595"/>
        </a:hlink>
        <a:folHlink>
          <a:srgbClr val="21A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00"/>
        </a:dk1>
        <a:lt1>
          <a:srgbClr val="FFFFFF"/>
        </a:lt1>
        <a:dk2>
          <a:srgbClr val="4D4D4D"/>
        </a:dk2>
        <a:lt2>
          <a:srgbClr val="808080"/>
        </a:lt2>
        <a:accent1>
          <a:srgbClr val="EAEAEA"/>
        </a:accent1>
        <a:accent2>
          <a:srgbClr val="EA6D1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D4621B"/>
        </a:accent6>
        <a:hlink>
          <a:srgbClr val="005595"/>
        </a:hlink>
        <a:folHlink>
          <a:srgbClr val="21A0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LNIminimalistBeigeAndBlue16x9_ACCESSIBLE.pptx" id="{728A64B6-F4B0-4680-B0D0-534053BE945D}" vid="{F8382C6F-60CD-4322-8656-335D2A04386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LNIminimalistBeigeAndBlue16x9 (1)</Template>
  <TotalTime>588</TotalTime>
  <Words>767</Words>
  <Application>Microsoft Office PowerPoint</Application>
  <PresentationFormat>On-screen Show (16:9)</PresentationFormat>
  <Paragraphs>101</Paragraphs>
  <Slides>15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Storyboard PowerPoint</vt:lpstr>
      <vt:lpstr>Sanitary Conditions for Construction Workers</vt:lpstr>
      <vt:lpstr>Agenda</vt:lpstr>
      <vt:lpstr>Background and Purpose</vt:lpstr>
      <vt:lpstr>The new law resulted from:</vt:lpstr>
      <vt:lpstr>Summary of Requirements</vt:lpstr>
      <vt:lpstr>Summary of Requirements (cont.)</vt:lpstr>
      <vt:lpstr>Summary of Requirements (cont.)</vt:lpstr>
      <vt:lpstr>Summary of Requirements (continued)</vt:lpstr>
      <vt:lpstr>Additional Information</vt:lpstr>
      <vt:lpstr>Additional Information (cont.)</vt:lpstr>
      <vt:lpstr>Review</vt:lpstr>
      <vt:lpstr>Questions and Next Steps</vt:lpstr>
      <vt:lpstr>Contact Information</vt:lpstr>
      <vt:lpstr>Resources</vt:lpstr>
      <vt:lpstr>Thank you!</vt:lpstr>
    </vt:vector>
  </TitlesOfParts>
  <Company>Dept. of Labor and Industries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Sanitary Conditions for Construction Workers November 2024 Rulemaking Summary</dc:title>
  <dc:subject>Sanitary Conditions for Construction Workers</dc:subject>
  <dc:creator>L&amp;I DOSH</dc:creator>
  <cp:lastModifiedBy>Marsh, Paul (LNI)</cp:lastModifiedBy>
  <cp:revision>31</cp:revision>
  <dcterms:created xsi:type="dcterms:W3CDTF">2024-09-20T14:50:39Z</dcterms:created>
  <dcterms:modified xsi:type="dcterms:W3CDTF">2024-11-04T19:00:04Z</dcterms:modified>
  <cp:category>DOSH Rulemaking Stakeholder documents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E34461FE-5F5E-4781-AF43-D0556D47A8B6</vt:lpwstr>
  </property>
  <property fmtid="{D5CDD505-2E9C-101B-9397-08002B2CF9AE}" pid="3" name="ArticulatePath">
    <vt:lpwstr>LNI_Minimalist_BeigeAndBlue 16x9 Finalized</vt:lpwstr>
  </property>
</Properties>
</file>