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1"/>
  </p:notesMasterIdLst>
  <p:sldIdLst>
    <p:sldId id="488" r:id="rId6"/>
    <p:sldId id="490" r:id="rId7"/>
    <p:sldId id="510" r:id="rId8"/>
    <p:sldId id="491" r:id="rId9"/>
    <p:sldId id="492" r:id="rId10"/>
    <p:sldId id="494" r:id="rId11"/>
    <p:sldId id="495" r:id="rId12"/>
    <p:sldId id="496" r:id="rId13"/>
    <p:sldId id="512" r:id="rId14"/>
    <p:sldId id="511" r:id="rId15"/>
    <p:sldId id="507" r:id="rId16"/>
    <p:sldId id="509" r:id="rId17"/>
    <p:sldId id="508" r:id="rId18"/>
    <p:sldId id="505" r:id="rId19"/>
    <p:sldId id="464" r:id="rId20"/>
  </p:sldIdLst>
  <p:sldSz cx="9144000" cy="5143500" type="screen16x9"/>
  <p:notesSz cx="9144000" cy="51435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Buckingham, Sally (LNI)" initials="BS(" lastIdx="3" clrIdx="7">
    <p:extLst>
      <p:ext uri="{19B8F6BF-5375-455C-9EA6-DF929625EA0E}">
        <p15:presenceInfo xmlns:p15="http://schemas.microsoft.com/office/powerpoint/2012/main" userId="S-1-5-21-622543661-1843015809-658320111-78050" providerId="AD"/>
      </p:ext>
    </p:extLst>
  </p:cmAuthor>
  <p:cmAuthor id="1" name="Spector, June (LNI)" initials="SJ(" lastIdx="12" clrIdx="0">
    <p:extLst>
      <p:ext uri="{19B8F6BF-5375-455C-9EA6-DF929625EA0E}">
        <p15:presenceInfo xmlns:p15="http://schemas.microsoft.com/office/powerpoint/2012/main" userId="S-1-5-21-622543661-1843015809-658320111-126827" providerId="AD"/>
      </p:ext>
    </p:extLst>
  </p:cmAuthor>
  <p:cmAuthor id="2" name="Drake, Allison M (LNI)" initials="DAM(" lastIdx="11" clrIdx="2">
    <p:extLst>
      <p:ext uri="{19B8F6BF-5375-455C-9EA6-DF929625EA0E}">
        <p15:presenceInfo xmlns:p15="http://schemas.microsoft.com/office/powerpoint/2012/main" userId="S-1-5-21-622543661-1843015809-658320111-93959" providerId="AD"/>
      </p:ext>
    </p:extLst>
  </p:cmAuthor>
  <p:cmAuthor id="3" name="Leland, Maggie (LNI)" initials="LM(" lastIdx="10" clrIdx="3">
    <p:extLst>
      <p:ext uri="{19B8F6BF-5375-455C-9EA6-DF929625EA0E}">
        <p15:presenceInfo xmlns:p15="http://schemas.microsoft.com/office/powerpoint/2012/main" userId="S-1-5-21-622543661-1843015809-658320111-63803" providerId="AD"/>
      </p:ext>
    </p:extLst>
  </p:cmAuthor>
  <p:cmAuthor id="4" name="Rascon Padilla, Laura (LNI)" initials="RPL(" lastIdx="7" clrIdx="4">
    <p:extLst>
      <p:ext uri="{19B8F6BF-5375-455C-9EA6-DF929625EA0E}">
        <p15:presenceInfo xmlns:p15="http://schemas.microsoft.com/office/powerpoint/2012/main" userId="S-1-5-21-622543661-1843015809-658320111-115169" providerId="AD"/>
      </p:ext>
    </p:extLst>
  </p:cmAuthor>
  <p:cmAuthor id="5" name="West, Tracy M (LNI)" initials="WTM(" lastIdx="1" clrIdx="5">
    <p:extLst>
      <p:ext uri="{19B8F6BF-5375-455C-9EA6-DF929625EA0E}">
        <p15:presenceInfo xmlns:p15="http://schemas.microsoft.com/office/powerpoint/2012/main" userId="S-1-5-21-622543661-1843015809-658320111-120304" providerId="AD"/>
      </p:ext>
    </p:extLst>
  </p:cmAuthor>
  <p:cmAuthor id="6" name="Arnold, Stephanie A (LNI)" initials="ASA(" lastIdx="5" clrIdx="6">
    <p:extLst>
      <p:ext uri="{19B8F6BF-5375-455C-9EA6-DF929625EA0E}">
        <p15:presenceInfo xmlns:p15="http://schemas.microsoft.com/office/powerpoint/2012/main" userId="S-1-5-21-622543661-1843015809-658320111-1176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77" autoAdjust="0"/>
    <p:restoredTop sz="90746" autoAdjust="0"/>
  </p:normalViewPr>
  <p:slideViewPr>
    <p:cSldViewPr>
      <p:cViewPr varScale="1">
        <p:scale>
          <a:sx n="93" d="100"/>
          <a:sy n="93" d="100"/>
        </p:scale>
        <p:origin x="72" y="278"/>
      </p:cViewPr>
      <p:guideLst>
        <p:guide orient="horz" pos="2880"/>
        <p:guide pos="2880"/>
      </p:guideLst>
    </p:cSldViewPr>
  </p:slideViewPr>
  <p:outlineViewPr>
    <p:cViewPr>
      <p:scale>
        <a:sx n="33" d="100"/>
        <a:sy n="33" d="100"/>
      </p:scale>
      <p:origin x="0" y="-18288"/>
    </p:cViewPr>
  </p:outlin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gs" Target="tags/tag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2571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257175"/>
          </a:xfrm>
          <a:prstGeom prst="rect">
            <a:avLst/>
          </a:prstGeom>
        </p:spPr>
        <p:txBody>
          <a:bodyPr vert="horz" lIns="91440" tIns="45720" rIns="91440" bIns="45720" rtlCol="0"/>
          <a:lstStyle>
            <a:lvl1pPr algn="r">
              <a:defRPr sz="1200"/>
            </a:lvl1pPr>
          </a:lstStyle>
          <a:p>
            <a:fld id="{12DC1DF6-5C6B-415C-BF90-B765F9949AA3}" type="datetimeFigureOut">
              <a:rPr lang="en-US" smtClean="0"/>
              <a:t>8/9/2023</a:t>
            </a:fld>
            <a:endParaRPr lang="en-US"/>
          </a:p>
        </p:txBody>
      </p:sp>
      <p:sp>
        <p:nvSpPr>
          <p:cNvPr id="4" name="Slide Image Placeholder 3"/>
          <p:cNvSpPr>
            <a:spLocks noGrp="1" noRot="1" noChangeAspect="1"/>
          </p:cNvSpPr>
          <p:nvPr>
            <p:ph type="sldImg" idx="2"/>
          </p:nvPr>
        </p:nvSpPr>
        <p:spPr>
          <a:xfrm>
            <a:off x="3028950" y="642938"/>
            <a:ext cx="3086100" cy="1736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2474913"/>
            <a:ext cx="7315200" cy="2025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886325"/>
            <a:ext cx="3962400" cy="2571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4886325"/>
            <a:ext cx="3962400" cy="257175"/>
          </a:xfrm>
          <a:prstGeom prst="rect">
            <a:avLst/>
          </a:prstGeom>
        </p:spPr>
        <p:txBody>
          <a:bodyPr vert="horz" lIns="91440" tIns="45720" rIns="91440" bIns="45720" rtlCol="0" anchor="b"/>
          <a:lstStyle>
            <a:lvl1pPr algn="r">
              <a:defRPr sz="1200"/>
            </a:lvl1pPr>
          </a:lstStyle>
          <a:p>
            <a:fld id="{7BD61D38-D8E7-4CF1-BE38-EFDE043CD666}" type="slidenum">
              <a:rPr lang="en-US" smtClean="0"/>
              <a:t>‹#›</a:t>
            </a:fld>
            <a:endParaRPr lang="en-US"/>
          </a:p>
        </p:txBody>
      </p:sp>
    </p:spTree>
    <p:extLst>
      <p:ext uri="{BB962C8B-B14F-4D97-AF65-F5344CB8AC3E}">
        <p14:creationId xmlns:p14="http://schemas.microsoft.com/office/powerpoint/2010/main" val="136694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B39C26-9018-4293-82C7-498194E6D289}" type="slidenum">
              <a:rPr lang="en-US"/>
              <a:pPr/>
              <a:t>1</a:t>
            </a:fld>
            <a:endParaRPr lang="en-US"/>
          </a:p>
        </p:txBody>
      </p:sp>
      <p:sp>
        <p:nvSpPr>
          <p:cNvPr id="50178" name="Rectangle 2"/>
          <p:cNvSpPr>
            <a:spLocks noGrp="1" noRot="1" noChangeAspect="1" noChangeArrowheads="1" noTextEdit="1"/>
          </p:cNvSpPr>
          <p:nvPr>
            <p:ph type="sldImg"/>
          </p:nvPr>
        </p:nvSpPr>
        <p:spPr>
          <a:xfrm>
            <a:off x="381000" y="685800"/>
            <a:ext cx="6096000" cy="3429000"/>
          </a:xfrm>
          <a:ln/>
        </p:spPr>
      </p:sp>
      <p:sp>
        <p:nvSpPr>
          <p:cNvPr id="501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806840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7BD61D38-D8E7-4CF1-BE38-EFDE043CD666}" type="slidenum">
              <a:rPr lang="en-US" smtClean="0"/>
              <a:t>13</a:t>
            </a:fld>
            <a:endParaRPr lang="en-US"/>
          </a:p>
        </p:txBody>
      </p:sp>
    </p:spTree>
    <p:extLst>
      <p:ext uri="{BB962C8B-B14F-4D97-AF65-F5344CB8AC3E}">
        <p14:creationId xmlns:p14="http://schemas.microsoft.com/office/powerpoint/2010/main" val="2145523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D61D38-D8E7-4CF1-BE38-EFDE043CD666}" type="slidenum">
              <a:rPr lang="en-US" smtClean="0"/>
              <a:t>15</a:t>
            </a:fld>
            <a:endParaRPr lang="en-US"/>
          </a:p>
        </p:txBody>
      </p:sp>
    </p:spTree>
    <p:extLst>
      <p:ext uri="{BB962C8B-B14F-4D97-AF65-F5344CB8AC3E}">
        <p14:creationId xmlns:p14="http://schemas.microsoft.com/office/powerpoint/2010/main" val="1040598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CEBD30-C2B5-4B26-94E0-EB6C4A8E90C3}" type="slidenum">
              <a:rPr lang="en-US"/>
              <a:pPr/>
              <a:t>2</a:t>
            </a:fld>
            <a:endParaRPr lang="en-US"/>
          </a:p>
        </p:txBody>
      </p:sp>
      <p:sp>
        <p:nvSpPr>
          <p:cNvPr id="48130" name="Rectangle 2"/>
          <p:cNvSpPr>
            <a:spLocks noGrp="1" noRot="1" noChangeAspect="1" noChangeArrowheads="1" noTextEdit="1"/>
          </p:cNvSpPr>
          <p:nvPr>
            <p:ph type="sldImg"/>
          </p:nvPr>
        </p:nvSpPr>
        <p:spPr>
          <a:xfrm>
            <a:off x="381000" y="685800"/>
            <a:ext cx="6096000" cy="3429000"/>
          </a:xfrm>
          <a:ln/>
        </p:spPr>
      </p:sp>
      <p:sp>
        <p:nvSpPr>
          <p:cNvPr id="48131" name="Rectangle 3"/>
          <p:cNvSpPr>
            <a:spLocks noGrp="1" noChangeArrowheads="1"/>
          </p:cNvSpPr>
          <p:nvPr>
            <p:ph type="body" idx="1"/>
          </p:nvPr>
        </p:nvSpPr>
        <p:spPr/>
        <p:txBody>
          <a:bodyPr/>
          <a:lstStyle/>
          <a:p>
            <a:endParaRPr lang="en-US" sz="800" dirty="0">
              <a:latin typeface="Arial Narrow" pitchFamily="34" charset="0"/>
            </a:endParaRPr>
          </a:p>
        </p:txBody>
      </p:sp>
    </p:spTree>
    <p:extLst>
      <p:ext uri="{BB962C8B-B14F-4D97-AF65-F5344CB8AC3E}">
        <p14:creationId xmlns:p14="http://schemas.microsoft.com/office/powerpoint/2010/main" val="2748888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CEBD30-C2B5-4B26-94E0-EB6C4A8E90C3}" type="slidenum">
              <a:rPr lang="en-US"/>
              <a:pPr/>
              <a:t>3</a:t>
            </a:fld>
            <a:endParaRPr lang="en-US"/>
          </a:p>
        </p:txBody>
      </p:sp>
      <p:sp>
        <p:nvSpPr>
          <p:cNvPr id="48130" name="Rectangle 2"/>
          <p:cNvSpPr>
            <a:spLocks noGrp="1" noRot="1" noChangeAspect="1" noChangeArrowheads="1" noTextEdit="1"/>
          </p:cNvSpPr>
          <p:nvPr>
            <p:ph type="sldImg"/>
          </p:nvPr>
        </p:nvSpPr>
        <p:spPr>
          <a:xfrm>
            <a:off x="381000" y="685800"/>
            <a:ext cx="6096000" cy="3429000"/>
          </a:xfrm>
          <a:ln/>
        </p:spPr>
      </p:sp>
      <p:sp>
        <p:nvSpPr>
          <p:cNvPr id="48131" name="Rectangle 3"/>
          <p:cNvSpPr>
            <a:spLocks noGrp="1" noChangeArrowheads="1"/>
          </p:cNvSpPr>
          <p:nvPr>
            <p:ph type="body" idx="1"/>
          </p:nvPr>
        </p:nvSpPr>
        <p:spPr/>
        <p:txBody>
          <a:bodyPr/>
          <a:lstStyle/>
          <a:p>
            <a:endParaRPr lang="en-US" sz="800" dirty="0">
              <a:latin typeface="Arial Narrow" pitchFamily="34" charset="0"/>
            </a:endParaRPr>
          </a:p>
        </p:txBody>
      </p:sp>
    </p:spTree>
    <p:extLst>
      <p:ext uri="{BB962C8B-B14F-4D97-AF65-F5344CB8AC3E}">
        <p14:creationId xmlns:p14="http://schemas.microsoft.com/office/powerpoint/2010/main" val="1007281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0DFCB-C578-44C9-8A79-DD4E5975AC3E}" type="slidenum">
              <a:rPr lang="en-US" smtClean="0"/>
              <a:pPr/>
              <a:t>4</a:t>
            </a:fld>
            <a:endParaRPr lang="en-US"/>
          </a:p>
        </p:txBody>
      </p:sp>
    </p:spTree>
    <p:extLst>
      <p:ext uri="{BB962C8B-B14F-4D97-AF65-F5344CB8AC3E}">
        <p14:creationId xmlns:p14="http://schemas.microsoft.com/office/powerpoint/2010/main" val="1009363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D61D38-D8E7-4CF1-BE38-EFDE043CD666}" type="slidenum">
              <a:rPr lang="en-US" smtClean="0"/>
              <a:t>5</a:t>
            </a:fld>
            <a:endParaRPr lang="en-US"/>
          </a:p>
        </p:txBody>
      </p:sp>
    </p:spTree>
    <p:extLst>
      <p:ext uri="{BB962C8B-B14F-4D97-AF65-F5344CB8AC3E}">
        <p14:creationId xmlns:p14="http://schemas.microsoft.com/office/powerpoint/2010/main" val="4259812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D61D38-D8E7-4CF1-BE38-EFDE043CD666}" type="slidenum">
              <a:rPr lang="en-US" smtClean="0"/>
              <a:t>8</a:t>
            </a:fld>
            <a:endParaRPr lang="en-US"/>
          </a:p>
        </p:txBody>
      </p:sp>
    </p:spTree>
    <p:extLst>
      <p:ext uri="{BB962C8B-B14F-4D97-AF65-F5344CB8AC3E}">
        <p14:creationId xmlns:p14="http://schemas.microsoft.com/office/powerpoint/2010/main" val="3749731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D61D38-D8E7-4CF1-BE38-EFDE043CD666}" type="slidenum">
              <a:rPr lang="en-US" smtClean="0"/>
              <a:t>9</a:t>
            </a:fld>
            <a:endParaRPr lang="en-US"/>
          </a:p>
        </p:txBody>
      </p:sp>
    </p:spTree>
    <p:extLst>
      <p:ext uri="{BB962C8B-B14F-4D97-AF65-F5344CB8AC3E}">
        <p14:creationId xmlns:p14="http://schemas.microsoft.com/office/powerpoint/2010/main" val="2220429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7BD61D38-D8E7-4CF1-BE38-EFDE043CD666}" type="slidenum">
              <a:rPr lang="en-US" smtClean="0"/>
              <a:t>11</a:t>
            </a:fld>
            <a:endParaRPr lang="en-US"/>
          </a:p>
        </p:txBody>
      </p:sp>
    </p:spTree>
    <p:extLst>
      <p:ext uri="{BB962C8B-B14F-4D97-AF65-F5344CB8AC3E}">
        <p14:creationId xmlns:p14="http://schemas.microsoft.com/office/powerpoint/2010/main" val="1655620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7BD61D38-D8E7-4CF1-BE38-EFDE043CD666}" type="slidenum">
              <a:rPr lang="en-US" smtClean="0"/>
              <a:t>12</a:t>
            </a:fld>
            <a:endParaRPr lang="en-US"/>
          </a:p>
        </p:txBody>
      </p:sp>
    </p:spTree>
    <p:extLst>
      <p:ext uri="{BB962C8B-B14F-4D97-AF65-F5344CB8AC3E}">
        <p14:creationId xmlns:p14="http://schemas.microsoft.com/office/powerpoint/2010/main" val="2712990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0" i="0">
                <a:solidFill>
                  <a:schemeClr val="bg1"/>
                </a:solidFill>
                <a:latin typeface="Lucida Sans"/>
                <a:cs typeface="Lucida Sans"/>
              </a:defRPr>
            </a:lvl1pPr>
          </a:lstStyle>
          <a:p>
            <a:pPr marL="12700">
              <a:lnSpc>
                <a:spcPct val="100000"/>
              </a:lnSpc>
              <a:spcBef>
                <a:spcPts val="60"/>
              </a:spcBef>
            </a:pPr>
            <a:r>
              <a:rPr dirty="0"/>
              <a:t>Washington </a:t>
            </a:r>
            <a:r>
              <a:rPr spc="5" dirty="0"/>
              <a:t>State </a:t>
            </a:r>
            <a:r>
              <a:rPr spc="-5" dirty="0"/>
              <a:t>Department </a:t>
            </a:r>
            <a:r>
              <a:rPr dirty="0"/>
              <a:t>of </a:t>
            </a:r>
            <a:r>
              <a:rPr spc="-5" dirty="0"/>
              <a:t>Labor </a:t>
            </a:r>
            <a:r>
              <a:rPr dirty="0"/>
              <a:t>&amp;</a:t>
            </a:r>
            <a:r>
              <a:rPr spc="-150" dirty="0"/>
              <a:t> </a:t>
            </a:r>
            <a:r>
              <a:rPr dirty="0"/>
              <a:t>Industries</a:t>
            </a:r>
          </a:p>
        </p:txBody>
      </p:sp>
      <p:sp>
        <p:nvSpPr>
          <p:cNvPr id="5" name="Holder 5"/>
          <p:cNvSpPr>
            <a:spLocks noGrp="1"/>
          </p:cNvSpPr>
          <p:nvPr>
            <p:ph type="dt" sz="half" idx="6"/>
          </p:nvPr>
        </p:nvSpPr>
        <p:spPr/>
        <p:txBody>
          <a:bodyPr lIns="0" tIns="0" rIns="0" bIns="0"/>
          <a:lstStyle>
            <a:lvl1pPr>
              <a:defRPr sz="1200" b="0" i="0">
                <a:solidFill>
                  <a:schemeClr val="bg1"/>
                </a:solidFill>
                <a:latin typeface="Lucida Sans"/>
                <a:cs typeface="Lucida Sans"/>
              </a:defRPr>
            </a:lvl1pPr>
          </a:lstStyle>
          <a:p>
            <a:pPr>
              <a:lnSpc>
                <a:spcPts val="1655"/>
              </a:lnSpc>
              <a:tabLst>
                <a:tab pos="6216650" algn="l"/>
              </a:tabLst>
            </a:pPr>
            <a:r>
              <a:rPr spc="5" dirty="0"/>
              <a:t>W</a:t>
            </a:r>
            <a:r>
              <a:rPr spc="-5" dirty="0"/>
              <a:t>ashin</a:t>
            </a:r>
            <a:r>
              <a:rPr spc="5" dirty="0"/>
              <a:t>g</a:t>
            </a:r>
            <a:r>
              <a:rPr spc="30" dirty="0"/>
              <a:t>t</a:t>
            </a:r>
            <a:r>
              <a:rPr spc="5" dirty="0"/>
              <a:t>o</a:t>
            </a:r>
            <a:r>
              <a:rPr dirty="0"/>
              <a:t>n</a:t>
            </a:r>
            <a:r>
              <a:rPr spc="-35" dirty="0"/>
              <a:t> </a:t>
            </a:r>
            <a:r>
              <a:rPr dirty="0"/>
              <a:t>S</a:t>
            </a:r>
            <a:r>
              <a:rPr spc="30" dirty="0"/>
              <a:t>t</a:t>
            </a:r>
            <a:r>
              <a:rPr spc="-15" dirty="0"/>
              <a:t>a</a:t>
            </a:r>
            <a:r>
              <a:rPr spc="15" dirty="0"/>
              <a:t>t</a:t>
            </a:r>
            <a:r>
              <a:rPr dirty="0"/>
              <a:t>e</a:t>
            </a:r>
            <a:r>
              <a:rPr spc="-45" dirty="0"/>
              <a:t> </a:t>
            </a:r>
            <a:r>
              <a:rPr dirty="0"/>
              <a:t>De</a:t>
            </a:r>
            <a:r>
              <a:rPr spc="-5" dirty="0"/>
              <a:t>par</a:t>
            </a:r>
            <a:r>
              <a:rPr spc="15" dirty="0"/>
              <a:t>t</a:t>
            </a:r>
            <a:r>
              <a:rPr dirty="0"/>
              <a:t>me</a:t>
            </a:r>
            <a:r>
              <a:rPr spc="-15" dirty="0"/>
              <a:t>n</a:t>
            </a:r>
            <a:r>
              <a:rPr dirty="0"/>
              <a:t>t</a:t>
            </a:r>
            <a:r>
              <a:rPr spc="-30" dirty="0"/>
              <a:t> </a:t>
            </a:r>
            <a:r>
              <a:rPr spc="5" dirty="0"/>
              <a:t>o</a:t>
            </a:r>
            <a:r>
              <a:rPr dirty="0"/>
              <a:t>f</a:t>
            </a:r>
            <a:r>
              <a:rPr spc="-20" dirty="0"/>
              <a:t> </a:t>
            </a:r>
            <a:r>
              <a:rPr spc="-5" dirty="0"/>
              <a:t>Lab</a:t>
            </a:r>
            <a:r>
              <a:rPr dirty="0"/>
              <a:t>or</a:t>
            </a:r>
            <a:r>
              <a:rPr spc="-20" dirty="0"/>
              <a:t> </a:t>
            </a:r>
            <a:r>
              <a:rPr dirty="0"/>
              <a:t>&amp;</a:t>
            </a:r>
            <a:r>
              <a:rPr spc="5" dirty="0"/>
              <a:t> </a:t>
            </a:r>
            <a:r>
              <a:rPr spc="10" dirty="0"/>
              <a:t>I</a:t>
            </a:r>
            <a:r>
              <a:rPr dirty="0"/>
              <a:t>nd</a:t>
            </a:r>
            <a:r>
              <a:rPr spc="-15" dirty="0"/>
              <a:t>u</a:t>
            </a:r>
            <a:r>
              <a:rPr dirty="0"/>
              <a:t>s</a:t>
            </a:r>
            <a:r>
              <a:rPr spc="30" dirty="0"/>
              <a:t>t</a:t>
            </a:r>
            <a:r>
              <a:rPr spc="-5" dirty="0"/>
              <a:t>ri</a:t>
            </a:r>
            <a:r>
              <a:rPr dirty="0"/>
              <a:t>es	</a:t>
            </a:r>
            <a:r>
              <a:rPr sz="2400" spc="-7" baseline="-6944" dirty="0"/>
              <a:t>2</a:t>
            </a:r>
            <a:endParaRPr sz="2400" baseline="-6944"/>
          </a:p>
        </p:txBody>
      </p:sp>
      <p:sp>
        <p:nvSpPr>
          <p:cNvPr id="6" name="Holder 6"/>
          <p:cNvSpPr>
            <a:spLocks noGrp="1"/>
          </p:cNvSpPr>
          <p:nvPr>
            <p:ph type="sldNum" sz="quarter" idx="7"/>
          </p:nvPr>
        </p:nvSpPr>
        <p:spPr/>
        <p:txBody>
          <a:bodyPr lIns="0" tIns="0" rIns="0" bIns="0"/>
          <a:lstStyle>
            <a:lvl1pPr>
              <a:defRPr sz="1600" b="0" i="0">
                <a:solidFill>
                  <a:schemeClr val="bg1"/>
                </a:solidFill>
                <a:latin typeface="Lucida Sans"/>
                <a:cs typeface="Lucida Sans"/>
              </a:defRPr>
            </a:lvl1pPr>
          </a:lstStyle>
          <a:p>
            <a:pPr marL="25400">
              <a:lnSpc>
                <a:spcPct val="100000"/>
              </a:lnSpc>
              <a:spcBef>
                <a:spcPts val="40"/>
              </a:spcBef>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Lucida Sans"/>
                <a:cs typeface="Lucida Sans"/>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Lucida Sans"/>
                <a:cs typeface="Lucida Sans"/>
              </a:defRPr>
            </a:lvl1pPr>
          </a:lstStyle>
          <a:p>
            <a:endParaRPr/>
          </a:p>
        </p:txBody>
      </p:sp>
      <p:sp>
        <p:nvSpPr>
          <p:cNvPr id="4" name="Holder 4"/>
          <p:cNvSpPr>
            <a:spLocks noGrp="1"/>
          </p:cNvSpPr>
          <p:nvPr>
            <p:ph type="ftr" sz="quarter" idx="5"/>
          </p:nvPr>
        </p:nvSpPr>
        <p:spPr/>
        <p:txBody>
          <a:bodyPr lIns="0" tIns="0" rIns="0" bIns="0"/>
          <a:lstStyle>
            <a:lvl1pPr>
              <a:defRPr sz="1200" b="0" i="0">
                <a:solidFill>
                  <a:schemeClr val="bg1"/>
                </a:solidFill>
                <a:latin typeface="Lucida Sans"/>
                <a:cs typeface="Lucida Sans"/>
              </a:defRPr>
            </a:lvl1pPr>
          </a:lstStyle>
          <a:p>
            <a:pPr marL="12700">
              <a:lnSpc>
                <a:spcPct val="100000"/>
              </a:lnSpc>
              <a:spcBef>
                <a:spcPts val="60"/>
              </a:spcBef>
            </a:pPr>
            <a:r>
              <a:rPr dirty="0"/>
              <a:t>Washington </a:t>
            </a:r>
            <a:r>
              <a:rPr spc="5" dirty="0"/>
              <a:t>State </a:t>
            </a:r>
            <a:r>
              <a:rPr spc="-5" dirty="0"/>
              <a:t>Department </a:t>
            </a:r>
            <a:r>
              <a:rPr dirty="0"/>
              <a:t>of </a:t>
            </a:r>
            <a:r>
              <a:rPr spc="-5" dirty="0"/>
              <a:t>Labor </a:t>
            </a:r>
            <a:r>
              <a:rPr dirty="0"/>
              <a:t>&amp;</a:t>
            </a:r>
            <a:r>
              <a:rPr spc="-150" dirty="0"/>
              <a:t> </a:t>
            </a:r>
            <a:r>
              <a:rPr dirty="0"/>
              <a:t>Industries</a:t>
            </a:r>
          </a:p>
        </p:txBody>
      </p:sp>
      <p:sp>
        <p:nvSpPr>
          <p:cNvPr id="5" name="Holder 5"/>
          <p:cNvSpPr>
            <a:spLocks noGrp="1"/>
          </p:cNvSpPr>
          <p:nvPr>
            <p:ph type="dt" sz="half" idx="6"/>
          </p:nvPr>
        </p:nvSpPr>
        <p:spPr/>
        <p:txBody>
          <a:bodyPr lIns="0" tIns="0" rIns="0" bIns="0"/>
          <a:lstStyle>
            <a:lvl1pPr>
              <a:defRPr sz="1200" b="0" i="0">
                <a:solidFill>
                  <a:schemeClr val="bg1"/>
                </a:solidFill>
                <a:latin typeface="Lucida Sans"/>
                <a:cs typeface="Lucida Sans"/>
              </a:defRPr>
            </a:lvl1pPr>
          </a:lstStyle>
          <a:p>
            <a:pPr>
              <a:lnSpc>
                <a:spcPts val="1655"/>
              </a:lnSpc>
              <a:tabLst>
                <a:tab pos="6216650" algn="l"/>
              </a:tabLst>
            </a:pPr>
            <a:r>
              <a:rPr spc="5" dirty="0"/>
              <a:t>W</a:t>
            </a:r>
            <a:r>
              <a:rPr spc="-5" dirty="0"/>
              <a:t>ashin</a:t>
            </a:r>
            <a:r>
              <a:rPr spc="5" dirty="0"/>
              <a:t>g</a:t>
            </a:r>
            <a:r>
              <a:rPr spc="30" dirty="0"/>
              <a:t>t</a:t>
            </a:r>
            <a:r>
              <a:rPr spc="5" dirty="0"/>
              <a:t>o</a:t>
            </a:r>
            <a:r>
              <a:rPr dirty="0"/>
              <a:t>n</a:t>
            </a:r>
            <a:r>
              <a:rPr spc="-35" dirty="0"/>
              <a:t> </a:t>
            </a:r>
            <a:r>
              <a:rPr dirty="0"/>
              <a:t>S</a:t>
            </a:r>
            <a:r>
              <a:rPr spc="30" dirty="0"/>
              <a:t>t</a:t>
            </a:r>
            <a:r>
              <a:rPr spc="-15" dirty="0"/>
              <a:t>a</a:t>
            </a:r>
            <a:r>
              <a:rPr spc="15" dirty="0"/>
              <a:t>t</a:t>
            </a:r>
            <a:r>
              <a:rPr dirty="0"/>
              <a:t>e</a:t>
            </a:r>
            <a:r>
              <a:rPr spc="-45" dirty="0"/>
              <a:t> </a:t>
            </a:r>
            <a:r>
              <a:rPr dirty="0"/>
              <a:t>De</a:t>
            </a:r>
            <a:r>
              <a:rPr spc="-5" dirty="0"/>
              <a:t>par</a:t>
            </a:r>
            <a:r>
              <a:rPr spc="15" dirty="0"/>
              <a:t>t</a:t>
            </a:r>
            <a:r>
              <a:rPr dirty="0"/>
              <a:t>me</a:t>
            </a:r>
            <a:r>
              <a:rPr spc="-15" dirty="0"/>
              <a:t>n</a:t>
            </a:r>
            <a:r>
              <a:rPr dirty="0"/>
              <a:t>t</a:t>
            </a:r>
            <a:r>
              <a:rPr spc="-30" dirty="0"/>
              <a:t> </a:t>
            </a:r>
            <a:r>
              <a:rPr spc="5" dirty="0"/>
              <a:t>o</a:t>
            </a:r>
            <a:r>
              <a:rPr dirty="0"/>
              <a:t>f</a:t>
            </a:r>
            <a:r>
              <a:rPr spc="-20" dirty="0"/>
              <a:t> </a:t>
            </a:r>
            <a:r>
              <a:rPr spc="-5" dirty="0"/>
              <a:t>Lab</a:t>
            </a:r>
            <a:r>
              <a:rPr dirty="0"/>
              <a:t>or</a:t>
            </a:r>
            <a:r>
              <a:rPr spc="-20" dirty="0"/>
              <a:t> </a:t>
            </a:r>
            <a:r>
              <a:rPr dirty="0"/>
              <a:t>&amp;</a:t>
            </a:r>
            <a:r>
              <a:rPr spc="5" dirty="0"/>
              <a:t> </a:t>
            </a:r>
            <a:r>
              <a:rPr spc="10" dirty="0"/>
              <a:t>I</a:t>
            </a:r>
            <a:r>
              <a:rPr dirty="0"/>
              <a:t>nd</a:t>
            </a:r>
            <a:r>
              <a:rPr spc="-15" dirty="0"/>
              <a:t>u</a:t>
            </a:r>
            <a:r>
              <a:rPr dirty="0"/>
              <a:t>s</a:t>
            </a:r>
            <a:r>
              <a:rPr spc="30" dirty="0"/>
              <a:t>t</a:t>
            </a:r>
            <a:r>
              <a:rPr spc="-5" dirty="0"/>
              <a:t>ri</a:t>
            </a:r>
            <a:r>
              <a:rPr dirty="0"/>
              <a:t>es	</a:t>
            </a:r>
            <a:r>
              <a:rPr sz="2400" spc="-7" baseline="-6944" dirty="0"/>
              <a:t>2</a:t>
            </a:r>
            <a:endParaRPr sz="2400" baseline="-6944"/>
          </a:p>
        </p:txBody>
      </p:sp>
      <p:sp>
        <p:nvSpPr>
          <p:cNvPr id="6" name="Holder 6"/>
          <p:cNvSpPr>
            <a:spLocks noGrp="1"/>
          </p:cNvSpPr>
          <p:nvPr>
            <p:ph type="sldNum" sz="quarter" idx="7"/>
          </p:nvPr>
        </p:nvSpPr>
        <p:spPr/>
        <p:txBody>
          <a:bodyPr lIns="0" tIns="0" rIns="0" bIns="0"/>
          <a:lstStyle>
            <a:lvl1pPr>
              <a:defRPr sz="1600" b="0" i="0">
                <a:solidFill>
                  <a:schemeClr val="bg1"/>
                </a:solidFill>
                <a:latin typeface="Lucida Sans"/>
                <a:cs typeface="Lucida Sans"/>
              </a:defRPr>
            </a:lvl1pPr>
          </a:lstStyle>
          <a:p>
            <a:pPr marL="25400">
              <a:lnSpc>
                <a:spcPct val="100000"/>
              </a:lnSpc>
              <a:spcBef>
                <a:spcPts val="40"/>
              </a:spcBef>
            </a:pP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Lucida Sans"/>
                <a:cs typeface="Lucida Sans"/>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0" i="0">
                <a:solidFill>
                  <a:schemeClr val="bg1"/>
                </a:solidFill>
                <a:latin typeface="Lucida Sans"/>
                <a:cs typeface="Lucida Sans"/>
              </a:defRPr>
            </a:lvl1pPr>
          </a:lstStyle>
          <a:p>
            <a:pPr marL="12700">
              <a:lnSpc>
                <a:spcPct val="100000"/>
              </a:lnSpc>
              <a:spcBef>
                <a:spcPts val="60"/>
              </a:spcBef>
            </a:pPr>
            <a:r>
              <a:rPr dirty="0"/>
              <a:t>Washington </a:t>
            </a:r>
            <a:r>
              <a:rPr spc="5" dirty="0"/>
              <a:t>State </a:t>
            </a:r>
            <a:r>
              <a:rPr spc="-5" dirty="0"/>
              <a:t>Department </a:t>
            </a:r>
            <a:r>
              <a:rPr dirty="0"/>
              <a:t>of </a:t>
            </a:r>
            <a:r>
              <a:rPr spc="-5" dirty="0"/>
              <a:t>Labor </a:t>
            </a:r>
            <a:r>
              <a:rPr dirty="0"/>
              <a:t>&amp;</a:t>
            </a:r>
            <a:r>
              <a:rPr spc="-150" dirty="0"/>
              <a:t> </a:t>
            </a:r>
            <a:r>
              <a:rPr dirty="0"/>
              <a:t>Industries</a:t>
            </a:r>
          </a:p>
        </p:txBody>
      </p:sp>
      <p:sp>
        <p:nvSpPr>
          <p:cNvPr id="6" name="Holder 6"/>
          <p:cNvSpPr>
            <a:spLocks noGrp="1"/>
          </p:cNvSpPr>
          <p:nvPr>
            <p:ph type="dt" sz="half" idx="6"/>
          </p:nvPr>
        </p:nvSpPr>
        <p:spPr/>
        <p:txBody>
          <a:bodyPr lIns="0" tIns="0" rIns="0" bIns="0"/>
          <a:lstStyle>
            <a:lvl1pPr>
              <a:defRPr sz="1200" b="0" i="0">
                <a:solidFill>
                  <a:schemeClr val="bg1"/>
                </a:solidFill>
                <a:latin typeface="Lucida Sans"/>
                <a:cs typeface="Lucida Sans"/>
              </a:defRPr>
            </a:lvl1pPr>
          </a:lstStyle>
          <a:p>
            <a:pPr>
              <a:lnSpc>
                <a:spcPts val="1655"/>
              </a:lnSpc>
              <a:tabLst>
                <a:tab pos="6216650" algn="l"/>
              </a:tabLst>
            </a:pPr>
            <a:r>
              <a:rPr spc="5" dirty="0"/>
              <a:t>W</a:t>
            </a:r>
            <a:r>
              <a:rPr spc="-5" dirty="0"/>
              <a:t>ashin</a:t>
            </a:r>
            <a:r>
              <a:rPr spc="5" dirty="0"/>
              <a:t>g</a:t>
            </a:r>
            <a:r>
              <a:rPr spc="30" dirty="0"/>
              <a:t>t</a:t>
            </a:r>
            <a:r>
              <a:rPr spc="5" dirty="0"/>
              <a:t>o</a:t>
            </a:r>
            <a:r>
              <a:rPr dirty="0"/>
              <a:t>n</a:t>
            </a:r>
            <a:r>
              <a:rPr spc="-35" dirty="0"/>
              <a:t> </a:t>
            </a:r>
            <a:r>
              <a:rPr dirty="0"/>
              <a:t>S</a:t>
            </a:r>
            <a:r>
              <a:rPr spc="30" dirty="0"/>
              <a:t>t</a:t>
            </a:r>
            <a:r>
              <a:rPr spc="-15" dirty="0"/>
              <a:t>a</a:t>
            </a:r>
            <a:r>
              <a:rPr spc="15" dirty="0"/>
              <a:t>t</a:t>
            </a:r>
            <a:r>
              <a:rPr dirty="0"/>
              <a:t>e</a:t>
            </a:r>
            <a:r>
              <a:rPr spc="-45" dirty="0"/>
              <a:t> </a:t>
            </a:r>
            <a:r>
              <a:rPr dirty="0"/>
              <a:t>De</a:t>
            </a:r>
            <a:r>
              <a:rPr spc="-5" dirty="0"/>
              <a:t>par</a:t>
            </a:r>
            <a:r>
              <a:rPr spc="15" dirty="0"/>
              <a:t>t</a:t>
            </a:r>
            <a:r>
              <a:rPr dirty="0"/>
              <a:t>me</a:t>
            </a:r>
            <a:r>
              <a:rPr spc="-15" dirty="0"/>
              <a:t>n</a:t>
            </a:r>
            <a:r>
              <a:rPr dirty="0"/>
              <a:t>t</a:t>
            </a:r>
            <a:r>
              <a:rPr spc="-30" dirty="0"/>
              <a:t> </a:t>
            </a:r>
            <a:r>
              <a:rPr spc="5" dirty="0"/>
              <a:t>o</a:t>
            </a:r>
            <a:r>
              <a:rPr dirty="0"/>
              <a:t>f</a:t>
            </a:r>
            <a:r>
              <a:rPr spc="-20" dirty="0"/>
              <a:t> </a:t>
            </a:r>
            <a:r>
              <a:rPr spc="-5" dirty="0"/>
              <a:t>Lab</a:t>
            </a:r>
            <a:r>
              <a:rPr dirty="0"/>
              <a:t>or</a:t>
            </a:r>
            <a:r>
              <a:rPr spc="-20" dirty="0"/>
              <a:t> </a:t>
            </a:r>
            <a:r>
              <a:rPr dirty="0"/>
              <a:t>&amp;</a:t>
            </a:r>
            <a:r>
              <a:rPr spc="5" dirty="0"/>
              <a:t> </a:t>
            </a:r>
            <a:r>
              <a:rPr spc="10" dirty="0"/>
              <a:t>I</a:t>
            </a:r>
            <a:r>
              <a:rPr dirty="0"/>
              <a:t>nd</a:t>
            </a:r>
            <a:r>
              <a:rPr spc="-15" dirty="0"/>
              <a:t>u</a:t>
            </a:r>
            <a:r>
              <a:rPr dirty="0"/>
              <a:t>s</a:t>
            </a:r>
            <a:r>
              <a:rPr spc="30" dirty="0"/>
              <a:t>t</a:t>
            </a:r>
            <a:r>
              <a:rPr spc="-5" dirty="0"/>
              <a:t>ri</a:t>
            </a:r>
            <a:r>
              <a:rPr dirty="0"/>
              <a:t>es	</a:t>
            </a:r>
            <a:r>
              <a:rPr sz="2400" spc="-7" baseline="-6944" dirty="0"/>
              <a:t>2</a:t>
            </a:r>
            <a:endParaRPr sz="2400" baseline="-6944"/>
          </a:p>
        </p:txBody>
      </p:sp>
      <p:sp>
        <p:nvSpPr>
          <p:cNvPr id="7" name="Holder 7"/>
          <p:cNvSpPr>
            <a:spLocks noGrp="1"/>
          </p:cNvSpPr>
          <p:nvPr>
            <p:ph type="sldNum" sz="quarter" idx="7"/>
          </p:nvPr>
        </p:nvSpPr>
        <p:spPr/>
        <p:txBody>
          <a:bodyPr lIns="0" tIns="0" rIns="0" bIns="0"/>
          <a:lstStyle>
            <a:lvl1pPr>
              <a:defRPr sz="1600" b="0" i="0">
                <a:solidFill>
                  <a:schemeClr val="bg1"/>
                </a:solidFill>
                <a:latin typeface="Lucida Sans"/>
                <a:cs typeface="Lucida Sans"/>
              </a:defRPr>
            </a:lvl1pPr>
          </a:lstStyle>
          <a:p>
            <a:pPr marL="25400">
              <a:lnSpc>
                <a:spcPct val="100000"/>
              </a:lnSpc>
              <a:spcBef>
                <a:spcPts val="40"/>
              </a:spcBef>
            </a:pP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Lucida Sans"/>
                <a:cs typeface="Lucida Sans"/>
              </a:defRPr>
            </a:lvl1pPr>
          </a:lstStyle>
          <a:p>
            <a:endParaRPr/>
          </a:p>
        </p:txBody>
      </p:sp>
      <p:sp>
        <p:nvSpPr>
          <p:cNvPr id="3" name="Holder 3"/>
          <p:cNvSpPr>
            <a:spLocks noGrp="1"/>
          </p:cNvSpPr>
          <p:nvPr>
            <p:ph type="ftr" sz="quarter" idx="5"/>
          </p:nvPr>
        </p:nvSpPr>
        <p:spPr/>
        <p:txBody>
          <a:bodyPr lIns="0" tIns="0" rIns="0" bIns="0"/>
          <a:lstStyle>
            <a:lvl1pPr>
              <a:defRPr sz="1200" b="0" i="0">
                <a:solidFill>
                  <a:schemeClr val="bg1"/>
                </a:solidFill>
                <a:latin typeface="Lucida Sans"/>
                <a:cs typeface="Lucida Sans"/>
              </a:defRPr>
            </a:lvl1pPr>
          </a:lstStyle>
          <a:p>
            <a:pPr marL="12700">
              <a:lnSpc>
                <a:spcPct val="100000"/>
              </a:lnSpc>
              <a:spcBef>
                <a:spcPts val="60"/>
              </a:spcBef>
            </a:pPr>
            <a:r>
              <a:rPr dirty="0"/>
              <a:t>Washington </a:t>
            </a:r>
            <a:r>
              <a:rPr spc="5" dirty="0"/>
              <a:t>State </a:t>
            </a:r>
            <a:r>
              <a:rPr spc="-5" dirty="0"/>
              <a:t>Department </a:t>
            </a:r>
            <a:r>
              <a:rPr dirty="0"/>
              <a:t>of </a:t>
            </a:r>
            <a:r>
              <a:rPr spc="-5" dirty="0"/>
              <a:t>Labor </a:t>
            </a:r>
            <a:r>
              <a:rPr dirty="0"/>
              <a:t>&amp;</a:t>
            </a:r>
            <a:r>
              <a:rPr spc="-150" dirty="0"/>
              <a:t> </a:t>
            </a:r>
            <a:r>
              <a:rPr dirty="0"/>
              <a:t>Industries</a:t>
            </a:r>
          </a:p>
        </p:txBody>
      </p:sp>
      <p:sp>
        <p:nvSpPr>
          <p:cNvPr id="4" name="Holder 4"/>
          <p:cNvSpPr>
            <a:spLocks noGrp="1"/>
          </p:cNvSpPr>
          <p:nvPr>
            <p:ph type="dt" sz="half" idx="6"/>
          </p:nvPr>
        </p:nvSpPr>
        <p:spPr/>
        <p:txBody>
          <a:bodyPr lIns="0" tIns="0" rIns="0" bIns="0"/>
          <a:lstStyle>
            <a:lvl1pPr>
              <a:defRPr sz="1200" b="0" i="0">
                <a:solidFill>
                  <a:schemeClr val="bg1"/>
                </a:solidFill>
                <a:latin typeface="Lucida Sans"/>
                <a:cs typeface="Lucida Sans"/>
              </a:defRPr>
            </a:lvl1pPr>
          </a:lstStyle>
          <a:p>
            <a:pPr>
              <a:lnSpc>
                <a:spcPts val="1655"/>
              </a:lnSpc>
              <a:tabLst>
                <a:tab pos="6216650" algn="l"/>
              </a:tabLst>
            </a:pPr>
            <a:r>
              <a:rPr spc="5" dirty="0"/>
              <a:t>W</a:t>
            </a:r>
            <a:r>
              <a:rPr spc="-5" dirty="0"/>
              <a:t>ashin</a:t>
            </a:r>
            <a:r>
              <a:rPr spc="5" dirty="0"/>
              <a:t>g</a:t>
            </a:r>
            <a:r>
              <a:rPr spc="30" dirty="0"/>
              <a:t>t</a:t>
            </a:r>
            <a:r>
              <a:rPr spc="5" dirty="0"/>
              <a:t>o</a:t>
            </a:r>
            <a:r>
              <a:rPr dirty="0"/>
              <a:t>n</a:t>
            </a:r>
            <a:r>
              <a:rPr spc="-35" dirty="0"/>
              <a:t> </a:t>
            </a:r>
            <a:r>
              <a:rPr dirty="0"/>
              <a:t>S</a:t>
            </a:r>
            <a:r>
              <a:rPr spc="30" dirty="0"/>
              <a:t>t</a:t>
            </a:r>
            <a:r>
              <a:rPr spc="-15" dirty="0"/>
              <a:t>a</a:t>
            </a:r>
            <a:r>
              <a:rPr spc="15" dirty="0"/>
              <a:t>t</a:t>
            </a:r>
            <a:r>
              <a:rPr dirty="0"/>
              <a:t>e</a:t>
            </a:r>
            <a:r>
              <a:rPr spc="-45" dirty="0"/>
              <a:t> </a:t>
            </a:r>
            <a:r>
              <a:rPr dirty="0"/>
              <a:t>De</a:t>
            </a:r>
            <a:r>
              <a:rPr spc="-5" dirty="0"/>
              <a:t>par</a:t>
            </a:r>
            <a:r>
              <a:rPr spc="15" dirty="0"/>
              <a:t>t</a:t>
            </a:r>
            <a:r>
              <a:rPr dirty="0"/>
              <a:t>me</a:t>
            </a:r>
            <a:r>
              <a:rPr spc="-15" dirty="0"/>
              <a:t>n</a:t>
            </a:r>
            <a:r>
              <a:rPr dirty="0"/>
              <a:t>t</a:t>
            </a:r>
            <a:r>
              <a:rPr spc="-30" dirty="0"/>
              <a:t> </a:t>
            </a:r>
            <a:r>
              <a:rPr spc="5" dirty="0"/>
              <a:t>o</a:t>
            </a:r>
            <a:r>
              <a:rPr dirty="0"/>
              <a:t>f</a:t>
            </a:r>
            <a:r>
              <a:rPr spc="-20" dirty="0"/>
              <a:t> </a:t>
            </a:r>
            <a:r>
              <a:rPr spc="-5" dirty="0"/>
              <a:t>Lab</a:t>
            </a:r>
            <a:r>
              <a:rPr dirty="0"/>
              <a:t>or</a:t>
            </a:r>
            <a:r>
              <a:rPr spc="-20" dirty="0"/>
              <a:t> </a:t>
            </a:r>
            <a:r>
              <a:rPr dirty="0"/>
              <a:t>&amp;</a:t>
            </a:r>
            <a:r>
              <a:rPr spc="5" dirty="0"/>
              <a:t> </a:t>
            </a:r>
            <a:r>
              <a:rPr spc="10" dirty="0"/>
              <a:t>I</a:t>
            </a:r>
            <a:r>
              <a:rPr dirty="0"/>
              <a:t>nd</a:t>
            </a:r>
            <a:r>
              <a:rPr spc="-15" dirty="0"/>
              <a:t>u</a:t>
            </a:r>
            <a:r>
              <a:rPr dirty="0"/>
              <a:t>s</a:t>
            </a:r>
            <a:r>
              <a:rPr spc="30" dirty="0"/>
              <a:t>t</a:t>
            </a:r>
            <a:r>
              <a:rPr spc="-5" dirty="0"/>
              <a:t>ri</a:t>
            </a:r>
            <a:r>
              <a:rPr dirty="0"/>
              <a:t>es	</a:t>
            </a:r>
            <a:r>
              <a:rPr sz="2400" spc="-7" baseline="-6944" dirty="0"/>
              <a:t>2</a:t>
            </a:r>
            <a:endParaRPr sz="2400" baseline="-6944"/>
          </a:p>
        </p:txBody>
      </p:sp>
      <p:sp>
        <p:nvSpPr>
          <p:cNvPr id="5" name="Holder 5"/>
          <p:cNvSpPr>
            <a:spLocks noGrp="1"/>
          </p:cNvSpPr>
          <p:nvPr>
            <p:ph type="sldNum" sz="quarter" idx="7"/>
          </p:nvPr>
        </p:nvSpPr>
        <p:spPr/>
        <p:txBody>
          <a:bodyPr lIns="0" tIns="0" rIns="0" bIns="0"/>
          <a:lstStyle>
            <a:lvl1pPr>
              <a:defRPr sz="1600" b="0" i="0">
                <a:solidFill>
                  <a:schemeClr val="bg1"/>
                </a:solidFill>
                <a:latin typeface="Lucida Sans"/>
                <a:cs typeface="Lucida Sans"/>
              </a:defRPr>
            </a:lvl1pPr>
          </a:lstStyle>
          <a:p>
            <a:pPr marL="25400">
              <a:lnSpc>
                <a:spcPct val="100000"/>
              </a:lnSpc>
              <a:spcBef>
                <a:spcPts val="40"/>
              </a:spcBef>
            </a:pP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0" i="0">
                <a:solidFill>
                  <a:schemeClr val="bg1"/>
                </a:solidFill>
                <a:latin typeface="Lucida Sans"/>
                <a:cs typeface="Lucida Sans"/>
              </a:defRPr>
            </a:lvl1pPr>
          </a:lstStyle>
          <a:p>
            <a:pPr marL="12700">
              <a:lnSpc>
                <a:spcPct val="100000"/>
              </a:lnSpc>
              <a:spcBef>
                <a:spcPts val="60"/>
              </a:spcBef>
            </a:pPr>
            <a:r>
              <a:rPr dirty="0"/>
              <a:t>Washington </a:t>
            </a:r>
            <a:r>
              <a:rPr spc="5" dirty="0"/>
              <a:t>State </a:t>
            </a:r>
            <a:r>
              <a:rPr spc="-5" dirty="0"/>
              <a:t>Department </a:t>
            </a:r>
            <a:r>
              <a:rPr dirty="0"/>
              <a:t>of </a:t>
            </a:r>
            <a:r>
              <a:rPr spc="-5" dirty="0"/>
              <a:t>Labor </a:t>
            </a:r>
            <a:r>
              <a:rPr dirty="0"/>
              <a:t>&amp;</a:t>
            </a:r>
            <a:r>
              <a:rPr spc="-150" dirty="0"/>
              <a:t> </a:t>
            </a:r>
            <a:r>
              <a:rPr dirty="0"/>
              <a:t>Industries</a:t>
            </a:r>
          </a:p>
        </p:txBody>
      </p:sp>
      <p:sp>
        <p:nvSpPr>
          <p:cNvPr id="3" name="Holder 3"/>
          <p:cNvSpPr>
            <a:spLocks noGrp="1"/>
          </p:cNvSpPr>
          <p:nvPr>
            <p:ph type="dt" sz="half" idx="6"/>
          </p:nvPr>
        </p:nvSpPr>
        <p:spPr/>
        <p:txBody>
          <a:bodyPr lIns="0" tIns="0" rIns="0" bIns="0"/>
          <a:lstStyle>
            <a:lvl1pPr>
              <a:defRPr sz="1200" b="0" i="0">
                <a:solidFill>
                  <a:schemeClr val="bg1"/>
                </a:solidFill>
                <a:latin typeface="Lucida Sans"/>
                <a:cs typeface="Lucida Sans"/>
              </a:defRPr>
            </a:lvl1pPr>
          </a:lstStyle>
          <a:p>
            <a:pPr>
              <a:lnSpc>
                <a:spcPts val="1655"/>
              </a:lnSpc>
              <a:tabLst>
                <a:tab pos="6216650" algn="l"/>
              </a:tabLst>
            </a:pPr>
            <a:r>
              <a:rPr spc="5" dirty="0"/>
              <a:t>W</a:t>
            </a:r>
            <a:r>
              <a:rPr spc="-5" dirty="0"/>
              <a:t>ashin</a:t>
            </a:r>
            <a:r>
              <a:rPr spc="5" dirty="0"/>
              <a:t>g</a:t>
            </a:r>
            <a:r>
              <a:rPr spc="30" dirty="0"/>
              <a:t>t</a:t>
            </a:r>
            <a:r>
              <a:rPr spc="5" dirty="0"/>
              <a:t>o</a:t>
            </a:r>
            <a:r>
              <a:rPr dirty="0"/>
              <a:t>n</a:t>
            </a:r>
            <a:r>
              <a:rPr spc="-35" dirty="0"/>
              <a:t> </a:t>
            </a:r>
            <a:r>
              <a:rPr dirty="0"/>
              <a:t>S</a:t>
            </a:r>
            <a:r>
              <a:rPr spc="30" dirty="0"/>
              <a:t>t</a:t>
            </a:r>
            <a:r>
              <a:rPr spc="-15" dirty="0"/>
              <a:t>a</a:t>
            </a:r>
            <a:r>
              <a:rPr spc="15" dirty="0"/>
              <a:t>t</a:t>
            </a:r>
            <a:r>
              <a:rPr dirty="0"/>
              <a:t>e</a:t>
            </a:r>
            <a:r>
              <a:rPr spc="-45" dirty="0"/>
              <a:t> </a:t>
            </a:r>
            <a:r>
              <a:rPr dirty="0"/>
              <a:t>De</a:t>
            </a:r>
            <a:r>
              <a:rPr spc="-5" dirty="0"/>
              <a:t>par</a:t>
            </a:r>
            <a:r>
              <a:rPr spc="15" dirty="0"/>
              <a:t>t</a:t>
            </a:r>
            <a:r>
              <a:rPr dirty="0"/>
              <a:t>me</a:t>
            </a:r>
            <a:r>
              <a:rPr spc="-15" dirty="0"/>
              <a:t>n</a:t>
            </a:r>
            <a:r>
              <a:rPr dirty="0"/>
              <a:t>t</a:t>
            </a:r>
            <a:r>
              <a:rPr spc="-30" dirty="0"/>
              <a:t> </a:t>
            </a:r>
            <a:r>
              <a:rPr spc="5" dirty="0"/>
              <a:t>o</a:t>
            </a:r>
            <a:r>
              <a:rPr dirty="0"/>
              <a:t>f</a:t>
            </a:r>
            <a:r>
              <a:rPr spc="-20" dirty="0"/>
              <a:t> </a:t>
            </a:r>
            <a:r>
              <a:rPr spc="-5" dirty="0"/>
              <a:t>Lab</a:t>
            </a:r>
            <a:r>
              <a:rPr dirty="0"/>
              <a:t>or</a:t>
            </a:r>
            <a:r>
              <a:rPr spc="-20" dirty="0"/>
              <a:t> </a:t>
            </a:r>
            <a:r>
              <a:rPr dirty="0"/>
              <a:t>&amp;</a:t>
            </a:r>
            <a:r>
              <a:rPr spc="5" dirty="0"/>
              <a:t> </a:t>
            </a:r>
            <a:r>
              <a:rPr spc="10" dirty="0"/>
              <a:t>I</a:t>
            </a:r>
            <a:r>
              <a:rPr dirty="0"/>
              <a:t>nd</a:t>
            </a:r>
            <a:r>
              <a:rPr spc="-15" dirty="0"/>
              <a:t>u</a:t>
            </a:r>
            <a:r>
              <a:rPr dirty="0"/>
              <a:t>s</a:t>
            </a:r>
            <a:r>
              <a:rPr spc="30" dirty="0"/>
              <a:t>t</a:t>
            </a:r>
            <a:r>
              <a:rPr spc="-5" dirty="0"/>
              <a:t>ri</a:t>
            </a:r>
            <a:r>
              <a:rPr dirty="0"/>
              <a:t>es	</a:t>
            </a:r>
            <a:r>
              <a:rPr sz="2400" spc="-7" baseline="-6944" dirty="0"/>
              <a:t>2</a:t>
            </a:r>
            <a:endParaRPr sz="2400" baseline="-6944"/>
          </a:p>
        </p:txBody>
      </p:sp>
      <p:sp>
        <p:nvSpPr>
          <p:cNvPr id="4" name="Holder 4"/>
          <p:cNvSpPr>
            <a:spLocks noGrp="1"/>
          </p:cNvSpPr>
          <p:nvPr>
            <p:ph type="sldNum" sz="quarter" idx="7"/>
          </p:nvPr>
        </p:nvSpPr>
        <p:spPr/>
        <p:txBody>
          <a:bodyPr lIns="0" tIns="0" rIns="0" bIns="0"/>
          <a:lstStyle>
            <a:lvl1pPr>
              <a:defRPr sz="1600" b="0" i="0">
                <a:solidFill>
                  <a:schemeClr val="bg1"/>
                </a:solidFill>
                <a:latin typeface="Lucida Sans"/>
                <a:cs typeface="Lucida Sans"/>
              </a:defRPr>
            </a:lvl1pPr>
          </a:lstStyle>
          <a:p>
            <a:pPr marL="25400">
              <a:lnSpc>
                <a:spcPct val="100000"/>
              </a:lnSpc>
              <a:spcBef>
                <a:spcPts val="40"/>
              </a:spcBef>
            </a:pPr>
            <a:fld id="{81D60167-4931-47E6-BA6A-407CBD079E47}" type="slidenum">
              <a:rPr spc="-5" dirty="0"/>
              <a:t>‹#›</a:t>
            </a:fld>
            <a:endParaRPr spc="-5"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30887"/>
          </a:xfrm>
        </p:spPr>
        <p:txBody>
          <a:bodyPr/>
          <a:lstStyle/>
          <a:p>
            <a:r>
              <a:rPr lang="en-US"/>
              <a:t>Click to edit Master title style</a:t>
            </a:r>
          </a:p>
        </p:txBody>
      </p:sp>
      <p:sp>
        <p:nvSpPr>
          <p:cNvPr id="3" name="Text Placeholder 2"/>
          <p:cNvSpPr>
            <a:spLocks noGrp="1"/>
          </p:cNvSpPr>
          <p:nvPr>
            <p:ph type="body" sz="half" idx="1"/>
          </p:nvPr>
        </p:nvSpPr>
        <p:spPr>
          <a:xfrm>
            <a:off x="457200" y="1200151"/>
            <a:ext cx="4038600" cy="1415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1415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683919"/>
            <a:ext cx="2133600" cy="184666"/>
          </a:xfrm>
          <a:prstGeom prst="rect">
            <a:avLst/>
          </a:prstGeom>
        </p:spPr>
        <p:txBody>
          <a:bodyPr rtlCol="0"/>
          <a:lstStyle>
            <a:lvl1pPr fontAlgn="auto">
              <a:spcBef>
                <a:spcPts val="0"/>
              </a:spcBef>
              <a:spcAft>
                <a:spcPts val="0"/>
              </a:spcAft>
              <a:defRPr>
                <a:solidFill>
                  <a:schemeClr val="tx1">
                    <a:tint val="75000"/>
                  </a:schemeClr>
                </a:solidFill>
                <a:latin typeface="+mn-lt"/>
                <a:ea typeface="+mn-ea"/>
                <a:cs typeface="+mn-cs"/>
              </a:defRPr>
            </a:lvl1pPr>
          </a:lstStyle>
          <a:p>
            <a:pPr>
              <a:defRPr/>
            </a:pPr>
            <a:endParaRPr lang="en-US" dirty="0"/>
          </a:p>
        </p:txBody>
      </p:sp>
      <p:sp>
        <p:nvSpPr>
          <p:cNvPr id="6" name="Footer Placeholder 5"/>
          <p:cNvSpPr>
            <a:spLocks noGrp="1"/>
          </p:cNvSpPr>
          <p:nvPr>
            <p:ph type="ftr" sz="quarter" idx="11"/>
          </p:nvPr>
        </p:nvSpPr>
        <p:spPr>
          <a:xfrm>
            <a:off x="3124200" y="4683919"/>
            <a:ext cx="2895600" cy="184666"/>
          </a:xfrm>
          <a:prstGeom prst="rect">
            <a:avLst/>
          </a:prstGeom>
        </p:spPr>
        <p:txBody>
          <a:bodyPr/>
          <a:lstStyle>
            <a:lvl1pPr>
              <a:defRPr/>
            </a:lvl1pPr>
          </a:lstStyle>
          <a:p>
            <a:pPr>
              <a:defRPr/>
            </a:pPr>
            <a:endParaRPr lang="en-US" dirty="0"/>
          </a:p>
        </p:txBody>
      </p:sp>
      <p:sp>
        <p:nvSpPr>
          <p:cNvPr id="7" name="Slide Number Placeholder 6"/>
          <p:cNvSpPr>
            <a:spLocks noGrp="1"/>
          </p:cNvSpPr>
          <p:nvPr>
            <p:ph type="sldNum" sz="quarter" idx="12"/>
          </p:nvPr>
        </p:nvSpPr>
        <p:spPr>
          <a:xfrm>
            <a:off x="6553200" y="4683919"/>
            <a:ext cx="2133600" cy="246221"/>
          </a:xfrm>
          <a:prstGeom prst="rect">
            <a:avLst/>
          </a:prstGeom>
        </p:spPr>
        <p:txBody>
          <a:bodyPr/>
          <a:lstStyle>
            <a:lvl1pPr>
              <a:defRPr/>
            </a:lvl1pPr>
          </a:lstStyle>
          <a:p>
            <a:pPr>
              <a:defRPr/>
            </a:pPr>
            <a:fld id="{3109AC62-AB7E-6148-B04E-7602DFD50A87}" type="slidenum">
              <a:rPr lang="en-US"/>
              <a:pPr>
                <a:defRPr/>
              </a:pPr>
              <a:t>‹#›</a:t>
            </a:fld>
            <a:endParaRPr lang="en-US" dirty="0"/>
          </a:p>
        </p:txBody>
      </p:sp>
    </p:spTree>
    <p:extLst>
      <p:ext uri="{BB962C8B-B14F-4D97-AF65-F5344CB8AC3E}">
        <p14:creationId xmlns:p14="http://schemas.microsoft.com/office/powerpoint/2010/main" val="3289984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85750"/>
            <a:ext cx="8153400" cy="457201"/>
          </a:xfrm>
          <a:prstGeom prst="rect">
            <a:avLst/>
          </a:prstGeom>
        </p:spPr>
        <p:txBody>
          <a:bodyPr/>
          <a:lstStyle>
            <a:lvl1pPr algn="l">
              <a:defRPr sz="2800"/>
            </a:lvl1pPr>
          </a:lstStyle>
          <a:p>
            <a:r>
              <a:rPr lang="en-US" dirty="0"/>
              <a:t>Slide title</a:t>
            </a:r>
          </a:p>
        </p:txBody>
      </p:sp>
      <p:sp>
        <p:nvSpPr>
          <p:cNvPr id="8" name="Text Placeholder 7"/>
          <p:cNvSpPr>
            <a:spLocks noGrp="1"/>
          </p:cNvSpPr>
          <p:nvPr>
            <p:ph type="body" sz="quarter" idx="11"/>
          </p:nvPr>
        </p:nvSpPr>
        <p:spPr>
          <a:xfrm>
            <a:off x="457200" y="742950"/>
            <a:ext cx="8153400" cy="285750"/>
          </a:xfrm>
          <a:prstGeom prst="rect">
            <a:avLst/>
          </a:prstGeom>
        </p:spPr>
        <p:txBody>
          <a:bodyPr/>
          <a:lstStyle>
            <a:lvl1pPr>
              <a:buFontTx/>
              <a:buNone/>
              <a:defRPr sz="2000">
                <a:solidFill>
                  <a:srgbClr val="4F5E64"/>
                </a:solidFill>
                <a:latin typeface="+mj-lt"/>
              </a:defRPr>
            </a:lvl1pPr>
          </a:lstStyle>
          <a:p>
            <a:pPr lvl="0"/>
            <a:r>
              <a:rPr lang="en-US"/>
              <a:t>Edit Master text styles</a:t>
            </a:r>
          </a:p>
        </p:txBody>
      </p:sp>
      <p:sp>
        <p:nvSpPr>
          <p:cNvPr id="10" name="Text Placeholder 9"/>
          <p:cNvSpPr>
            <a:spLocks noGrp="1"/>
          </p:cNvSpPr>
          <p:nvPr>
            <p:ph type="body" sz="quarter" idx="12" hasCustomPrompt="1"/>
          </p:nvPr>
        </p:nvSpPr>
        <p:spPr>
          <a:xfrm>
            <a:off x="457200" y="1428750"/>
            <a:ext cx="8077200" cy="3028950"/>
          </a:xfrm>
          <a:prstGeom prst="rect">
            <a:avLst/>
          </a:prstGeom>
        </p:spPr>
        <p:txBody>
          <a:bodyPr/>
          <a:lstStyle>
            <a:lvl1pPr marL="182880" indent="-182880">
              <a:buFont typeface="Wingdings" pitchFamily="2" charset="2"/>
              <a:buChar char="§"/>
              <a:defRPr sz="2000">
                <a:latin typeface="+mj-lt"/>
              </a:defRPr>
            </a:lvl1pPr>
            <a:lvl2pPr marL="557784" indent="-182880">
              <a:buFont typeface="Lucida Sans" pitchFamily="34" charset="0"/>
              <a:buChar char="‒"/>
              <a:defRPr sz="1600">
                <a:latin typeface="+mj-lt"/>
              </a:defRPr>
            </a:lvl2pPr>
            <a:lvl3pPr>
              <a:buFont typeface="Wingdings" pitchFamily="2" charset="2"/>
              <a:buChar char="§"/>
              <a:defRPr>
                <a:latin typeface="+mj-lt"/>
              </a:defRPr>
            </a:lvl3pPr>
            <a:lvl4pPr>
              <a:buFont typeface="Wingdings" pitchFamily="2" charset="2"/>
              <a:buChar char="§"/>
              <a:defRPr>
                <a:latin typeface="+mj-lt"/>
              </a:defRPr>
            </a:lvl4pPr>
            <a:lvl5pPr>
              <a:buFont typeface="Wingdings" pitchFamily="2" charset="2"/>
              <a:buChar char="§"/>
              <a:defRPr>
                <a:latin typeface="+mj-lt"/>
              </a:defRPr>
            </a:lvl5pPr>
          </a:lstStyle>
          <a:p>
            <a:pPr lvl="0"/>
            <a:r>
              <a:rPr lang="en-US" dirty="0"/>
              <a:t>Body copy</a:t>
            </a:r>
          </a:p>
          <a:p>
            <a:pPr lvl="1"/>
            <a:r>
              <a:rPr lang="en-US" dirty="0"/>
              <a:t>Second level</a:t>
            </a:r>
          </a:p>
        </p:txBody>
      </p:sp>
      <p:sp>
        <p:nvSpPr>
          <p:cNvPr id="16" name="Rectangle 15" descr=" &#10;"/>
          <p:cNvSpPr/>
          <p:nvPr userDrawn="1"/>
        </p:nvSpPr>
        <p:spPr bwMode="auto">
          <a:xfrm>
            <a:off x="0" y="4800600"/>
            <a:ext cx="9144000" cy="342900"/>
          </a:xfrm>
          <a:prstGeom prst="rect">
            <a:avLst/>
          </a:prstGeom>
          <a:solidFill>
            <a:srgbClr val="4F5E64"/>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7" name="Rectangle 16" descr=" &#10;"/>
          <p:cNvSpPr/>
          <p:nvPr userDrawn="1"/>
        </p:nvSpPr>
        <p:spPr>
          <a:xfrm>
            <a:off x="457200" y="4781550"/>
            <a:ext cx="8153400" cy="307456"/>
          </a:xfrm>
          <a:prstGeom prst="rect">
            <a:avLst/>
          </a:prstGeom>
          <a:noFill/>
          <a:ln>
            <a:noFill/>
          </a:ln>
        </p:spPr>
        <p:txBody>
          <a:bodyPr wrap="square">
            <a:spAutoFit/>
          </a:bodyPr>
          <a:lstStyle/>
          <a:p>
            <a:pPr algn="ctr">
              <a:lnSpc>
                <a:spcPct val="130000"/>
              </a:lnSpc>
              <a:spcBef>
                <a:spcPct val="50000"/>
              </a:spcBef>
            </a:pPr>
            <a:r>
              <a:rPr lang="en-US" sz="1200" dirty="0">
                <a:solidFill>
                  <a:schemeClr val="bg1"/>
                </a:solidFill>
                <a:latin typeface="Lucida Sans" pitchFamily="34" charset="0"/>
              </a:rPr>
              <a:t>Washington State Department of Labor &amp; Industries</a:t>
            </a:r>
          </a:p>
        </p:txBody>
      </p:sp>
      <p:sp>
        <p:nvSpPr>
          <p:cNvPr id="9" name="TextBox 8"/>
          <p:cNvSpPr txBox="1"/>
          <p:nvPr userDrawn="1"/>
        </p:nvSpPr>
        <p:spPr>
          <a:xfrm>
            <a:off x="8534400" y="4781550"/>
            <a:ext cx="533400" cy="338554"/>
          </a:xfrm>
          <a:prstGeom prst="rect">
            <a:avLst/>
          </a:prstGeom>
          <a:noFill/>
        </p:spPr>
        <p:txBody>
          <a:bodyPr wrap="square" rtlCol="0">
            <a:spAutoFit/>
          </a:bodyPr>
          <a:lstStyle/>
          <a:p>
            <a:pPr algn="r"/>
            <a:fld id="{EBD48FB9-46F3-4BB8-A7D7-CA29F08B1ABF}" type="slidenum">
              <a:rPr lang="en-US" sz="1600" smtClean="0">
                <a:solidFill>
                  <a:schemeClr val="bg1"/>
                </a:solidFill>
                <a:latin typeface="+mj-lt"/>
              </a:rPr>
              <a:pPr algn="r"/>
              <a:t>‹#›</a:t>
            </a:fld>
            <a:endParaRPr lang="en-US" sz="1600" dirty="0">
              <a:solidFill>
                <a:schemeClr val="bg1"/>
              </a:solidFill>
              <a:latin typeface="+mj-lt"/>
            </a:endParaRPr>
          </a:p>
        </p:txBody>
      </p:sp>
    </p:spTree>
    <p:custDataLst>
      <p:tags r:id="rId1"/>
    </p:custDataLst>
    <p:extLst>
      <p:ext uri="{BB962C8B-B14F-4D97-AF65-F5344CB8AC3E}">
        <p14:creationId xmlns:p14="http://schemas.microsoft.com/office/powerpoint/2010/main" val="64795108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028700"/>
            <a:ext cx="5486400" cy="742950"/>
          </a:xfrm>
          <a:prstGeom prst="rect">
            <a:avLst/>
          </a:prstGeom>
        </p:spPr>
        <p:txBody>
          <a:bodyPr/>
          <a:lstStyle>
            <a:lvl1pPr algn="l">
              <a:defRPr sz="3200"/>
            </a:lvl1pPr>
          </a:lstStyle>
          <a:p>
            <a:r>
              <a:rPr lang="en-US" dirty="0"/>
              <a:t>Section title</a:t>
            </a:r>
          </a:p>
        </p:txBody>
      </p:sp>
      <p:sp>
        <p:nvSpPr>
          <p:cNvPr id="7" name="Rectangle 6" descr=" &#10;"/>
          <p:cNvSpPr/>
          <p:nvPr userDrawn="1"/>
        </p:nvSpPr>
        <p:spPr bwMode="auto">
          <a:xfrm>
            <a:off x="6172200" y="0"/>
            <a:ext cx="2971800" cy="4800600"/>
          </a:xfrm>
          <a:prstGeom prst="rect">
            <a:avLst/>
          </a:prstGeom>
          <a:solidFill>
            <a:srgbClr val="4F5E64"/>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sp>
        <p:nvSpPr>
          <p:cNvPr id="14" name="Text Placeholder 13"/>
          <p:cNvSpPr>
            <a:spLocks noGrp="1"/>
          </p:cNvSpPr>
          <p:nvPr>
            <p:ph type="body" sz="quarter" idx="11" hasCustomPrompt="1"/>
          </p:nvPr>
        </p:nvSpPr>
        <p:spPr>
          <a:xfrm>
            <a:off x="6400800" y="1028700"/>
            <a:ext cx="2514600" cy="2114550"/>
          </a:xfrm>
          <a:prstGeom prst="rect">
            <a:avLst/>
          </a:prstGeom>
        </p:spPr>
        <p:txBody>
          <a:bodyPr/>
          <a:lstStyle>
            <a:lvl1pPr>
              <a:lnSpc>
                <a:spcPct val="150000"/>
              </a:lnSpc>
              <a:buFontTx/>
              <a:buNone/>
              <a:defRPr sz="1600">
                <a:solidFill>
                  <a:schemeClr val="bg1"/>
                </a:solidFill>
                <a:latin typeface="+mj-lt"/>
              </a:defRPr>
            </a:lvl1pPr>
          </a:lstStyle>
          <a:p>
            <a:pPr lvl="0"/>
            <a:r>
              <a:rPr lang="en-US" dirty="0"/>
              <a:t>AAA</a:t>
            </a:r>
          </a:p>
          <a:p>
            <a:pPr lvl="0"/>
            <a:r>
              <a:rPr lang="en-US" dirty="0"/>
              <a:t>BBB</a:t>
            </a:r>
          </a:p>
          <a:p>
            <a:pPr lvl="0"/>
            <a:r>
              <a:rPr lang="en-US" dirty="0"/>
              <a:t>CCC</a:t>
            </a:r>
          </a:p>
        </p:txBody>
      </p:sp>
      <p:sp>
        <p:nvSpPr>
          <p:cNvPr id="17" name="Picture Placeholder 31"/>
          <p:cNvSpPr>
            <a:spLocks noGrp="1"/>
          </p:cNvSpPr>
          <p:nvPr>
            <p:ph type="pic" sz="quarter" idx="13"/>
          </p:nvPr>
        </p:nvSpPr>
        <p:spPr>
          <a:xfrm>
            <a:off x="6172200" y="3333750"/>
            <a:ext cx="2971800" cy="1466850"/>
          </a:xfrm>
          <a:prstGeom prst="rect">
            <a:avLst/>
          </a:prstGeom>
        </p:spPr>
        <p:txBody>
          <a:bodyPr/>
          <a:lstStyle>
            <a:lvl1pPr>
              <a:buFont typeface="Wingdings" pitchFamily="2" charset="2"/>
              <a:buChar char="§"/>
              <a:defRPr sz="1600">
                <a:latin typeface="+mj-lt"/>
              </a:defRPr>
            </a:lvl1pPr>
          </a:lstStyle>
          <a:p>
            <a:r>
              <a:rPr lang="en-US"/>
              <a:t>Click icon to add picture</a:t>
            </a:r>
          </a:p>
        </p:txBody>
      </p:sp>
      <p:sp>
        <p:nvSpPr>
          <p:cNvPr id="11" name="Rectangle 10" descr=" &#10;"/>
          <p:cNvSpPr/>
          <p:nvPr userDrawn="1"/>
        </p:nvSpPr>
        <p:spPr bwMode="auto">
          <a:xfrm>
            <a:off x="0" y="4800600"/>
            <a:ext cx="9144000" cy="342900"/>
          </a:xfrm>
          <a:prstGeom prst="rect">
            <a:avLst/>
          </a:prstGeom>
          <a:solidFill>
            <a:srgbClr val="4F5E64"/>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0" name="Rectangle 9" descr=" &#10;"/>
          <p:cNvSpPr/>
          <p:nvPr userDrawn="1"/>
        </p:nvSpPr>
        <p:spPr>
          <a:xfrm>
            <a:off x="457200" y="4781550"/>
            <a:ext cx="8153400" cy="307456"/>
          </a:xfrm>
          <a:prstGeom prst="rect">
            <a:avLst/>
          </a:prstGeom>
          <a:noFill/>
          <a:ln>
            <a:noFill/>
          </a:ln>
        </p:spPr>
        <p:txBody>
          <a:bodyPr wrap="square">
            <a:spAutoFit/>
          </a:bodyPr>
          <a:lstStyle/>
          <a:p>
            <a:pPr algn="ctr">
              <a:lnSpc>
                <a:spcPct val="130000"/>
              </a:lnSpc>
              <a:spcBef>
                <a:spcPct val="50000"/>
              </a:spcBef>
            </a:pPr>
            <a:r>
              <a:rPr lang="en-US" sz="1200" dirty="0">
                <a:solidFill>
                  <a:schemeClr val="bg1"/>
                </a:solidFill>
                <a:latin typeface="Lucida Sans" pitchFamily="34" charset="0"/>
              </a:rPr>
              <a:t>Washington State Department of Labor &amp; Industries</a:t>
            </a:r>
          </a:p>
        </p:txBody>
      </p:sp>
      <p:sp>
        <p:nvSpPr>
          <p:cNvPr id="6" name="TextBox 5"/>
          <p:cNvSpPr txBox="1"/>
          <p:nvPr userDrawn="1"/>
        </p:nvSpPr>
        <p:spPr>
          <a:xfrm>
            <a:off x="8610600" y="4781550"/>
            <a:ext cx="457200" cy="338554"/>
          </a:xfrm>
          <a:prstGeom prst="rect">
            <a:avLst/>
          </a:prstGeom>
          <a:noFill/>
        </p:spPr>
        <p:txBody>
          <a:bodyPr wrap="square" rtlCol="0">
            <a:spAutoFit/>
          </a:bodyPr>
          <a:lstStyle/>
          <a:p>
            <a:pPr algn="r"/>
            <a:fld id="{765CBDB6-EEF5-42A2-9BC6-481C8025F726}" type="slidenum">
              <a:rPr lang="en-US" sz="1600" smtClean="0">
                <a:solidFill>
                  <a:schemeClr val="bg1"/>
                </a:solidFill>
                <a:latin typeface="+mj-lt"/>
              </a:rPr>
              <a:pPr algn="r"/>
              <a:t>‹#›</a:t>
            </a:fld>
            <a:endParaRPr lang="en-US" sz="1600" dirty="0">
              <a:solidFill>
                <a:schemeClr val="bg1"/>
              </a:solidFill>
              <a:latin typeface="+mj-lt"/>
            </a:endParaRPr>
          </a:p>
        </p:txBody>
      </p:sp>
    </p:spTree>
    <p:custDataLst>
      <p:tags r:id="rId1"/>
    </p:custDataLst>
    <p:extLst>
      <p:ext uri="{BB962C8B-B14F-4D97-AF65-F5344CB8AC3E}">
        <p14:creationId xmlns:p14="http://schemas.microsoft.com/office/powerpoint/2010/main" val="2375987749"/>
      </p:ext>
    </p:extLst>
  </p:cSld>
  <p:clrMapOvr>
    <a:masterClrMapping/>
  </p:clrMapOvr>
  <p:transition>
    <p:fade/>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lue DOSH ">
    <p:bg>
      <p:bgPr>
        <a:solidFill>
          <a:schemeClr val="tx1"/>
        </a:solidFill>
        <a:effectLst/>
      </p:bgPr>
    </p:bg>
    <p:spTree>
      <p:nvGrpSpPr>
        <p:cNvPr id="1" name=""/>
        <p:cNvGrpSpPr/>
        <p:nvPr/>
      </p:nvGrpSpPr>
      <p:grpSpPr>
        <a:xfrm>
          <a:off x="0" y="0"/>
          <a:ext cx="0" cy="0"/>
          <a:chOff x="0" y="0"/>
          <a:chExt cx="0" cy="0"/>
        </a:xfrm>
      </p:grpSpPr>
      <p:sp>
        <p:nvSpPr>
          <p:cNvPr id="7" name="Rectangle 6" descr=" &#10;"/>
          <p:cNvSpPr/>
          <p:nvPr userDrawn="1"/>
        </p:nvSpPr>
        <p:spPr bwMode="auto">
          <a:xfrm>
            <a:off x="0" y="3486150"/>
            <a:ext cx="9144000" cy="1657350"/>
          </a:xfrm>
          <a:prstGeom prst="rect">
            <a:avLst/>
          </a:prstGeom>
          <a:solidFill>
            <a:srgbClr val="09367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2F3B40"/>
              </a:solidFill>
              <a:effectLst/>
              <a:latin typeface="Times New Roman" pitchFamily="18" charset="0"/>
            </a:endParaRPr>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 y="3997392"/>
            <a:ext cx="2631305" cy="698433"/>
          </a:xfrm>
          <a:prstGeom prst="rect">
            <a:avLst/>
          </a:prstGeom>
        </p:spPr>
      </p:pic>
      <p:sp>
        <p:nvSpPr>
          <p:cNvPr id="2" name="Title 1"/>
          <p:cNvSpPr>
            <a:spLocks noGrp="1"/>
          </p:cNvSpPr>
          <p:nvPr>
            <p:ph type="title" hasCustomPrompt="1"/>
          </p:nvPr>
        </p:nvSpPr>
        <p:spPr>
          <a:xfrm>
            <a:off x="457200" y="742950"/>
            <a:ext cx="8229600" cy="914400"/>
          </a:xfrm>
          <a:prstGeom prst="rect">
            <a:avLst/>
          </a:prstGeom>
        </p:spPr>
        <p:txBody>
          <a:bodyPr/>
          <a:lstStyle>
            <a:lvl1pPr algn="l">
              <a:defRPr sz="3200"/>
            </a:lvl1pPr>
          </a:lstStyle>
          <a:p>
            <a:r>
              <a:rPr lang="en-US" dirty="0"/>
              <a:t>Title</a:t>
            </a:r>
          </a:p>
        </p:txBody>
      </p:sp>
      <p:sp>
        <p:nvSpPr>
          <p:cNvPr id="10" name="Text Placeholder 7"/>
          <p:cNvSpPr>
            <a:spLocks noGrp="1"/>
          </p:cNvSpPr>
          <p:nvPr>
            <p:ph type="body" sz="quarter" idx="16" hasCustomPrompt="1"/>
          </p:nvPr>
        </p:nvSpPr>
        <p:spPr>
          <a:xfrm>
            <a:off x="457200" y="2114550"/>
            <a:ext cx="7919050" cy="285750"/>
          </a:xfrm>
          <a:prstGeom prst="rect">
            <a:avLst/>
          </a:prstGeom>
        </p:spPr>
        <p:txBody>
          <a:bodyPr/>
          <a:lstStyle>
            <a:lvl1pPr>
              <a:buFontTx/>
              <a:buNone/>
              <a:defRPr sz="1600">
                <a:solidFill>
                  <a:srgbClr val="4F5E64"/>
                </a:solidFill>
                <a:latin typeface="+mj-lt"/>
              </a:defRPr>
            </a:lvl1pPr>
            <a:lvl2pPr>
              <a:buFontTx/>
              <a:buNone/>
              <a:defRPr sz="1600">
                <a:latin typeface="+mj-lt"/>
              </a:defRPr>
            </a:lvl2pPr>
            <a:lvl3pPr>
              <a:buFontTx/>
              <a:buNone/>
              <a:defRPr sz="1600">
                <a:latin typeface="+mj-lt"/>
              </a:defRPr>
            </a:lvl3pPr>
            <a:lvl4pPr>
              <a:buFontTx/>
              <a:buNone/>
              <a:defRPr sz="1600">
                <a:latin typeface="+mj-lt"/>
              </a:defRPr>
            </a:lvl4pPr>
            <a:lvl5pPr>
              <a:buFontTx/>
              <a:buNone/>
              <a:defRPr sz="1600">
                <a:latin typeface="+mj-lt"/>
              </a:defRPr>
            </a:lvl5pPr>
          </a:lstStyle>
          <a:p>
            <a:pPr lvl="0"/>
            <a:r>
              <a:rPr lang="en-US" dirty="0"/>
              <a:t>Presenter name, title</a:t>
            </a:r>
          </a:p>
        </p:txBody>
      </p:sp>
      <p:sp>
        <p:nvSpPr>
          <p:cNvPr id="11" name="Text Placeholder 7"/>
          <p:cNvSpPr>
            <a:spLocks noGrp="1"/>
          </p:cNvSpPr>
          <p:nvPr>
            <p:ph type="body" sz="quarter" idx="17" hasCustomPrompt="1"/>
          </p:nvPr>
        </p:nvSpPr>
        <p:spPr>
          <a:xfrm>
            <a:off x="457200" y="2400300"/>
            <a:ext cx="7919050" cy="285750"/>
          </a:xfrm>
          <a:prstGeom prst="rect">
            <a:avLst/>
          </a:prstGeom>
        </p:spPr>
        <p:txBody>
          <a:bodyPr/>
          <a:lstStyle>
            <a:lvl1pPr>
              <a:buFontTx/>
              <a:buNone/>
              <a:defRPr sz="1600">
                <a:solidFill>
                  <a:srgbClr val="4F5E64"/>
                </a:solidFill>
                <a:latin typeface="+mj-lt"/>
              </a:defRPr>
            </a:lvl1pPr>
            <a:lvl2pPr>
              <a:buFontTx/>
              <a:buNone/>
              <a:defRPr sz="1600">
                <a:latin typeface="+mj-lt"/>
              </a:defRPr>
            </a:lvl2pPr>
            <a:lvl3pPr>
              <a:buFontTx/>
              <a:buNone/>
              <a:defRPr sz="1600">
                <a:latin typeface="+mj-lt"/>
              </a:defRPr>
            </a:lvl3pPr>
            <a:lvl4pPr>
              <a:buFontTx/>
              <a:buNone/>
              <a:defRPr sz="1600">
                <a:latin typeface="+mj-lt"/>
              </a:defRPr>
            </a:lvl4pPr>
            <a:lvl5pPr>
              <a:buFontTx/>
              <a:buNone/>
              <a:defRPr sz="1600">
                <a:latin typeface="+mj-lt"/>
              </a:defRPr>
            </a:lvl5pPr>
          </a:lstStyle>
          <a:p>
            <a:pPr lvl="0"/>
            <a:r>
              <a:rPr lang="en-US" dirty="0"/>
              <a:t>Phone </a:t>
            </a:r>
          </a:p>
        </p:txBody>
      </p:sp>
      <p:sp>
        <p:nvSpPr>
          <p:cNvPr id="12" name="Text Placeholder 7"/>
          <p:cNvSpPr>
            <a:spLocks noGrp="1"/>
          </p:cNvSpPr>
          <p:nvPr>
            <p:ph type="body" sz="quarter" idx="18" hasCustomPrompt="1"/>
          </p:nvPr>
        </p:nvSpPr>
        <p:spPr>
          <a:xfrm>
            <a:off x="457200" y="2686050"/>
            <a:ext cx="7919050" cy="285750"/>
          </a:xfrm>
          <a:prstGeom prst="rect">
            <a:avLst/>
          </a:prstGeom>
        </p:spPr>
        <p:txBody>
          <a:bodyPr/>
          <a:lstStyle>
            <a:lvl1pPr>
              <a:buFontTx/>
              <a:buNone/>
              <a:defRPr sz="1600">
                <a:solidFill>
                  <a:srgbClr val="4F5E64"/>
                </a:solidFill>
                <a:latin typeface="+mj-lt"/>
              </a:defRPr>
            </a:lvl1pPr>
            <a:lvl2pPr>
              <a:buFontTx/>
              <a:buNone/>
              <a:defRPr sz="1600">
                <a:latin typeface="+mj-lt"/>
              </a:defRPr>
            </a:lvl2pPr>
            <a:lvl3pPr>
              <a:buFontTx/>
              <a:buNone/>
              <a:defRPr sz="1600">
                <a:latin typeface="+mj-lt"/>
              </a:defRPr>
            </a:lvl3pPr>
            <a:lvl4pPr>
              <a:buFontTx/>
              <a:buNone/>
              <a:defRPr sz="1600">
                <a:latin typeface="+mj-lt"/>
              </a:defRPr>
            </a:lvl4pPr>
            <a:lvl5pPr>
              <a:buFontTx/>
              <a:buNone/>
              <a:defRPr sz="1600">
                <a:latin typeface="+mj-lt"/>
              </a:defRPr>
            </a:lvl5pPr>
          </a:lstStyle>
          <a:p>
            <a:pPr lvl="0"/>
            <a:r>
              <a:rPr lang="en-US" dirty="0"/>
              <a:t>Email</a:t>
            </a:r>
          </a:p>
        </p:txBody>
      </p:sp>
      <p:sp>
        <p:nvSpPr>
          <p:cNvPr id="34" name="Picture Placeholder 33"/>
          <p:cNvSpPr>
            <a:spLocks noGrp="1"/>
          </p:cNvSpPr>
          <p:nvPr>
            <p:ph type="pic" sz="quarter" idx="14"/>
          </p:nvPr>
        </p:nvSpPr>
        <p:spPr>
          <a:xfrm>
            <a:off x="4495800" y="3486150"/>
            <a:ext cx="1676400" cy="800100"/>
          </a:xfrm>
          <a:prstGeom prst="rect">
            <a:avLst/>
          </a:prstGeom>
        </p:spPr>
        <p:txBody>
          <a:bodyPr/>
          <a:lstStyle>
            <a:lvl1pPr>
              <a:buFont typeface="Wingdings" pitchFamily="2" charset="2"/>
              <a:buChar char="§"/>
              <a:defRPr sz="1600">
                <a:latin typeface="+mj-lt"/>
              </a:defRPr>
            </a:lvl1pPr>
          </a:lstStyle>
          <a:p>
            <a:r>
              <a:rPr lang="en-US"/>
              <a:t>Click icon to add picture</a:t>
            </a:r>
          </a:p>
        </p:txBody>
      </p:sp>
      <p:sp>
        <p:nvSpPr>
          <p:cNvPr id="35" name="Picture Placeholder 33"/>
          <p:cNvSpPr>
            <a:spLocks noGrp="1"/>
          </p:cNvSpPr>
          <p:nvPr>
            <p:ph type="pic" sz="quarter" idx="15"/>
          </p:nvPr>
        </p:nvSpPr>
        <p:spPr>
          <a:xfrm>
            <a:off x="4495800" y="4286250"/>
            <a:ext cx="1676400" cy="857250"/>
          </a:xfrm>
          <a:prstGeom prst="rect">
            <a:avLst/>
          </a:prstGeom>
        </p:spPr>
        <p:txBody>
          <a:bodyPr/>
          <a:lstStyle>
            <a:lvl1pPr>
              <a:buFont typeface="Wingdings" pitchFamily="2" charset="2"/>
              <a:buChar char="§"/>
              <a:defRPr sz="1600">
                <a:latin typeface="+mj-lt"/>
              </a:defRPr>
            </a:lvl1pPr>
          </a:lstStyle>
          <a:p>
            <a:r>
              <a:rPr lang="en-US"/>
              <a:t>Click icon to add picture</a:t>
            </a:r>
          </a:p>
        </p:txBody>
      </p:sp>
      <p:sp>
        <p:nvSpPr>
          <p:cNvPr id="32" name="Picture Placeholder 31"/>
          <p:cNvSpPr>
            <a:spLocks noGrp="1"/>
          </p:cNvSpPr>
          <p:nvPr>
            <p:ph type="pic" sz="quarter" idx="13"/>
          </p:nvPr>
        </p:nvSpPr>
        <p:spPr>
          <a:xfrm>
            <a:off x="6172200" y="3486150"/>
            <a:ext cx="2971800" cy="1657350"/>
          </a:xfrm>
          <a:prstGeom prst="rect">
            <a:avLst/>
          </a:prstGeom>
        </p:spPr>
        <p:txBody>
          <a:bodyPr/>
          <a:lstStyle>
            <a:lvl1pPr>
              <a:buFont typeface="Wingdings" pitchFamily="2" charset="2"/>
              <a:buChar char="§"/>
              <a:defRPr sz="1600">
                <a:latin typeface="+mj-lt"/>
              </a:defRPr>
            </a:lvl1pPr>
          </a:lstStyle>
          <a:p>
            <a:r>
              <a:rPr lang="en-US"/>
              <a:t>Click icon to add picture</a:t>
            </a:r>
          </a:p>
        </p:txBody>
      </p:sp>
    </p:spTree>
    <p:custDataLst>
      <p:tags r:id="rId1"/>
    </p:custDataLst>
    <p:extLst>
      <p:ext uri="{BB962C8B-B14F-4D97-AF65-F5344CB8AC3E}">
        <p14:creationId xmlns:p14="http://schemas.microsoft.com/office/powerpoint/2010/main" val="225893774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4800599"/>
            <a:ext cx="9144000" cy="342900"/>
          </a:xfrm>
          <a:custGeom>
            <a:avLst/>
            <a:gdLst/>
            <a:ahLst/>
            <a:cxnLst/>
            <a:rect l="l" t="t" r="r" b="b"/>
            <a:pathLst>
              <a:path w="9144000" h="342900">
                <a:moveTo>
                  <a:pt x="0" y="342900"/>
                </a:moveTo>
                <a:lnTo>
                  <a:pt x="9144000" y="342900"/>
                </a:lnTo>
                <a:lnTo>
                  <a:pt x="9144000" y="0"/>
                </a:lnTo>
                <a:lnTo>
                  <a:pt x="0" y="0"/>
                </a:lnTo>
                <a:lnTo>
                  <a:pt x="0" y="342900"/>
                </a:lnTo>
                <a:close/>
              </a:path>
            </a:pathLst>
          </a:custGeom>
          <a:solidFill>
            <a:srgbClr val="4F5E63"/>
          </a:solidFill>
        </p:spPr>
        <p:txBody>
          <a:bodyPr wrap="square" lIns="0" tIns="0" rIns="0" bIns="0" rtlCol="0"/>
          <a:lstStyle/>
          <a:p>
            <a:endParaRPr/>
          </a:p>
        </p:txBody>
      </p:sp>
      <p:sp>
        <p:nvSpPr>
          <p:cNvPr id="2" name="Holder 2"/>
          <p:cNvSpPr>
            <a:spLocks noGrp="1"/>
          </p:cNvSpPr>
          <p:nvPr>
            <p:ph type="title"/>
          </p:nvPr>
        </p:nvSpPr>
        <p:spPr>
          <a:xfrm>
            <a:off x="535940" y="311277"/>
            <a:ext cx="3722370" cy="452120"/>
          </a:xfrm>
          <a:prstGeom prst="rect">
            <a:avLst/>
          </a:prstGeom>
        </p:spPr>
        <p:txBody>
          <a:bodyPr wrap="square" lIns="0" tIns="0" rIns="0" bIns="0">
            <a:spAutoFit/>
          </a:bodyPr>
          <a:lstStyle>
            <a:lvl1pPr>
              <a:defRPr sz="2800" b="0" i="0">
                <a:solidFill>
                  <a:schemeClr val="tx1"/>
                </a:solidFill>
                <a:latin typeface="Lucida Sans"/>
                <a:cs typeface="Lucida Sans"/>
              </a:defRPr>
            </a:lvl1pPr>
          </a:lstStyle>
          <a:p>
            <a:endParaRPr/>
          </a:p>
        </p:txBody>
      </p:sp>
      <p:sp>
        <p:nvSpPr>
          <p:cNvPr id="3" name="Holder 3"/>
          <p:cNvSpPr>
            <a:spLocks noGrp="1"/>
          </p:cNvSpPr>
          <p:nvPr>
            <p:ph type="body" idx="1"/>
          </p:nvPr>
        </p:nvSpPr>
        <p:spPr>
          <a:xfrm>
            <a:off x="521969" y="1396208"/>
            <a:ext cx="8100060" cy="1854200"/>
          </a:xfrm>
          <a:prstGeom prst="rect">
            <a:avLst/>
          </a:prstGeom>
        </p:spPr>
        <p:txBody>
          <a:bodyPr wrap="square" lIns="0" tIns="0" rIns="0" bIns="0">
            <a:spAutoFit/>
          </a:bodyPr>
          <a:lstStyle>
            <a:lvl1pPr>
              <a:defRPr sz="2000" b="0" i="0">
                <a:solidFill>
                  <a:schemeClr val="tx1"/>
                </a:solidFill>
                <a:latin typeface="Lucida Sans"/>
                <a:cs typeface="Lucida Sans"/>
              </a:defRPr>
            </a:lvl1pPr>
          </a:lstStyle>
          <a:p>
            <a:endParaRPr/>
          </a:p>
        </p:txBody>
      </p:sp>
      <p:sp>
        <p:nvSpPr>
          <p:cNvPr id="4" name="Holder 4"/>
          <p:cNvSpPr>
            <a:spLocks noGrp="1"/>
          </p:cNvSpPr>
          <p:nvPr>
            <p:ph type="ftr" sz="quarter" idx="5"/>
          </p:nvPr>
        </p:nvSpPr>
        <p:spPr>
          <a:xfrm>
            <a:off x="2618613" y="4846909"/>
            <a:ext cx="3829050" cy="205104"/>
          </a:xfrm>
          <a:prstGeom prst="rect">
            <a:avLst/>
          </a:prstGeom>
        </p:spPr>
        <p:txBody>
          <a:bodyPr wrap="square" lIns="0" tIns="0" rIns="0" bIns="0">
            <a:spAutoFit/>
          </a:bodyPr>
          <a:lstStyle>
            <a:lvl1pPr>
              <a:defRPr sz="1200" b="0" i="0">
                <a:solidFill>
                  <a:schemeClr val="bg1"/>
                </a:solidFill>
                <a:latin typeface="Lucida Sans"/>
                <a:cs typeface="Lucida Sans"/>
              </a:defRPr>
            </a:lvl1pPr>
          </a:lstStyle>
          <a:p>
            <a:pPr marL="12700">
              <a:lnSpc>
                <a:spcPct val="100000"/>
              </a:lnSpc>
              <a:spcBef>
                <a:spcPts val="60"/>
              </a:spcBef>
            </a:pPr>
            <a:r>
              <a:rPr dirty="0"/>
              <a:t>Washington </a:t>
            </a:r>
            <a:r>
              <a:rPr spc="5" dirty="0"/>
              <a:t>State </a:t>
            </a:r>
            <a:r>
              <a:rPr spc="-5" dirty="0"/>
              <a:t>Department </a:t>
            </a:r>
            <a:r>
              <a:rPr dirty="0"/>
              <a:t>of </a:t>
            </a:r>
            <a:r>
              <a:rPr spc="-5" dirty="0"/>
              <a:t>Labor </a:t>
            </a:r>
            <a:r>
              <a:rPr dirty="0"/>
              <a:t>&amp;</a:t>
            </a:r>
            <a:r>
              <a:rPr spc="-150" dirty="0"/>
              <a:t> </a:t>
            </a:r>
            <a:r>
              <a:rPr dirty="0"/>
              <a:t>Industries</a:t>
            </a:r>
          </a:p>
        </p:txBody>
      </p:sp>
      <p:sp>
        <p:nvSpPr>
          <p:cNvPr id="5" name="Holder 5"/>
          <p:cNvSpPr>
            <a:spLocks noGrp="1"/>
          </p:cNvSpPr>
          <p:nvPr>
            <p:ph type="dt" sz="half" idx="6"/>
          </p:nvPr>
        </p:nvSpPr>
        <p:spPr>
          <a:xfrm>
            <a:off x="2631313" y="4837200"/>
            <a:ext cx="6345555" cy="238760"/>
          </a:xfrm>
          <a:prstGeom prst="rect">
            <a:avLst/>
          </a:prstGeom>
        </p:spPr>
        <p:txBody>
          <a:bodyPr wrap="square" lIns="0" tIns="0" rIns="0" bIns="0">
            <a:spAutoFit/>
          </a:bodyPr>
          <a:lstStyle>
            <a:lvl1pPr>
              <a:defRPr sz="1200" b="0" i="0">
                <a:solidFill>
                  <a:schemeClr val="bg1"/>
                </a:solidFill>
                <a:latin typeface="Lucida Sans"/>
                <a:cs typeface="Lucida Sans"/>
              </a:defRPr>
            </a:lvl1pPr>
          </a:lstStyle>
          <a:p>
            <a:pPr>
              <a:lnSpc>
                <a:spcPts val="1655"/>
              </a:lnSpc>
              <a:tabLst>
                <a:tab pos="6216650" algn="l"/>
              </a:tabLst>
            </a:pPr>
            <a:r>
              <a:rPr spc="5" dirty="0"/>
              <a:t>W</a:t>
            </a:r>
            <a:r>
              <a:rPr spc="-5" dirty="0"/>
              <a:t>ashin</a:t>
            </a:r>
            <a:r>
              <a:rPr spc="5" dirty="0"/>
              <a:t>g</a:t>
            </a:r>
            <a:r>
              <a:rPr spc="30" dirty="0"/>
              <a:t>t</a:t>
            </a:r>
            <a:r>
              <a:rPr spc="5" dirty="0"/>
              <a:t>o</a:t>
            </a:r>
            <a:r>
              <a:rPr dirty="0"/>
              <a:t>n</a:t>
            </a:r>
            <a:r>
              <a:rPr spc="-35" dirty="0"/>
              <a:t> </a:t>
            </a:r>
            <a:r>
              <a:rPr dirty="0"/>
              <a:t>S</a:t>
            </a:r>
            <a:r>
              <a:rPr spc="30" dirty="0"/>
              <a:t>t</a:t>
            </a:r>
            <a:r>
              <a:rPr spc="-15" dirty="0"/>
              <a:t>a</a:t>
            </a:r>
            <a:r>
              <a:rPr spc="15" dirty="0"/>
              <a:t>t</a:t>
            </a:r>
            <a:r>
              <a:rPr dirty="0"/>
              <a:t>e</a:t>
            </a:r>
            <a:r>
              <a:rPr spc="-45" dirty="0"/>
              <a:t> </a:t>
            </a:r>
            <a:r>
              <a:rPr dirty="0"/>
              <a:t>De</a:t>
            </a:r>
            <a:r>
              <a:rPr spc="-5" dirty="0"/>
              <a:t>par</a:t>
            </a:r>
            <a:r>
              <a:rPr spc="15" dirty="0"/>
              <a:t>t</a:t>
            </a:r>
            <a:r>
              <a:rPr dirty="0"/>
              <a:t>me</a:t>
            </a:r>
            <a:r>
              <a:rPr spc="-15" dirty="0"/>
              <a:t>n</a:t>
            </a:r>
            <a:r>
              <a:rPr dirty="0"/>
              <a:t>t</a:t>
            </a:r>
            <a:r>
              <a:rPr spc="-30" dirty="0"/>
              <a:t> </a:t>
            </a:r>
            <a:r>
              <a:rPr spc="5" dirty="0"/>
              <a:t>o</a:t>
            </a:r>
            <a:r>
              <a:rPr dirty="0"/>
              <a:t>f</a:t>
            </a:r>
            <a:r>
              <a:rPr spc="-20" dirty="0"/>
              <a:t> </a:t>
            </a:r>
            <a:r>
              <a:rPr spc="-5" dirty="0"/>
              <a:t>Lab</a:t>
            </a:r>
            <a:r>
              <a:rPr dirty="0"/>
              <a:t>or</a:t>
            </a:r>
            <a:r>
              <a:rPr spc="-20" dirty="0"/>
              <a:t> </a:t>
            </a:r>
            <a:r>
              <a:rPr dirty="0"/>
              <a:t>&amp;</a:t>
            </a:r>
            <a:r>
              <a:rPr spc="5" dirty="0"/>
              <a:t> </a:t>
            </a:r>
            <a:r>
              <a:rPr spc="10" dirty="0"/>
              <a:t>I</a:t>
            </a:r>
            <a:r>
              <a:rPr dirty="0"/>
              <a:t>nd</a:t>
            </a:r>
            <a:r>
              <a:rPr spc="-15" dirty="0"/>
              <a:t>u</a:t>
            </a:r>
            <a:r>
              <a:rPr dirty="0"/>
              <a:t>s</a:t>
            </a:r>
            <a:r>
              <a:rPr spc="30" dirty="0"/>
              <a:t>t</a:t>
            </a:r>
            <a:r>
              <a:rPr spc="-5" dirty="0"/>
              <a:t>ri</a:t>
            </a:r>
            <a:r>
              <a:rPr dirty="0"/>
              <a:t>es	</a:t>
            </a:r>
            <a:r>
              <a:rPr sz="2400" spc="-7" baseline="-6944" dirty="0"/>
              <a:t>2</a:t>
            </a:r>
            <a:endParaRPr sz="2400" baseline="-6944"/>
          </a:p>
        </p:txBody>
      </p:sp>
      <p:sp>
        <p:nvSpPr>
          <p:cNvPr id="6" name="Holder 6"/>
          <p:cNvSpPr>
            <a:spLocks noGrp="1"/>
          </p:cNvSpPr>
          <p:nvPr>
            <p:ph type="sldNum" sz="quarter" idx="7"/>
          </p:nvPr>
        </p:nvSpPr>
        <p:spPr>
          <a:xfrm>
            <a:off x="8822943" y="4818099"/>
            <a:ext cx="179070" cy="264160"/>
          </a:xfrm>
          <a:prstGeom prst="rect">
            <a:avLst/>
          </a:prstGeom>
        </p:spPr>
        <p:txBody>
          <a:bodyPr wrap="square" lIns="0" tIns="0" rIns="0" bIns="0">
            <a:spAutoFit/>
          </a:bodyPr>
          <a:lstStyle>
            <a:lvl1pPr>
              <a:defRPr sz="1600" b="0" i="0">
                <a:solidFill>
                  <a:schemeClr val="bg1"/>
                </a:solidFill>
                <a:latin typeface="Lucida Sans"/>
                <a:cs typeface="Lucida Sans"/>
              </a:defRPr>
            </a:lvl1pPr>
          </a:lstStyle>
          <a:p>
            <a:pPr marL="25400">
              <a:lnSpc>
                <a:spcPct val="100000"/>
              </a:lnSpc>
              <a:spcBef>
                <a:spcPts val="40"/>
              </a:spcBef>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8" r:id="rId6"/>
    <p:sldLayoutId id="2147483669" r:id="rId7"/>
    <p:sldLayoutId id="2147483671" r:id="rId8"/>
    <p:sldLayoutId id="2147483672"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9.xml"/><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mailto:Tari.Enos@Lni.wa.gov"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8.xml"/><Relationship Id="rId6" Type="http://schemas.openxmlformats.org/officeDocument/2006/relationships/hyperlink" Target="https://www.lni.wa.gov/rulemaking-activity/?query=PSM&amp;ruleTopic=Safety+%26+Health&amp;ruleStatus=All" TargetMode="External"/><Relationship Id="rId5" Type="http://schemas.openxmlformats.org/officeDocument/2006/relationships/hyperlink" Target="mailto:Sally.Buckingham@Lni.wa.gov" TargetMode="External"/><Relationship Id="rId4" Type="http://schemas.openxmlformats.org/officeDocument/2006/relationships/hyperlink" Target="mailto:Tari.Enos@Lni.wa.gov"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5833" y="271800"/>
            <a:ext cx="8229600" cy="1969770"/>
          </a:xfrm>
        </p:spPr>
        <p:txBody>
          <a:bodyPr/>
          <a:lstStyle/>
          <a:p>
            <a:pPr algn="ctr"/>
            <a:r>
              <a:rPr lang="en-US" b="1" dirty="0">
                <a:solidFill>
                  <a:schemeClr val="tx1"/>
                </a:solidFill>
              </a:rPr>
              <a:t>Process Safety Management </a:t>
            </a:r>
            <a:r>
              <a:rPr lang="en-US" b="1" dirty="0" smtClean="0"/>
              <a:t>for Refineries</a:t>
            </a:r>
            <a:r>
              <a:rPr lang="en-US" b="1" dirty="0">
                <a:solidFill>
                  <a:schemeClr val="tx1"/>
                </a:solidFill>
              </a:rPr>
              <a:t/>
            </a:r>
            <a:br>
              <a:rPr lang="en-US" b="1" dirty="0">
                <a:solidFill>
                  <a:schemeClr val="tx1"/>
                </a:solidFill>
              </a:rPr>
            </a:br>
            <a:r>
              <a:rPr lang="en-US" b="1" dirty="0" smtClean="0"/>
              <a:t>Pre-</a:t>
            </a:r>
            <a:r>
              <a:rPr lang="en-US" b="1" dirty="0" smtClean="0">
                <a:solidFill>
                  <a:schemeClr val="tx1"/>
                </a:solidFill>
              </a:rPr>
              <a:t>Public Hearing </a:t>
            </a:r>
            <a:r>
              <a:rPr lang="en-US" b="1" dirty="0" smtClean="0"/>
              <a:t>Overview</a:t>
            </a:r>
            <a:r>
              <a:rPr lang="en-US" b="1" dirty="0">
                <a:solidFill>
                  <a:srgbClr val="FF0000"/>
                </a:solidFill>
              </a:rPr>
              <a:t/>
            </a:r>
            <a:br>
              <a:rPr lang="en-US" b="1" dirty="0">
                <a:solidFill>
                  <a:srgbClr val="FF0000"/>
                </a:solidFill>
              </a:rPr>
            </a:br>
            <a:endParaRPr lang="en-US" b="1" strike="sngStrike" dirty="0">
              <a:solidFill>
                <a:srgbClr val="FF0000"/>
              </a:solidFill>
            </a:endParaRPr>
          </a:p>
        </p:txBody>
      </p:sp>
      <p:sp>
        <p:nvSpPr>
          <p:cNvPr id="4" name="Rectangle 3"/>
          <p:cNvSpPr/>
          <p:nvPr/>
        </p:nvSpPr>
        <p:spPr>
          <a:xfrm>
            <a:off x="457200" y="1266430"/>
            <a:ext cx="8376356" cy="1323439"/>
          </a:xfrm>
          <a:prstGeom prst="rect">
            <a:avLst/>
          </a:prstGeom>
        </p:spPr>
        <p:txBody>
          <a:bodyPr wrap="square">
            <a:spAutoFit/>
          </a:bodyPr>
          <a:lstStyle/>
          <a:p>
            <a:pPr algn="ctr"/>
            <a:endParaRPr lang="en-US" sz="2000" dirty="0" smtClean="0">
              <a:latin typeface="+mj-lt"/>
            </a:endParaRPr>
          </a:p>
          <a:p>
            <a:pPr algn="ctr"/>
            <a:endParaRPr lang="en-US" sz="2000" dirty="0">
              <a:latin typeface="+mj-lt"/>
            </a:endParaRPr>
          </a:p>
          <a:p>
            <a:pPr algn="ctr"/>
            <a:r>
              <a:rPr lang="en-US" sz="2000" dirty="0" smtClean="0">
                <a:latin typeface="+mj-lt"/>
              </a:rPr>
              <a:t>Chapter </a:t>
            </a:r>
            <a:r>
              <a:rPr lang="en-US" sz="2000" dirty="0">
                <a:latin typeface="+mj-lt"/>
              </a:rPr>
              <a:t>296-67 WAC Safety standards for process safety </a:t>
            </a:r>
          </a:p>
          <a:p>
            <a:pPr algn="ctr"/>
            <a:r>
              <a:rPr lang="en-US" sz="2000" dirty="0">
                <a:latin typeface="+mj-lt"/>
              </a:rPr>
              <a:t>management of highly hazardous chemicals</a:t>
            </a:r>
            <a:endParaRPr lang="es-MX" sz="2000" dirty="0">
              <a:latin typeface="+mj-lt"/>
            </a:endParaRPr>
          </a:p>
        </p:txBody>
      </p:sp>
      <p:sp>
        <p:nvSpPr>
          <p:cNvPr id="6" name="Text Placeholder 5"/>
          <p:cNvSpPr>
            <a:spLocks noGrp="1"/>
          </p:cNvSpPr>
          <p:nvPr>
            <p:ph type="body" sz="quarter" idx="16"/>
          </p:nvPr>
        </p:nvSpPr>
        <p:spPr>
          <a:xfrm>
            <a:off x="4129414" y="4248150"/>
            <a:ext cx="4572000" cy="492443"/>
          </a:xfrm>
        </p:spPr>
        <p:txBody>
          <a:bodyPr/>
          <a:lstStyle/>
          <a:p>
            <a:r>
              <a:rPr lang="en-US" b="1" dirty="0">
                <a:solidFill>
                  <a:schemeClr val="bg1"/>
                </a:solidFill>
              </a:rPr>
              <a:t>Division of Occupational Safety and Health (DOSH)</a:t>
            </a:r>
          </a:p>
          <a:p>
            <a:endParaRPr lang="en-US" dirty="0"/>
          </a:p>
        </p:txBody>
      </p:sp>
      <p:sp>
        <p:nvSpPr>
          <p:cNvPr id="7" name="Text Placeholder 6"/>
          <p:cNvSpPr>
            <a:spLocks noGrp="1"/>
          </p:cNvSpPr>
          <p:nvPr>
            <p:ph type="body" sz="quarter" idx="17"/>
          </p:nvPr>
        </p:nvSpPr>
        <p:spPr>
          <a:xfrm>
            <a:off x="434622" y="3028950"/>
            <a:ext cx="7919050" cy="246221"/>
          </a:xfrm>
        </p:spPr>
        <p:txBody>
          <a:bodyPr/>
          <a:lstStyle/>
          <a:p>
            <a:r>
              <a:rPr lang="en-US" b="1" dirty="0">
                <a:solidFill>
                  <a:schemeClr val="tx1"/>
                </a:solidFill>
              </a:rPr>
              <a:t>August 2023</a:t>
            </a:r>
          </a:p>
        </p:txBody>
      </p:sp>
    </p:spTree>
    <p:custDataLst>
      <p:tags r:id="rId1"/>
    </p:custDataLst>
    <p:extLst>
      <p:ext uri="{BB962C8B-B14F-4D97-AF65-F5344CB8AC3E}">
        <p14:creationId xmlns:p14="http://schemas.microsoft.com/office/powerpoint/2010/main" val="4159433624"/>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8153400" cy="430887"/>
          </a:xfrm>
        </p:spPr>
        <p:txBody>
          <a:bodyPr/>
          <a:lstStyle/>
          <a:p>
            <a:r>
              <a:rPr lang="en-US" dirty="0"/>
              <a:t>Overview of Proposed PSM Rule for Refineries</a:t>
            </a:r>
          </a:p>
        </p:txBody>
      </p:sp>
      <p:sp>
        <p:nvSpPr>
          <p:cNvPr id="4" name="Text Placeholder 3"/>
          <p:cNvSpPr>
            <a:spLocks noGrp="1"/>
          </p:cNvSpPr>
          <p:nvPr>
            <p:ph type="body" sz="quarter" idx="12"/>
          </p:nvPr>
        </p:nvSpPr>
        <p:spPr>
          <a:xfrm>
            <a:off x="457200" y="971550"/>
            <a:ext cx="8077200" cy="1676400"/>
          </a:xfrm>
        </p:spPr>
        <p:txBody>
          <a:bodyPr/>
          <a:lstStyle/>
          <a:p>
            <a:r>
              <a:rPr lang="en-US" dirty="0" smtClean="0"/>
              <a:t>Proposed rule adds a new part to the existing PSM rule that is specific to refineries</a:t>
            </a:r>
          </a:p>
          <a:p>
            <a:r>
              <a:rPr lang="en-US" dirty="0" smtClean="0"/>
              <a:t>Maintains the elements in the current PSM rule with updates to many element</a:t>
            </a:r>
          </a:p>
          <a:p>
            <a:r>
              <a:rPr lang="en-US" dirty="0" smtClean="0"/>
              <a:t>Adds new elements:</a:t>
            </a:r>
          </a:p>
          <a:p>
            <a:endParaRPr lang="en-US" dirty="0"/>
          </a:p>
          <a:p>
            <a:endParaRPr lang="en-US" dirty="0"/>
          </a:p>
        </p:txBody>
      </p:sp>
      <p:pic>
        <p:nvPicPr>
          <p:cNvPr id="9" name="Picture 8" descr="Process safety management program; damage mechanisim reviews; management of organizational change; process safety culture assessment; human factors; corrective actions; safeguard protection analysis; heirarchy of hazard controls analysis."/>
          <p:cNvPicPr>
            <a:picLocks noChangeAspect="1"/>
          </p:cNvPicPr>
          <p:nvPr/>
        </p:nvPicPr>
        <p:blipFill>
          <a:blip r:embed="rId3"/>
          <a:stretch>
            <a:fillRect/>
          </a:stretch>
        </p:blipFill>
        <p:spPr>
          <a:xfrm>
            <a:off x="609600" y="2724151"/>
            <a:ext cx="7667625" cy="1600199"/>
          </a:xfrm>
          <a:prstGeom prst="rect">
            <a:avLst/>
          </a:prstGeom>
        </p:spPr>
      </p:pic>
    </p:spTree>
    <p:custDataLst>
      <p:tags r:id="rId1"/>
    </p:custDataLst>
    <p:extLst>
      <p:ext uri="{BB962C8B-B14F-4D97-AF65-F5344CB8AC3E}">
        <p14:creationId xmlns:p14="http://schemas.microsoft.com/office/powerpoint/2010/main" val="284996058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8153400" cy="430887"/>
          </a:xfrm>
        </p:spPr>
        <p:txBody>
          <a:bodyPr/>
          <a:lstStyle/>
          <a:p>
            <a:pPr algn="ctr"/>
            <a:r>
              <a:rPr lang="en-US" dirty="0"/>
              <a:t>Overview of Proposed PSM Rule for </a:t>
            </a:r>
            <a:r>
              <a:rPr lang="en-US" dirty="0" smtClean="0"/>
              <a:t>Refineries </a:t>
            </a:r>
            <a:endParaRPr lang="en-US" dirty="0"/>
          </a:p>
        </p:txBody>
      </p:sp>
      <p:sp>
        <p:nvSpPr>
          <p:cNvPr id="4" name="Text Placeholder 3"/>
          <p:cNvSpPr>
            <a:spLocks noGrp="1"/>
          </p:cNvSpPr>
          <p:nvPr>
            <p:ph type="body" sz="quarter" idx="12"/>
          </p:nvPr>
        </p:nvSpPr>
        <p:spPr>
          <a:xfrm>
            <a:off x="152400" y="855895"/>
            <a:ext cx="8763000" cy="2923877"/>
          </a:xfrm>
        </p:spPr>
        <p:txBody>
          <a:bodyPr rIns="182880"/>
          <a:lstStyle/>
          <a:p>
            <a:pPr algn="just" rtl="0">
              <a:spcBef>
                <a:spcPts val="0"/>
              </a:spcBef>
              <a:spcAft>
                <a:spcPts val="0"/>
              </a:spcAft>
            </a:pPr>
            <a:r>
              <a:rPr lang="en-US" sz="1200" b="1" dirty="0" smtClean="0"/>
              <a:t>Process </a:t>
            </a:r>
            <a:r>
              <a:rPr lang="en-US" sz="1200" b="1" dirty="0"/>
              <a:t>safety management program element</a:t>
            </a:r>
            <a:r>
              <a:rPr lang="en-US" sz="1200" dirty="0"/>
              <a:t>: This section brings process safety to a higher level of an organization. </a:t>
            </a:r>
            <a:r>
              <a:rPr lang="en-US" sz="1200" i="0" u="none" strike="noStrike" dirty="0">
                <a:solidFill>
                  <a:srgbClr val="000000"/>
                </a:solidFill>
                <a:effectLst/>
                <a:latin typeface="Calibri" panose="020F0502020204030204" pitchFamily="34" charset="0"/>
              </a:rPr>
              <a:t>The purpose of the PSM program is to oversee and coordinate the refinery’s compliance with all elements of the proposed PSM section, in order to ensure compliance and continual improvement in all PSM elements. </a:t>
            </a:r>
            <a:endParaRPr lang="en-US" sz="1200" dirty="0">
              <a:effectLst/>
            </a:endParaRPr>
          </a:p>
          <a:p>
            <a:pPr marL="0" indent="0">
              <a:buNone/>
            </a:pPr>
            <a:endParaRPr lang="en-US" sz="1200" dirty="0">
              <a:effectLst/>
            </a:endParaRPr>
          </a:p>
          <a:p>
            <a:pPr algn="just"/>
            <a:r>
              <a:rPr lang="en-US" sz="1200" b="1" dirty="0"/>
              <a:t>Employee collaboration:  </a:t>
            </a:r>
            <a:r>
              <a:rPr lang="en-US" sz="1200" dirty="0"/>
              <a:t>This section is an expansion and clarification of the current </a:t>
            </a:r>
            <a:r>
              <a:rPr lang="en-US" sz="1200" dirty="0" smtClean="0"/>
              <a:t>rule. Provides for employee </a:t>
            </a:r>
            <a:r>
              <a:rPr lang="en-US" sz="1200" dirty="0"/>
              <a:t>collaboration throughout all PSM </a:t>
            </a:r>
            <a:r>
              <a:rPr lang="en-US" sz="1200" dirty="0" smtClean="0"/>
              <a:t>elements</a:t>
            </a:r>
            <a:r>
              <a:rPr lang="en-US" sz="1200" smtClean="0"/>
              <a:t>. A </a:t>
            </a:r>
            <a:r>
              <a:rPr lang="en-US" sz="1200" dirty="0"/>
              <a:t>qualified </a:t>
            </a:r>
            <a:r>
              <a:rPr lang="en-US" sz="1200" dirty="0" smtClean="0"/>
              <a:t>operator will </a:t>
            </a:r>
            <a:r>
              <a:rPr lang="en-US" sz="1200" dirty="0"/>
              <a:t>have the authority to stop work,  and to take recommendations by employees of contractors who identify potential process safety hazards.  All employees, including the employees of contractors will have the right to anonymously report perceived </a:t>
            </a:r>
            <a:r>
              <a:rPr lang="en-US" sz="1200" dirty="0" smtClean="0"/>
              <a:t>hazards. </a:t>
            </a:r>
          </a:p>
          <a:p>
            <a:pPr algn="just"/>
            <a:endParaRPr lang="en-US" sz="1200" b="1" dirty="0" smtClean="0"/>
          </a:p>
          <a:p>
            <a:pPr algn="just">
              <a:spcAft>
                <a:spcPts val="600"/>
              </a:spcAft>
            </a:pPr>
            <a:r>
              <a:rPr lang="en-US" sz="1200" b="1" dirty="0" smtClean="0"/>
              <a:t>Hazard </a:t>
            </a:r>
            <a:r>
              <a:rPr lang="en-US" sz="1200" b="1" dirty="0"/>
              <a:t>analyses:  </a:t>
            </a:r>
          </a:p>
          <a:p>
            <a:pPr lvl="1" algn="just">
              <a:spcAft>
                <a:spcPts val="600"/>
              </a:spcAft>
              <a:buFont typeface="Wingdings" pitchFamily="2" charset="2"/>
              <a:buChar char="§"/>
            </a:pPr>
            <a:r>
              <a:rPr lang="en-US" sz="1200" b="1" dirty="0"/>
              <a:t>Safeguard protection analysis (SPA):  </a:t>
            </a:r>
            <a:r>
              <a:rPr lang="en-US" sz="1200" dirty="0"/>
              <a:t>This additional analysis requires the employer to determine the overall and combined effectiveness of the safeguards for failure scenarios identified in the PHA. </a:t>
            </a:r>
            <a:r>
              <a:rPr lang="en-US" sz="1200" b="0" i="0" dirty="0">
                <a:solidFill>
                  <a:schemeClr val="tx1"/>
                </a:solidFill>
                <a:effectLst/>
                <a:latin typeface="+mn-lt"/>
              </a:rPr>
              <a:t>A SPA should address the </a:t>
            </a:r>
            <a:r>
              <a:rPr lang="en-US" sz="1200" dirty="0">
                <a:solidFill>
                  <a:srgbClr val="FF0000"/>
                </a:solidFill>
                <a:latin typeface="+mn-lt"/>
              </a:rPr>
              <a:t>i</a:t>
            </a:r>
            <a:r>
              <a:rPr lang="en-US" sz="1200" b="0" i="0" dirty="0" smtClean="0">
                <a:solidFill>
                  <a:schemeClr val="tx1"/>
                </a:solidFill>
                <a:effectLst/>
                <a:latin typeface="+mn-lt"/>
              </a:rPr>
              <a:t>dentification </a:t>
            </a:r>
            <a:r>
              <a:rPr lang="en-US" sz="1200" b="0" i="0" dirty="0">
                <a:solidFill>
                  <a:schemeClr val="tx1"/>
                </a:solidFill>
                <a:effectLst/>
                <a:latin typeface="+mn-lt"/>
              </a:rPr>
              <a:t>of process safeguards including safety critical equipment and safety critical actions.</a:t>
            </a:r>
            <a:endParaRPr lang="en-US" sz="1200" b="1" dirty="0">
              <a:solidFill>
                <a:schemeClr val="tx1"/>
              </a:solidFill>
              <a:latin typeface="+mn-lt"/>
            </a:endParaRPr>
          </a:p>
          <a:p>
            <a:pPr lvl="1" algn="just">
              <a:spcAft>
                <a:spcPts val="600"/>
              </a:spcAft>
              <a:buFont typeface="Wingdings" pitchFamily="2" charset="2"/>
              <a:buChar char="§"/>
            </a:pPr>
            <a:r>
              <a:rPr lang="en-US" sz="1200" b="1" dirty="0"/>
              <a:t>Hierarchy of hazard controls analysis (HCA):  </a:t>
            </a:r>
            <a:r>
              <a:rPr lang="en-US" sz="1200" dirty="0"/>
              <a:t>This analysis is a method of identifying and ranking safeguards to protect workers from hazards.  They include elimination of the hazard, substitution, engineering controls, administrative controls, and PPE</a:t>
            </a:r>
            <a:r>
              <a:rPr lang="en-US" sz="1200" dirty="0" smtClean="0"/>
              <a:t>.  </a:t>
            </a:r>
            <a:endParaRPr lang="en-US" sz="1200" b="1" dirty="0"/>
          </a:p>
        </p:txBody>
      </p:sp>
    </p:spTree>
    <p:custDataLst>
      <p:tags r:id="rId1"/>
    </p:custDataLst>
    <p:extLst>
      <p:ext uri="{BB962C8B-B14F-4D97-AF65-F5344CB8AC3E}">
        <p14:creationId xmlns:p14="http://schemas.microsoft.com/office/powerpoint/2010/main" val="32265930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B8CC5D6-440E-54FA-D5A5-BB47317D4DEA}"/>
              </a:ext>
            </a:extLst>
          </p:cNvPr>
          <p:cNvSpPr>
            <a:spLocks noGrp="1"/>
          </p:cNvSpPr>
          <p:nvPr>
            <p:ph type="body" sz="quarter" idx="12"/>
          </p:nvPr>
        </p:nvSpPr>
        <p:spPr>
          <a:xfrm>
            <a:off x="228600" y="786217"/>
            <a:ext cx="8610600" cy="3816429"/>
          </a:xfrm>
        </p:spPr>
        <p:txBody>
          <a:bodyPr rIns="182880"/>
          <a:lstStyle/>
          <a:p>
            <a:pPr marL="0" indent="0">
              <a:buNone/>
            </a:pPr>
            <a:endParaRPr lang="en-US" sz="1200" b="1" dirty="0"/>
          </a:p>
          <a:p>
            <a:pPr marL="182563" indent="-1588" algn="just">
              <a:tabLst>
                <a:tab pos="333375" algn="ctr"/>
              </a:tabLst>
            </a:pPr>
            <a:r>
              <a:rPr lang="en-US" sz="1200" b="1" dirty="0"/>
              <a:t>  Contractors:  </a:t>
            </a:r>
            <a:r>
              <a:rPr lang="en-US" sz="1200" dirty="0"/>
              <a:t>Contractors are afforded additional opportunities to report hazards; access operating procedures; attend   		    prescriptive training prior to entering a refining facility; participate in incident investigations; and to have a role in process safety    	    culture </a:t>
            </a:r>
            <a:r>
              <a:rPr lang="en-US" sz="1200" dirty="0" smtClean="0"/>
              <a:t>assessments.</a:t>
            </a:r>
            <a:endParaRPr lang="en-US" sz="1200" b="1" dirty="0"/>
          </a:p>
          <a:p>
            <a:pPr marL="180975" indent="0" algn="just">
              <a:buNone/>
              <a:tabLst>
                <a:tab pos="333375" algn="ctr"/>
              </a:tabLst>
            </a:pPr>
            <a:endParaRPr lang="en-US" sz="1200" b="1" dirty="0"/>
          </a:p>
          <a:p>
            <a:pPr marL="182563" indent="-1588" algn="just">
              <a:tabLst>
                <a:tab pos="333375" algn="ctr"/>
              </a:tabLst>
            </a:pPr>
            <a:r>
              <a:rPr lang="en-US" sz="1200" b="1" dirty="0"/>
              <a:t> Mechanical integrity:  </a:t>
            </a:r>
            <a:r>
              <a:rPr lang="en-US" sz="1200" dirty="0"/>
              <a:t>This section has clarified expectations regarding temporary repairs and requirements once an equipment         	    deficiency is discovered.</a:t>
            </a:r>
          </a:p>
          <a:p>
            <a:pPr marL="182563" indent="-1588" algn="just"/>
            <a:endParaRPr lang="en-US" sz="1200" b="1" dirty="0"/>
          </a:p>
          <a:p>
            <a:pPr marL="182563" indent="-1588" algn="just">
              <a:tabLst>
                <a:tab pos="284163" algn="ctr"/>
                <a:tab pos="8397875" algn="ctr"/>
              </a:tabLst>
            </a:pPr>
            <a:r>
              <a:rPr lang="en-US" sz="1200" b="1" dirty="0"/>
              <a:t>  Damage mechanism review (DMR):  </a:t>
            </a:r>
            <a:r>
              <a:rPr lang="en-US" sz="1200" dirty="0"/>
              <a:t>This new section clarifies that refinery employers must review process flow/piping and            		instrumentation diagrams, the identity of potential damage mechanisms, evaluate materials of construction, anticipate and 		mitigate the propagation of damage mechanisms; and to review operating parameters that may accelerate damage to process 	   equipment.</a:t>
            </a:r>
          </a:p>
          <a:p>
            <a:pPr algn="just"/>
            <a:endParaRPr lang="en-US" sz="1200" b="1" dirty="0"/>
          </a:p>
          <a:p>
            <a:pPr marL="295275" indent="-114300" algn="just"/>
            <a:r>
              <a:rPr lang="en-US" sz="1200" b="1" dirty="0"/>
              <a:t> Management of organizational change (MOOC): </a:t>
            </a:r>
            <a:r>
              <a:rPr lang="en-US" sz="1200" dirty="0"/>
              <a:t>Managing organizational changes can play an important role in process safety.                           For changes that exceed 90 days, a team must review any organizational factors including staffing levels and an increase in personnel responsibilities.</a:t>
            </a:r>
          </a:p>
          <a:p>
            <a:pPr algn="just"/>
            <a:endParaRPr lang="en-US" sz="1200" b="1" dirty="0"/>
          </a:p>
          <a:p>
            <a:pPr marL="182563" indent="-1588" algn="l">
              <a:tabLst>
                <a:tab pos="1762125" algn="ctr"/>
                <a:tab pos="5541963" algn="ctr"/>
                <a:tab pos="5876925" algn="ctr"/>
                <a:tab pos="7648575" algn="ctr"/>
                <a:tab pos="8228013" algn="l"/>
                <a:tab pos="8397875" algn="l"/>
              </a:tabLst>
            </a:pPr>
            <a:r>
              <a:rPr lang="en-US" sz="1200" b="1" dirty="0"/>
              <a:t>  Emergency planning and response: </a:t>
            </a:r>
            <a:r>
              <a:rPr lang="en-US" sz="1200" dirty="0"/>
              <a:t>Washington State has directed the refinery employer to identify, plan, and document their    	     	    hazardous materials release/fire mutual aid plan.</a:t>
            </a:r>
            <a:endParaRPr lang="en-US" sz="1200" b="1" dirty="0"/>
          </a:p>
          <a:p>
            <a:pPr marL="0" indent="0">
              <a:buNone/>
            </a:pPr>
            <a:endParaRPr lang="en-US" dirty="0"/>
          </a:p>
        </p:txBody>
      </p:sp>
      <p:sp>
        <p:nvSpPr>
          <p:cNvPr id="5" name="Title 1">
            <a:extLst>
              <a:ext uri="{FF2B5EF4-FFF2-40B4-BE49-F238E27FC236}">
                <a16:creationId xmlns:a16="http://schemas.microsoft.com/office/drawing/2014/main" id="{A8B4CBBD-4469-BB43-DBF6-E71397DE0B12}"/>
              </a:ext>
            </a:extLst>
          </p:cNvPr>
          <p:cNvSpPr>
            <a:spLocks noGrp="1"/>
          </p:cNvSpPr>
          <p:nvPr>
            <p:ph type="title"/>
          </p:nvPr>
        </p:nvSpPr>
        <p:spPr>
          <a:xfrm>
            <a:off x="457200" y="285750"/>
            <a:ext cx="8153400" cy="430887"/>
          </a:xfrm>
        </p:spPr>
        <p:txBody>
          <a:bodyPr/>
          <a:lstStyle/>
          <a:p>
            <a:pPr algn="ctr"/>
            <a:r>
              <a:rPr lang="en-US" dirty="0"/>
              <a:t>Overview of Proposed PSM Rule for Refineries</a:t>
            </a:r>
          </a:p>
        </p:txBody>
      </p:sp>
    </p:spTree>
    <p:custDataLst>
      <p:tags r:id="rId1"/>
    </p:custDataLst>
    <p:extLst>
      <p:ext uri="{BB962C8B-B14F-4D97-AF65-F5344CB8AC3E}">
        <p14:creationId xmlns:p14="http://schemas.microsoft.com/office/powerpoint/2010/main" val="313337900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647D-FADB-86FB-5114-13EE6F376EC9}"/>
              </a:ext>
            </a:extLst>
          </p:cNvPr>
          <p:cNvSpPr>
            <a:spLocks noGrp="1"/>
          </p:cNvSpPr>
          <p:nvPr>
            <p:ph type="title"/>
          </p:nvPr>
        </p:nvSpPr>
        <p:spPr>
          <a:xfrm>
            <a:off x="457200" y="285750"/>
            <a:ext cx="8153400" cy="430887"/>
          </a:xfrm>
        </p:spPr>
        <p:txBody>
          <a:bodyPr/>
          <a:lstStyle/>
          <a:p>
            <a:pPr algn="ctr"/>
            <a:r>
              <a:rPr lang="en-US" dirty="0"/>
              <a:t>Overview of Proposed PSM Rule for Refineries</a:t>
            </a:r>
          </a:p>
        </p:txBody>
      </p:sp>
      <p:sp>
        <p:nvSpPr>
          <p:cNvPr id="4" name="Text Placeholder 3">
            <a:extLst>
              <a:ext uri="{FF2B5EF4-FFF2-40B4-BE49-F238E27FC236}">
                <a16:creationId xmlns:a16="http://schemas.microsoft.com/office/drawing/2014/main" id="{60321CB5-1B7E-9EE9-F3B9-DA65C32F6A42}"/>
              </a:ext>
            </a:extLst>
          </p:cNvPr>
          <p:cNvSpPr>
            <a:spLocks noGrp="1"/>
          </p:cNvSpPr>
          <p:nvPr>
            <p:ph type="body" sz="quarter" idx="12"/>
          </p:nvPr>
        </p:nvSpPr>
        <p:spPr>
          <a:xfrm>
            <a:off x="304800" y="895350"/>
            <a:ext cx="8610600" cy="3888165"/>
          </a:xfrm>
        </p:spPr>
        <p:txBody>
          <a:bodyPr rIns="182880"/>
          <a:lstStyle/>
          <a:p>
            <a:pPr algn="just"/>
            <a:endParaRPr lang="en-US" sz="1200" b="1" dirty="0" smtClean="0"/>
          </a:p>
          <a:p>
            <a:pPr algn="just"/>
            <a:r>
              <a:rPr lang="en-US" sz="1200" b="1" dirty="0" smtClean="0"/>
              <a:t>Incident Investigation – root cause analysis: </a:t>
            </a:r>
            <a:r>
              <a:rPr lang="en-US" sz="1200" dirty="0"/>
              <a:t>Utilize Root Cause Analysis when investigating any incident that results in, or could have reasonably resulted in, a process safety incident</a:t>
            </a:r>
            <a:r>
              <a:rPr lang="en-US" sz="1200" dirty="0" smtClean="0"/>
              <a:t>.</a:t>
            </a:r>
          </a:p>
          <a:p>
            <a:pPr marL="0" indent="0" algn="just">
              <a:buNone/>
            </a:pPr>
            <a:endParaRPr lang="en-US" sz="1200" b="1" dirty="0"/>
          </a:p>
          <a:p>
            <a:pPr algn="just"/>
            <a:r>
              <a:rPr lang="en-US" sz="1200" b="1" dirty="0" smtClean="0"/>
              <a:t>Process </a:t>
            </a:r>
            <a:r>
              <a:rPr lang="en-US" sz="1200" b="1" dirty="0"/>
              <a:t>safety culture assessment (PSCA): </a:t>
            </a:r>
            <a:r>
              <a:rPr lang="en-US" sz="1200" dirty="0"/>
              <a:t>The purpose of a PSCA is to assess key elements of a refinery safety culture, identify strengths and weaknesses, implement corrective actions, and reassess progress. The proposed requirements establish a uniform PSCA performance standard for meeting this objective. The resulting information will form the basis for a refinery to improve its safety culture over time. </a:t>
            </a:r>
          </a:p>
          <a:p>
            <a:endParaRPr lang="en-US" sz="1200" dirty="0"/>
          </a:p>
          <a:p>
            <a:pPr algn="just"/>
            <a:r>
              <a:rPr lang="en-US" sz="1200" b="1" dirty="0"/>
              <a:t>Human factors: </a:t>
            </a:r>
            <a:r>
              <a:rPr lang="en-US" sz="1200" dirty="0"/>
              <a:t>Staffing levels; complexity of tasks; length of time needed to complete tasks; level of training, experience and expertise of employees; human-machine and </a:t>
            </a:r>
            <a:r>
              <a:rPr lang="en-US" sz="1200" dirty="0" smtClean="0"/>
              <a:t>human-system </a:t>
            </a:r>
            <a:r>
              <a:rPr lang="en-US" sz="1200" dirty="0"/>
              <a:t>interface; physical challenges of the work environment in which the task is performed; employee fatigue and other effects of shiftwork and overtime; communication systems; and the understandability and clarity of operating and maintenance procedures.</a:t>
            </a:r>
          </a:p>
          <a:p>
            <a:endParaRPr lang="en-US" sz="1200" dirty="0"/>
          </a:p>
          <a:p>
            <a:pPr algn="just"/>
            <a:r>
              <a:rPr lang="en-US" sz="1200" b="1" dirty="0"/>
              <a:t>Corrective action program: </a:t>
            </a:r>
            <a:r>
              <a:rPr lang="en-US" sz="1200" dirty="0"/>
              <a:t>The purpose of this section is to establish standardized procedures and timelines for refinery employers to prioritize process safety recommendations and implement corrective actions. This provision also ensures that there is a process for tracking all recommendations, criteria for rejecting recommendations, and requirements to document completion of corrective actions.</a:t>
            </a:r>
          </a:p>
        </p:txBody>
      </p:sp>
    </p:spTree>
    <p:custDataLst>
      <p:tags r:id="rId1"/>
    </p:custDataLst>
    <p:extLst>
      <p:ext uri="{BB962C8B-B14F-4D97-AF65-F5344CB8AC3E}">
        <p14:creationId xmlns:p14="http://schemas.microsoft.com/office/powerpoint/2010/main" val="220296096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1968" y="666750"/>
            <a:ext cx="4876800" cy="861774"/>
          </a:xfrm>
        </p:spPr>
        <p:txBody>
          <a:bodyPr/>
          <a:lstStyle/>
          <a:p>
            <a:pPr algn="ctr"/>
            <a:r>
              <a:rPr lang="en-US" dirty="0"/>
              <a:t>Proposed Rule Language Q&amp;A</a:t>
            </a:r>
            <a:endParaRPr lang="es-MX" dirty="0"/>
          </a:p>
        </p:txBody>
      </p:sp>
      <p:sp>
        <p:nvSpPr>
          <p:cNvPr id="6" name="Rectangle 5"/>
          <p:cNvSpPr/>
          <p:nvPr/>
        </p:nvSpPr>
        <p:spPr>
          <a:xfrm>
            <a:off x="3962400" y="1657350"/>
            <a:ext cx="1075936" cy="2400657"/>
          </a:xfrm>
          <a:prstGeom prst="rect">
            <a:avLst/>
          </a:prstGeom>
          <a:noFill/>
        </p:spPr>
        <p:txBody>
          <a:bodyPr wrap="none" lIns="91440" tIns="45720" rIns="91440" bIns="45720">
            <a:spAutoFit/>
          </a:bodyPr>
          <a:lstStyle/>
          <a:p>
            <a:pPr algn="ctr"/>
            <a:r>
              <a:rPr lang="en-US" sz="15000" b="1" cap="none" spc="0" dirty="0">
                <a:ln w="13462">
                  <a:solidFill>
                    <a:schemeClr val="bg1"/>
                  </a:solidFill>
                  <a:prstDash val="solid"/>
                </a:ln>
                <a:solidFill>
                  <a:schemeClr val="accent1"/>
                </a:solidFill>
                <a:effectLst>
                  <a:outerShdw dist="38100" dir="2700000" algn="bl" rotWithShape="0">
                    <a:schemeClr val="accent5"/>
                  </a:outerShdw>
                </a:effectLst>
              </a:rPr>
              <a:t>?</a:t>
            </a:r>
          </a:p>
        </p:txBody>
      </p:sp>
    </p:spTree>
    <p:custDataLst>
      <p:tags r:id="rId1"/>
    </p:custDataLst>
    <p:extLst>
      <p:ext uri="{BB962C8B-B14F-4D97-AF65-F5344CB8AC3E}">
        <p14:creationId xmlns:p14="http://schemas.microsoft.com/office/powerpoint/2010/main" val="120078258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028700"/>
            <a:ext cx="5486400" cy="2769989"/>
          </a:xfrm>
        </p:spPr>
        <p:txBody>
          <a:bodyPr/>
          <a:lstStyle/>
          <a:p>
            <a:r>
              <a:rPr lang="en-US" dirty="0"/>
              <a:t/>
            </a:r>
            <a:br>
              <a:rPr lang="en-US" dirty="0"/>
            </a:br>
            <a:r>
              <a:rPr lang="en-US" dirty="0"/>
              <a:t/>
            </a:r>
            <a:br>
              <a:rPr lang="en-US" dirty="0"/>
            </a:br>
            <a:r>
              <a:rPr lang="en-US" sz="2800" dirty="0" smtClean="0"/>
              <a:t>Break </a:t>
            </a:r>
            <a:r>
              <a:rPr lang="en-US" sz="2800" dirty="0"/>
              <a:t>to transition to public hearing</a:t>
            </a:r>
            <a:r>
              <a:rPr lang="en-US" dirty="0"/>
              <a:t/>
            </a:r>
            <a:br>
              <a:rPr lang="en-US" dirty="0"/>
            </a:br>
            <a:r>
              <a:rPr lang="en-US" dirty="0"/>
              <a:t/>
            </a:r>
            <a:br>
              <a:rPr lang="en-US" dirty="0"/>
            </a:br>
            <a:endParaRPr lang="en-US" sz="2800" dirty="0"/>
          </a:p>
        </p:txBody>
      </p:sp>
      <p:sp>
        <p:nvSpPr>
          <p:cNvPr id="6" name="Text Placeholder 5"/>
          <p:cNvSpPr>
            <a:spLocks noGrp="1"/>
          </p:cNvSpPr>
          <p:nvPr>
            <p:ph type="body" sz="quarter" idx="11"/>
          </p:nvPr>
        </p:nvSpPr>
        <p:spPr/>
        <p:txBody>
          <a:bodyPr/>
          <a:lstStyle/>
          <a:p>
            <a:r>
              <a:rPr lang="en-US" dirty="0"/>
              <a:t>A chance to stretch your legs and take a deep breath</a:t>
            </a:r>
          </a:p>
        </p:txBody>
      </p:sp>
    </p:spTree>
    <p:extLst>
      <p:ext uri="{BB962C8B-B14F-4D97-AF65-F5344CB8AC3E}">
        <p14:creationId xmlns:p14="http://schemas.microsoft.com/office/powerpoint/2010/main" val="411527097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499"/>
            <a:ext cx="8153400" cy="457201"/>
          </a:xfrm>
        </p:spPr>
        <p:txBody>
          <a:bodyPr/>
          <a:lstStyle/>
          <a:p>
            <a:r>
              <a:rPr lang="en-US" dirty="0"/>
              <a:t>Agenda for Today’s Meeting</a:t>
            </a:r>
          </a:p>
        </p:txBody>
      </p:sp>
      <p:sp>
        <p:nvSpPr>
          <p:cNvPr id="4" name="Text Placeholder 3"/>
          <p:cNvSpPr>
            <a:spLocks noGrp="1"/>
          </p:cNvSpPr>
          <p:nvPr>
            <p:ph type="body" sz="quarter" idx="12"/>
          </p:nvPr>
        </p:nvSpPr>
        <p:spPr>
          <a:xfrm>
            <a:off x="434340" y="1123950"/>
            <a:ext cx="8077200" cy="2616101"/>
          </a:xfrm>
        </p:spPr>
        <p:txBody>
          <a:bodyPr/>
          <a:lstStyle/>
          <a:p>
            <a:pPr>
              <a:spcBef>
                <a:spcPts val="600"/>
              </a:spcBef>
            </a:pPr>
            <a:r>
              <a:rPr lang="en-US" dirty="0"/>
              <a:t>Moment of </a:t>
            </a:r>
            <a:r>
              <a:rPr lang="en-US" dirty="0" smtClean="0"/>
              <a:t>silence</a:t>
            </a:r>
            <a:endParaRPr lang="en-US" dirty="0"/>
          </a:p>
          <a:p>
            <a:pPr>
              <a:spcBef>
                <a:spcPts val="600"/>
              </a:spcBef>
            </a:pPr>
            <a:r>
              <a:rPr lang="en-US" dirty="0" smtClean="0"/>
              <a:t>Background </a:t>
            </a:r>
          </a:p>
          <a:p>
            <a:pPr>
              <a:spcBef>
                <a:spcPts val="600"/>
              </a:spcBef>
            </a:pPr>
            <a:r>
              <a:rPr lang="en-US" dirty="0" smtClean="0"/>
              <a:t>Public </a:t>
            </a:r>
            <a:r>
              <a:rPr lang="en-US" dirty="0"/>
              <a:t>hearing schedule</a:t>
            </a:r>
          </a:p>
          <a:p>
            <a:pPr>
              <a:spcBef>
                <a:spcPts val="600"/>
              </a:spcBef>
            </a:pPr>
            <a:r>
              <a:rPr lang="en-US" dirty="0"/>
              <a:t>Rulemaking timeline</a:t>
            </a:r>
          </a:p>
          <a:p>
            <a:pPr>
              <a:spcBef>
                <a:spcPts val="600"/>
              </a:spcBef>
            </a:pPr>
            <a:r>
              <a:rPr lang="en-US" dirty="0"/>
              <a:t>Proposed rule overview</a:t>
            </a:r>
          </a:p>
          <a:p>
            <a:pPr>
              <a:spcBef>
                <a:spcPts val="600"/>
              </a:spcBef>
            </a:pPr>
            <a:r>
              <a:rPr lang="en-US" dirty="0"/>
              <a:t>Question </a:t>
            </a:r>
            <a:r>
              <a:rPr lang="en-US" dirty="0" smtClean="0"/>
              <a:t>and </a:t>
            </a:r>
            <a:r>
              <a:rPr lang="en-US" dirty="0"/>
              <a:t>answer on language in proposed rule </a:t>
            </a:r>
          </a:p>
          <a:p>
            <a:pPr>
              <a:spcBef>
                <a:spcPts val="600"/>
              </a:spcBef>
            </a:pPr>
            <a:r>
              <a:rPr lang="en-US" dirty="0"/>
              <a:t>Public hearing comments starting at 10:00 a.m.</a:t>
            </a:r>
          </a:p>
        </p:txBody>
      </p:sp>
    </p:spTree>
    <p:custDataLst>
      <p:tags r:id="rId1"/>
    </p:custDataLst>
    <p:extLst>
      <p:ext uri="{BB962C8B-B14F-4D97-AF65-F5344CB8AC3E}">
        <p14:creationId xmlns:p14="http://schemas.microsoft.com/office/powerpoint/2010/main" val="293910333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66950"/>
            <a:ext cx="8153400" cy="430887"/>
          </a:xfrm>
        </p:spPr>
        <p:txBody>
          <a:bodyPr/>
          <a:lstStyle/>
          <a:p>
            <a:r>
              <a:rPr lang="en-US" dirty="0" smtClean="0"/>
              <a:t>Moment of Silence to Remember Fallen </a:t>
            </a:r>
            <a:r>
              <a:rPr lang="en-US" sz="2400" dirty="0" smtClean="0"/>
              <a:t>Workers</a:t>
            </a:r>
            <a:endParaRPr lang="en-US" sz="2400" dirty="0"/>
          </a:p>
        </p:txBody>
      </p:sp>
    </p:spTree>
    <p:custDataLst>
      <p:tags r:id="rId1"/>
    </p:custDataLst>
    <p:extLst>
      <p:ext uri="{BB962C8B-B14F-4D97-AF65-F5344CB8AC3E}">
        <p14:creationId xmlns:p14="http://schemas.microsoft.com/office/powerpoint/2010/main" val="170236141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4" name="Text Placeholder 3"/>
          <p:cNvSpPr>
            <a:spLocks noGrp="1"/>
          </p:cNvSpPr>
          <p:nvPr>
            <p:ph type="body" sz="quarter" idx="12"/>
          </p:nvPr>
        </p:nvSpPr>
        <p:spPr>
          <a:xfrm>
            <a:off x="449580" y="819150"/>
            <a:ext cx="8077200" cy="3724843"/>
          </a:xfrm>
        </p:spPr>
        <p:txBody>
          <a:bodyPr/>
          <a:lstStyle/>
          <a:p>
            <a:pPr>
              <a:spcBef>
                <a:spcPts val="600"/>
              </a:spcBef>
              <a:buFont typeface="Arial" panose="020B0604020202020204" pitchFamily="34" charset="0"/>
              <a:buChar char="•"/>
            </a:pPr>
            <a:r>
              <a:rPr lang="en-US" sz="1600" dirty="0">
                <a:cs typeface="Calibri" panose="020F0502020204030204" pitchFamily="34" charset="0"/>
              </a:rPr>
              <a:t>L&amp;I </a:t>
            </a:r>
            <a:r>
              <a:rPr lang="en-US" sz="1600" dirty="0" smtClean="0">
                <a:cs typeface="Calibri" panose="020F0502020204030204" pitchFamily="34" charset="0"/>
              </a:rPr>
              <a:t>adopted the</a:t>
            </a:r>
            <a:r>
              <a:rPr lang="en-US" sz="1600" dirty="0" smtClean="0">
                <a:solidFill>
                  <a:srgbClr val="FF0000"/>
                </a:solidFill>
                <a:cs typeface="Calibri" panose="020F0502020204030204" pitchFamily="34" charset="0"/>
              </a:rPr>
              <a:t> </a:t>
            </a:r>
            <a:r>
              <a:rPr lang="en-US" sz="1600" dirty="0" smtClean="0">
                <a:cs typeface="Calibri" panose="020F0502020204030204" pitchFamily="34" charset="0"/>
              </a:rPr>
              <a:t>Process </a:t>
            </a:r>
            <a:r>
              <a:rPr lang="en-US" sz="1600" dirty="0">
                <a:cs typeface="Calibri" panose="020F0502020204030204" pitchFamily="34" charset="0"/>
              </a:rPr>
              <a:t>Safety Management (PSM</a:t>
            </a:r>
            <a:r>
              <a:rPr lang="en-US" sz="1600" dirty="0" smtClean="0">
                <a:cs typeface="Calibri" panose="020F0502020204030204" pitchFamily="34" charset="0"/>
              </a:rPr>
              <a:t>) rule </a:t>
            </a:r>
            <a:r>
              <a:rPr lang="en-US" sz="1600" dirty="0">
                <a:cs typeface="Calibri" panose="020F0502020204030204" pitchFamily="34" charset="0"/>
              </a:rPr>
              <a:t>in </a:t>
            </a:r>
            <a:r>
              <a:rPr lang="en-US" sz="1600" dirty="0" smtClean="0">
                <a:cs typeface="Calibri" panose="020F0502020204030204" pitchFamily="34" charset="0"/>
              </a:rPr>
              <a:t>1992 based on OSHA’s rule.</a:t>
            </a:r>
            <a:endParaRPr lang="en-US" sz="1600" dirty="0"/>
          </a:p>
          <a:p>
            <a:pPr>
              <a:spcBef>
                <a:spcPts val="600"/>
              </a:spcBef>
              <a:buFont typeface="Arial" panose="020B0604020202020204" pitchFamily="34" charset="0"/>
              <a:buChar char="•"/>
            </a:pPr>
            <a:r>
              <a:rPr lang="en-US" sz="1600" dirty="0">
                <a:cs typeface="Calibri" panose="020F0502020204030204" pitchFamily="34" charset="0"/>
              </a:rPr>
              <a:t>Catastrophic </a:t>
            </a:r>
            <a:r>
              <a:rPr lang="en-US" sz="1600" dirty="0" smtClean="0">
                <a:cs typeface="Calibri" panose="020F0502020204030204" pitchFamily="34" charset="0"/>
              </a:rPr>
              <a:t>events at refineries </a:t>
            </a:r>
            <a:r>
              <a:rPr lang="en-US" sz="1600" dirty="0">
                <a:cs typeface="Calibri" panose="020F0502020204030204" pitchFamily="34" charset="0"/>
              </a:rPr>
              <a:t>in Washington in 1998 and </a:t>
            </a:r>
            <a:r>
              <a:rPr lang="en-US" sz="1600" dirty="0" smtClean="0">
                <a:cs typeface="Calibri" panose="020F0502020204030204" pitchFamily="34" charset="0"/>
              </a:rPr>
              <a:t>2010, and events in other states</a:t>
            </a:r>
            <a:r>
              <a:rPr lang="en-US" sz="1600" dirty="0" smtClean="0">
                <a:solidFill>
                  <a:srgbClr val="FF0000"/>
                </a:solidFill>
                <a:cs typeface="Calibri" panose="020F0502020204030204" pitchFamily="34" charset="0"/>
              </a:rPr>
              <a:t> </a:t>
            </a:r>
            <a:r>
              <a:rPr lang="en-US" sz="1600" dirty="0">
                <a:cs typeface="Calibri" panose="020F0502020204030204" pitchFamily="34" charset="0"/>
              </a:rPr>
              <a:t>led to significant discussion about what could have been done to prevent them from happening. </a:t>
            </a:r>
            <a:endParaRPr lang="en-US" sz="1600" dirty="0" smtClean="0">
              <a:cs typeface="Calibri" panose="020F0502020204030204" pitchFamily="34" charset="0"/>
            </a:endParaRPr>
          </a:p>
          <a:p>
            <a:pPr>
              <a:spcBef>
                <a:spcPts val="600"/>
              </a:spcBef>
              <a:buFont typeface="Arial" panose="020B0604020202020204" pitchFamily="34" charset="0"/>
              <a:buChar char="•"/>
            </a:pPr>
            <a:r>
              <a:rPr lang="en-US" sz="1600" dirty="0" smtClean="0">
                <a:cs typeface="Calibri" panose="020F0502020204030204" pitchFamily="34" charset="0"/>
              </a:rPr>
              <a:t>In 2015, L&amp;I convened an PSM Refinery Advisory Committee with refineries and labor members to discuss the Chemical Safety Board Tesoro Explosion Report recommendations, PSM improvement efforts nationally and in other states, and industry best practices. </a:t>
            </a:r>
            <a:endParaRPr lang="en-US" sz="1600" dirty="0">
              <a:cs typeface="Calibri" panose="020F0502020204030204" pitchFamily="34" charset="0"/>
            </a:endParaRPr>
          </a:p>
          <a:p>
            <a:pPr>
              <a:spcBef>
                <a:spcPts val="600"/>
              </a:spcBef>
              <a:buFont typeface="Arial" panose="020B0604020202020204" pitchFamily="34" charset="0"/>
              <a:buChar char="•"/>
            </a:pPr>
            <a:r>
              <a:rPr lang="en-US" sz="1600" dirty="0"/>
              <a:t>In 2019, California adopted new rules for PSM specific for refineries following a chemical release and fire at a California refinery in 2012.</a:t>
            </a:r>
          </a:p>
          <a:p>
            <a:pPr>
              <a:spcBef>
                <a:spcPts val="600"/>
              </a:spcBef>
              <a:buFont typeface="Arial" panose="020B0604020202020204" pitchFamily="34" charset="0"/>
              <a:buChar char="•"/>
            </a:pPr>
            <a:r>
              <a:rPr lang="en-US" sz="1600" dirty="0"/>
              <a:t>L&amp;I started the </a:t>
            </a:r>
            <a:r>
              <a:rPr lang="en-US" sz="1600" dirty="0" smtClean="0"/>
              <a:t>rulemaking process to update the PSM requirements specific to refineries </a:t>
            </a:r>
            <a:r>
              <a:rPr lang="en-US" sz="1600" dirty="0"/>
              <a:t>in 2017, </a:t>
            </a:r>
            <a:r>
              <a:rPr lang="en-US" sz="1600" dirty="0" smtClean="0"/>
              <a:t>working with the advisory committee, other interested stakeholders, and focus groups to develop the proposed rule. </a:t>
            </a:r>
            <a:endParaRPr lang="en-US" sz="1800" strike="sngStrike" dirty="0"/>
          </a:p>
          <a:p>
            <a:pPr>
              <a:spcBef>
                <a:spcPts val="600"/>
              </a:spcBef>
              <a:buFont typeface="Arial" panose="020B0604020202020204" pitchFamily="34" charset="0"/>
              <a:buChar char="•"/>
            </a:pPr>
            <a:endParaRPr lang="en-US" sz="1800" dirty="0"/>
          </a:p>
          <a:p>
            <a:pPr marL="374904" lvl="1" indent="0">
              <a:buNone/>
            </a:pPr>
            <a:endParaRPr lang="en-US" sz="1200" dirty="0"/>
          </a:p>
        </p:txBody>
      </p:sp>
    </p:spTree>
    <p:extLst>
      <p:ext uri="{BB962C8B-B14F-4D97-AF65-F5344CB8AC3E}">
        <p14:creationId xmlns:p14="http://schemas.microsoft.com/office/powerpoint/2010/main" val="393010583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Hearing Schedule	</a:t>
            </a:r>
            <a:endParaRPr lang="es-MX" dirty="0"/>
          </a:p>
        </p:txBody>
      </p:sp>
      <p:sp>
        <p:nvSpPr>
          <p:cNvPr id="4" name="Text Placeholder 3"/>
          <p:cNvSpPr>
            <a:spLocks noGrp="1"/>
          </p:cNvSpPr>
          <p:nvPr>
            <p:ph type="body" sz="quarter" idx="12"/>
          </p:nvPr>
        </p:nvSpPr>
        <p:spPr>
          <a:xfrm>
            <a:off x="685800" y="819150"/>
            <a:ext cx="8077200" cy="2523768"/>
          </a:xfrm>
        </p:spPr>
        <p:txBody>
          <a:bodyPr/>
          <a:lstStyle/>
          <a:p>
            <a:pPr marL="0" indent="0">
              <a:buNone/>
            </a:pPr>
            <a:endParaRPr lang="en-US" dirty="0"/>
          </a:p>
          <a:p>
            <a:r>
              <a:rPr lang="en-US" dirty="0"/>
              <a:t>August 10, 2023 10:00 a.m.</a:t>
            </a:r>
          </a:p>
          <a:p>
            <a:pPr lvl="1">
              <a:buFont typeface="Calibri Light" panose="020F0302020204030204" pitchFamily="34" charset="0"/>
              <a:buChar char="─"/>
            </a:pPr>
            <a:r>
              <a:rPr lang="en-US" dirty="0"/>
              <a:t>Four Points Sheraton, Fairhaven Room, 714 </a:t>
            </a:r>
            <a:r>
              <a:rPr lang="en-US" dirty="0" err="1"/>
              <a:t>Lakeway</a:t>
            </a:r>
            <a:r>
              <a:rPr lang="en-US" dirty="0"/>
              <a:t> Dr. Bellingham WA 98229</a:t>
            </a:r>
          </a:p>
          <a:p>
            <a:r>
              <a:rPr lang="en-US" dirty="0"/>
              <a:t>August 15, 2023, 1:30 p.m.</a:t>
            </a:r>
          </a:p>
          <a:p>
            <a:pPr lvl="1">
              <a:buFont typeface="Calibri Light" panose="020F0302020204030204" pitchFamily="34" charset="0"/>
              <a:buChar char="─"/>
            </a:pPr>
            <a:r>
              <a:rPr lang="en-US" dirty="0"/>
              <a:t>Virtual via Zoom</a:t>
            </a:r>
          </a:p>
          <a:p>
            <a:r>
              <a:rPr lang="en-US" dirty="0"/>
              <a:t>August 16, 2023, 6:30 p.m.</a:t>
            </a:r>
          </a:p>
          <a:p>
            <a:pPr lvl="1">
              <a:buFont typeface="Calibri Light" panose="020F0302020204030204" pitchFamily="34" charset="0"/>
              <a:buChar char="─"/>
            </a:pPr>
            <a:r>
              <a:rPr lang="en-US" dirty="0"/>
              <a:t>Majestic Inn &amp; Spa, 419 Commercial Ave, Anacortes WA 98221</a:t>
            </a:r>
          </a:p>
          <a:p>
            <a:r>
              <a:rPr lang="en-US" dirty="0"/>
              <a:t>August 17, 2023, 10:00 a.m.</a:t>
            </a:r>
          </a:p>
          <a:p>
            <a:pPr lvl="1">
              <a:buFont typeface="Calibri Light" panose="020F0302020204030204" pitchFamily="34" charset="0"/>
              <a:buChar char="─"/>
            </a:pPr>
            <a:r>
              <a:rPr lang="en-US" dirty="0"/>
              <a:t>Four Points Sheraton, Fairhaven Room, 714 </a:t>
            </a:r>
            <a:r>
              <a:rPr lang="en-US" dirty="0" err="1"/>
              <a:t>Lakeway</a:t>
            </a:r>
            <a:r>
              <a:rPr lang="en-US" dirty="0"/>
              <a:t> Dr. Bellingham, WA 98229 </a:t>
            </a:r>
          </a:p>
        </p:txBody>
      </p:sp>
    </p:spTree>
    <p:extLst>
      <p:ext uri="{BB962C8B-B14F-4D97-AF65-F5344CB8AC3E}">
        <p14:creationId xmlns:p14="http://schemas.microsoft.com/office/powerpoint/2010/main" val="42570428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Rulemaking Timeline</a:t>
            </a:r>
            <a:endParaRPr lang="es-MX" dirty="0"/>
          </a:p>
        </p:txBody>
      </p:sp>
      <p:sp>
        <p:nvSpPr>
          <p:cNvPr id="3" name="Text Placeholder 2"/>
          <p:cNvSpPr>
            <a:spLocks noGrp="1"/>
          </p:cNvSpPr>
          <p:nvPr>
            <p:ph type="body" sz="quarter" idx="11"/>
          </p:nvPr>
        </p:nvSpPr>
        <p:spPr>
          <a:xfrm>
            <a:off x="457200" y="742950"/>
            <a:ext cx="8153400" cy="307777"/>
          </a:xfrm>
        </p:spPr>
        <p:txBody>
          <a:bodyPr/>
          <a:lstStyle/>
          <a:p>
            <a:r>
              <a:rPr lang="es-MX" dirty="0"/>
              <a:t>Process Safety </a:t>
            </a:r>
            <a:r>
              <a:rPr lang="es-MX" dirty="0" smtClean="0"/>
              <a:t>Management</a:t>
            </a:r>
            <a:endParaRPr lang="es-MX" dirty="0"/>
          </a:p>
        </p:txBody>
      </p:sp>
      <p:sp>
        <p:nvSpPr>
          <p:cNvPr id="4" name="Text Placeholder 3"/>
          <p:cNvSpPr>
            <a:spLocks noGrp="1"/>
          </p:cNvSpPr>
          <p:nvPr>
            <p:ph type="body" sz="quarter" idx="12"/>
          </p:nvPr>
        </p:nvSpPr>
        <p:spPr>
          <a:xfrm>
            <a:off x="457200" y="1428750"/>
            <a:ext cx="8077200" cy="2154436"/>
          </a:xfrm>
        </p:spPr>
        <p:txBody>
          <a:bodyPr/>
          <a:lstStyle/>
          <a:p>
            <a:r>
              <a:rPr lang="en-US" dirty="0"/>
              <a:t>CR-101 Preproposal filed August 22, 2017</a:t>
            </a:r>
          </a:p>
          <a:p>
            <a:r>
              <a:rPr lang="en-US" dirty="0" smtClean="0"/>
              <a:t>CR-102 </a:t>
            </a:r>
            <a:r>
              <a:rPr lang="en-US" dirty="0"/>
              <a:t>Proposal filed June 21, 2023</a:t>
            </a:r>
          </a:p>
          <a:p>
            <a:r>
              <a:rPr lang="en-US" dirty="0"/>
              <a:t>Public hearings held August 10, 15, 16 and 17, 2023</a:t>
            </a:r>
          </a:p>
          <a:p>
            <a:r>
              <a:rPr lang="en-US" dirty="0"/>
              <a:t>Comment period ends 5:00 p.m. August 24, 2023</a:t>
            </a:r>
          </a:p>
          <a:p>
            <a:r>
              <a:rPr lang="en-US" dirty="0"/>
              <a:t>CR-103 Rule adoption October 17, 2023</a:t>
            </a:r>
          </a:p>
          <a:p>
            <a:r>
              <a:rPr lang="en-US" dirty="0"/>
              <a:t>Effective date November 17, 2023</a:t>
            </a:r>
          </a:p>
          <a:p>
            <a:pPr marL="0" indent="0">
              <a:buNone/>
            </a:pPr>
            <a:endParaRPr lang="es-MX" dirty="0"/>
          </a:p>
        </p:txBody>
      </p:sp>
    </p:spTree>
    <p:extLst>
      <p:ext uri="{BB962C8B-B14F-4D97-AF65-F5344CB8AC3E}">
        <p14:creationId xmlns:p14="http://schemas.microsoft.com/office/powerpoint/2010/main" val="240606437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578"/>
            <a:ext cx="8153400" cy="457201"/>
          </a:xfrm>
        </p:spPr>
        <p:txBody>
          <a:bodyPr/>
          <a:lstStyle/>
          <a:p>
            <a:r>
              <a:rPr lang="en-US" dirty="0"/>
              <a:t>Submit written comments to:</a:t>
            </a:r>
            <a:endParaRPr lang="es-MX" dirty="0"/>
          </a:p>
        </p:txBody>
      </p:sp>
      <p:sp>
        <p:nvSpPr>
          <p:cNvPr id="4" name="Text Placeholder 3"/>
          <p:cNvSpPr>
            <a:spLocks noGrp="1"/>
          </p:cNvSpPr>
          <p:nvPr>
            <p:ph type="body" sz="quarter" idx="12"/>
          </p:nvPr>
        </p:nvSpPr>
        <p:spPr>
          <a:xfrm>
            <a:off x="457200" y="895350"/>
            <a:ext cx="8077200" cy="3354765"/>
          </a:xfrm>
        </p:spPr>
        <p:txBody>
          <a:bodyPr/>
          <a:lstStyle/>
          <a:p>
            <a:pPr marL="0" indent="0">
              <a:buNone/>
            </a:pPr>
            <a:r>
              <a:rPr lang="en-US" sz="2400" dirty="0"/>
              <a:t>Tari Enos, Administrative Regulations Analyst</a:t>
            </a:r>
          </a:p>
          <a:p>
            <a:pPr marL="0" indent="0">
              <a:buNone/>
            </a:pPr>
            <a:r>
              <a:rPr lang="en-US" sz="1800" dirty="0"/>
              <a:t>Division of Occupational Safety and Health</a:t>
            </a:r>
          </a:p>
          <a:p>
            <a:pPr marL="0" indent="0">
              <a:buNone/>
            </a:pPr>
            <a:r>
              <a:rPr lang="en-US" sz="1800" dirty="0"/>
              <a:t>PO Box 44620</a:t>
            </a:r>
          </a:p>
          <a:p>
            <a:pPr marL="0" indent="0">
              <a:buNone/>
            </a:pPr>
            <a:r>
              <a:rPr lang="en-US" sz="1800" dirty="0"/>
              <a:t>Olympia, WA 98504-4620</a:t>
            </a:r>
          </a:p>
          <a:p>
            <a:pPr marL="0" indent="0">
              <a:buNone/>
            </a:pPr>
            <a:endParaRPr lang="en-US" dirty="0"/>
          </a:p>
          <a:p>
            <a:pPr marL="0" indent="0">
              <a:buNone/>
            </a:pPr>
            <a:r>
              <a:rPr lang="en-US" dirty="0" smtClean="0">
                <a:solidFill>
                  <a:schemeClr val="accent1">
                    <a:lumMod val="75000"/>
                  </a:schemeClr>
                </a:solidFill>
                <a:hlinkClick r:id="rId2"/>
              </a:rPr>
              <a:t>Tari.Enos@Lni.wa.gov</a:t>
            </a:r>
            <a:r>
              <a:rPr lang="en-US" dirty="0" smtClean="0">
                <a:solidFill>
                  <a:schemeClr val="accent1">
                    <a:lumMod val="75000"/>
                  </a:schemeClr>
                </a:solidFill>
              </a:rPr>
              <a:t> </a:t>
            </a:r>
            <a:endParaRPr lang="en-US" dirty="0"/>
          </a:p>
          <a:p>
            <a:pPr marL="0" indent="0">
              <a:buNone/>
            </a:pPr>
            <a:endParaRPr lang="en-US" dirty="0"/>
          </a:p>
          <a:p>
            <a:pPr marL="0" indent="0">
              <a:buNone/>
            </a:pPr>
            <a:r>
              <a:rPr lang="en-US" dirty="0"/>
              <a:t>FAX:  (360)902-5619 – comments submitted by fax must be 10 pages or less.</a:t>
            </a:r>
          </a:p>
          <a:p>
            <a:pPr marL="0" indent="0">
              <a:buNone/>
            </a:pPr>
            <a:endParaRPr lang="en-US" dirty="0"/>
          </a:p>
          <a:p>
            <a:pPr marL="0" indent="0">
              <a:buNone/>
            </a:pPr>
            <a:r>
              <a:rPr lang="en-US" b="1" dirty="0"/>
              <a:t>Comments must be received by:  5:00 p.m. on August 24, 2023</a:t>
            </a:r>
          </a:p>
          <a:p>
            <a:pPr marL="0" indent="0">
              <a:buNone/>
            </a:pPr>
            <a:endParaRPr lang="es-MX" dirty="0"/>
          </a:p>
        </p:txBody>
      </p:sp>
    </p:spTree>
    <p:extLst>
      <p:ext uri="{BB962C8B-B14F-4D97-AF65-F5344CB8AC3E}">
        <p14:creationId xmlns:p14="http://schemas.microsoft.com/office/powerpoint/2010/main" val="303519474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DOSH Contact Information</a:t>
            </a:r>
            <a:endParaRPr lang="es-MX" dirty="0"/>
          </a:p>
        </p:txBody>
      </p:sp>
      <p:sp>
        <p:nvSpPr>
          <p:cNvPr id="4" name="Text Placeholder 3"/>
          <p:cNvSpPr>
            <a:spLocks noGrp="1"/>
          </p:cNvSpPr>
          <p:nvPr>
            <p:ph type="body" sz="quarter" idx="12"/>
          </p:nvPr>
        </p:nvSpPr>
        <p:spPr>
          <a:xfrm>
            <a:off x="457200" y="1200150"/>
            <a:ext cx="4191000" cy="3385542"/>
          </a:xfrm>
        </p:spPr>
        <p:txBody>
          <a:bodyPr/>
          <a:lstStyle/>
          <a:p>
            <a:pPr marL="0" indent="0">
              <a:buNone/>
            </a:pPr>
            <a:r>
              <a:rPr lang="en-US" b="1" dirty="0"/>
              <a:t>Tari Enos</a:t>
            </a:r>
          </a:p>
          <a:p>
            <a:pPr marL="0" indent="0">
              <a:buNone/>
            </a:pPr>
            <a:r>
              <a:rPr lang="en-US" dirty="0"/>
              <a:t>Administrative Regulations Analyst</a:t>
            </a:r>
          </a:p>
          <a:p>
            <a:pPr marL="0" indent="0">
              <a:buNone/>
            </a:pPr>
            <a:r>
              <a:rPr lang="en-US" dirty="0"/>
              <a:t>(360) 902-5541</a:t>
            </a:r>
          </a:p>
          <a:p>
            <a:pPr marL="0" indent="0">
              <a:buNone/>
            </a:pPr>
            <a:r>
              <a:rPr lang="en-US" dirty="0">
                <a:hlinkClick r:id="rId4"/>
              </a:rPr>
              <a:t>Tari.Enos@Lni.wa.gov</a:t>
            </a:r>
            <a:r>
              <a:rPr lang="en-US" dirty="0"/>
              <a:t> </a:t>
            </a:r>
          </a:p>
          <a:p>
            <a:pPr marL="0" indent="0">
              <a:buNone/>
            </a:pPr>
            <a:endParaRPr lang="en-US" dirty="0"/>
          </a:p>
          <a:p>
            <a:pPr marL="0" indent="0">
              <a:buNone/>
            </a:pPr>
            <a:r>
              <a:rPr lang="en-US" b="1" dirty="0"/>
              <a:t>Sally Buckingham</a:t>
            </a:r>
          </a:p>
          <a:p>
            <a:pPr marL="0" indent="0">
              <a:buNone/>
            </a:pPr>
            <a:r>
              <a:rPr lang="en-US" dirty="0"/>
              <a:t>DOSH Industrial Hygiene Specialist</a:t>
            </a:r>
          </a:p>
          <a:p>
            <a:pPr marL="0" indent="0">
              <a:buNone/>
            </a:pPr>
            <a:r>
              <a:rPr lang="en-US" dirty="0"/>
              <a:t>(360)647-7322</a:t>
            </a:r>
          </a:p>
          <a:p>
            <a:pPr marL="0" indent="0">
              <a:buNone/>
            </a:pPr>
            <a:r>
              <a:rPr lang="en-US" dirty="0">
                <a:hlinkClick r:id="rId5"/>
              </a:rPr>
              <a:t>Sally.Buckingham@Lni.wa.gov</a:t>
            </a:r>
            <a:r>
              <a:rPr lang="en-US" dirty="0"/>
              <a:t> </a:t>
            </a:r>
          </a:p>
          <a:p>
            <a:pPr marL="0" indent="0">
              <a:buNone/>
            </a:pPr>
            <a:endParaRPr lang="en-US" dirty="0"/>
          </a:p>
          <a:p>
            <a:endParaRPr lang="es-MX" dirty="0"/>
          </a:p>
        </p:txBody>
      </p:sp>
      <p:sp>
        <p:nvSpPr>
          <p:cNvPr id="7" name="Rectangle 6"/>
          <p:cNvSpPr/>
          <p:nvPr/>
        </p:nvSpPr>
        <p:spPr>
          <a:xfrm>
            <a:off x="5486400" y="1428750"/>
            <a:ext cx="3505200" cy="1077218"/>
          </a:xfrm>
          <a:prstGeom prst="rect">
            <a:avLst/>
          </a:prstGeom>
        </p:spPr>
        <p:txBody>
          <a:bodyPr wrap="square">
            <a:spAutoFit/>
          </a:bodyPr>
          <a:lstStyle/>
          <a:p>
            <a:pPr lvl="0" eaLnBrk="1" hangingPunct="1">
              <a:spcBef>
                <a:spcPct val="20000"/>
              </a:spcBef>
            </a:pPr>
            <a:r>
              <a:rPr lang="en-US" sz="2000" b="1" kern="0" dirty="0">
                <a:solidFill>
                  <a:srgbClr val="000000"/>
                </a:solidFill>
                <a:latin typeface="Calibri Light"/>
              </a:rPr>
              <a:t>Link to PSM rulemaking page: </a:t>
            </a:r>
          </a:p>
          <a:p>
            <a:pPr lvl="0">
              <a:spcBef>
                <a:spcPct val="20000"/>
              </a:spcBef>
            </a:pPr>
            <a:r>
              <a:rPr lang="en-US" sz="2000" dirty="0">
                <a:hlinkClick r:id="rId6"/>
              </a:rPr>
              <a:t>Rulemaking Activity at L&amp;I (wa.gov)</a:t>
            </a:r>
            <a:endParaRPr lang="en-US" sz="2000" kern="0" dirty="0">
              <a:solidFill>
                <a:srgbClr val="000000"/>
              </a:solidFill>
              <a:latin typeface="Calibri Light"/>
            </a:endParaRPr>
          </a:p>
        </p:txBody>
      </p:sp>
    </p:spTree>
    <p:custDataLst>
      <p:tags r:id="rId1"/>
    </p:custDataLst>
    <p:extLst>
      <p:ext uri="{BB962C8B-B14F-4D97-AF65-F5344CB8AC3E}">
        <p14:creationId xmlns:p14="http://schemas.microsoft.com/office/powerpoint/2010/main" val="238717050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413"/>
            <a:ext cx="8305800" cy="430887"/>
          </a:xfrm>
        </p:spPr>
        <p:txBody>
          <a:bodyPr/>
          <a:lstStyle/>
          <a:p>
            <a:r>
              <a:rPr lang="en-US" dirty="0" smtClean="0"/>
              <a:t>Overview of Existing PSM Requirements</a:t>
            </a:r>
            <a:endParaRPr lang="en-US" dirty="0"/>
          </a:p>
        </p:txBody>
      </p:sp>
      <p:sp>
        <p:nvSpPr>
          <p:cNvPr id="4" name="Text Placeholder 3"/>
          <p:cNvSpPr>
            <a:spLocks noGrp="1"/>
          </p:cNvSpPr>
          <p:nvPr>
            <p:ph type="body" sz="quarter" idx="12"/>
          </p:nvPr>
        </p:nvSpPr>
        <p:spPr>
          <a:xfrm>
            <a:off x="457200" y="819150"/>
            <a:ext cx="8077200" cy="2148483"/>
          </a:xfrm>
        </p:spPr>
        <p:txBody>
          <a:bodyPr/>
          <a:lstStyle/>
          <a:p>
            <a:r>
              <a:rPr lang="en-US" dirty="0" smtClean="0"/>
              <a:t>Applies to employers with processes containing a threshold quantity of a highly hazardous chemical </a:t>
            </a:r>
          </a:p>
          <a:p>
            <a:r>
              <a:rPr lang="en-US" dirty="0" smtClean="0"/>
              <a:t>Performance-based standard with some specification elements</a:t>
            </a:r>
          </a:p>
          <a:p>
            <a:r>
              <a:rPr lang="en-US" dirty="0" smtClean="0"/>
              <a:t>Requires a management system with specific elements: </a:t>
            </a:r>
          </a:p>
          <a:p>
            <a:endParaRPr lang="en-US" dirty="0"/>
          </a:p>
        </p:txBody>
      </p:sp>
      <p:pic>
        <p:nvPicPr>
          <p:cNvPr id="10" name="Picture 9" descr="Employee participation; Process safety information; process hazard analysis; operating procedures; training; contractors; pre-startup safety review; mechanical integrity; hot-work permit; management of change; incident investigation; emergency planning and response; compliance audits; trade secrets."/>
          <p:cNvPicPr>
            <a:picLocks noChangeAspect="1"/>
          </p:cNvPicPr>
          <p:nvPr/>
        </p:nvPicPr>
        <p:blipFill>
          <a:blip r:embed="rId4"/>
          <a:stretch>
            <a:fillRect/>
          </a:stretch>
        </p:blipFill>
        <p:spPr>
          <a:xfrm>
            <a:off x="609600" y="2038350"/>
            <a:ext cx="6705601" cy="1981200"/>
          </a:xfrm>
          <a:prstGeom prst="rect">
            <a:avLst/>
          </a:prstGeom>
        </p:spPr>
      </p:pic>
    </p:spTree>
    <p:custDataLst>
      <p:tags r:id="rId1"/>
    </p:custDataLst>
    <p:extLst>
      <p:ext uri="{BB962C8B-B14F-4D97-AF65-F5344CB8AC3E}">
        <p14:creationId xmlns:p14="http://schemas.microsoft.com/office/powerpoint/2010/main" val="2191055774"/>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5"/>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ead20d92-4081-4158-bdfe-71c7be54d484">CYZ47UQCT5NU-71877305-14</_dlc_DocId>
    <_dlc_DocIdUrl xmlns="ead20d92-4081-4158-bdfe-71c7be54d484">
      <Url>https://lnishare.lni.wa.lcl/sites/DOSH/StanTS/IHTSrulemaking/_layouts/15/DocIdRedir.aspx?ID=CYZ47UQCT5NU-71877305-14</Url>
      <Description>CYZ47UQCT5NU-71877305-14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F05ABDCADDDD0A4A92E38328001FAC73" ma:contentTypeVersion="1" ma:contentTypeDescription="Create a new document." ma:contentTypeScope="" ma:versionID="74dfb39452d8c26a559f6958f0c5dc1a">
  <xsd:schema xmlns:xsd="http://www.w3.org/2001/XMLSchema" xmlns:xs="http://www.w3.org/2001/XMLSchema" xmlns:p="http://schemas.microsoft.com/office/2006/metadata/properties" xmlns:ns2="ead20d92-4081-4158-bdfe-71c7be54d484" targetNamespace="http://schemas.microsoft.com/office/2006/metadata/properties" ma:root="true" ma:fieldsID="ef2b75108c6b85929019a3c25c3edf6e" ns2:_="">
    <xsd:import namespace="ead20d92-4081-4158-bdfe-71c7be54d484"/>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d20d92-4081-4158-bdfe-71c7be54d48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F205DA-96A4-47A8-82C4-00089DCC0B1B}">
  <ds:schemaRefs>
    <ds:schemaRef ds:uri="http://schemas.microsoft.com/office/2006/documentManagement/types"/>
    <ds:schemaRef ds:uri="ead20d92-4081-4158-bdfe-71c7be54d484"/>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D9D4A580-FD1B-4CF6-A0F0-021EF3D75DA2}">
  <ds:schemaRefs>
    <ds:schemaRef ds:uri="http://schemas.microsoft.com/sharepoint/v3/contenttype/forms"/>
  </ds:schemaRefs>
</ds:datastoreItem>
</file>

<file path=customXml/itemProps3.xml><?xml version="1.0" encoding="utf-8"?>
<ds:datastoreItem xmlns:ds="http://schemas.openxmlformats.org/officeDocument/2006/customXml" ds:itemID="{C7FD6631-9CAB-404B-A6D0-8E88282CEB51}">
  <ds:schemaRefs>
    <ds:schemaRef ds:uri="http://schemas.microsoft.com/sharepoint/events"/>
  </ds:schemaRefs>
</ds:datastoreItem>
</file>

<file path=customXml/itemProps4.xml><?xml version="1.0" encoding="utf-8"?>
<ds:datastoreItem xmlns:ds="http://schemas.openxmlformats.org/officeDocument/2006/customXml" ds:itemID="{1F761AB6-20BE-4835-AF39-45360E996D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d20d92-4081-4158-bdfe-71c7be54d4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12882</TotalTime>
  <Words>1231</Words>
  <Application>Microsoft Office PowerPoint</Application>
  <PresentationFormat>On-screen Show (16:9)</PresentationFormat>
  <Paragraphs>116</Paragraphs>
  <Slides>15</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 Narrow</vt:lpstr>
      <vt:lpstr>Calibri</vt:lpstr>
      <vt:lpstr>Calibri Light</vt:lpstr>
      <vt:lpstr>Lucida Sans</vt:lpstr>
      <vt:lpstr>Times New Roman</vt:lpstr>
      <vt:lpstr>Wingdings</vt:lpstr>
      <vt:lpstr>Office Theme</vt:lpstr>
      <vt:lpstr>Process Safety Management for Refineries Pre-Public Hearing Overview </vt:lpstr>
      <vt:lpstr>Agenda for Today’s Meeting</vt:lpstr>
      <vt:lpstr>Moment of Silence to Remember Fallen Workers</vt:lpstr>
      <vt:lpstr>Background</vt:lpstr>
      <vt:lpstr>Public Hearing Schedule </vt:lpstr>
      <vt:lpstr>Rulemaking Timeline</vt:lpstr>
      <vt:lpstr>Submit written comments to:</vt:lpstr>
      <vt:lpstr>DOSH Contact Information</vt:lpstr>
      <vt:lpstr>Overview of Existing PSM Requirements</vt:lpstr>
      <vt:lpstr>Overview of Proposed PSM Rule for Refineries</vt:lpstr>
      <vt:lpstr>Overview of Proposed PSM Rule for Refineries </vt:lpstr>
      <vt:lpstr>Overview of Proposed PSM Rule for Refineries</vt:lpstr>
      <vt:lpstr>Overview of Proposed PSM Rule for Refineries</vt:lpstr>
      <vt:lpstr>Proposed Rule Language Q&amp;A</vt:lpstr>
      <vt:lpstr>  Break to transition to public hearing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Safety Management for Refineries Pre-Public Hearing Overview</dc:title>
  <dc:subject>Process Safety Management Rulemaking</dc:subject>
  <dc:creator>L&amp;I / DOSH</dc:creator>
  <cp:keywords>PSM Pre-Hearing Overview</cp:keywords>
  <dc:description>_x000d_
</dc:description>
  <cp:lastModifiedBy>Marsh, Paul (LNI)</cp:lastModifiedBy>
  <cp:revision>518</cp:revision>
  <dcterms:created xsi:type="dcterms:W3CDTF">2022-02-17T19:29:51Z</dcterms:created>
  <dcterms:modified xsi:type="dcterms:W3CDTF">2023-08-09T19:51:50Z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2022-01-27T00:00:00Z</vt:filetime>
  </property>
  <property fmtid="{D5CDD505-2E9C-101B-9397-08002B2CF9AE}" pid="3" name="Creator">
    <vt:lpwstr>Microsoft® PowerPoint® 2016</vt:lpwstr>
  </property>
  <property fmtid="{D5CDD505-2E9C-101B-9397-08002B2CF9AE}" pid="4" name="LastSaved">
    <vt:filetime>2022-02-17T00:00:00Z</vt:filetime>
  </property>
  <property fmtid="{D5CDD505-2E9C-101B-9397-08002B2CF9AE}" pid="5" name="ContentTypeId">
    <vt:lpwstr>0x010100F05ABDCADDDD0A4A92E38328001FAC73</vt:lpwstr>
  </property>
  <property fmtid="{D5CDD505-2E9C-101B-9397-08002B2CF9AE}" pid="6" name="_dlc_DocIdItemGuid">
    <vt:lpwstr>14bad7ea-210d-4e19-a7eb-71d8bdb73709</vt:lpwstr>
  </property>
  <property fmtid="{D5CDD505-2E9C-101B-9397-08002B2CF9AE}" pid="7" name="ArticulateGUID">
    <vt:lpwstr>7C398A6F-DA2B-48A6-8216-3F0273DD4516</vt:lpwstr>
  </property>
  <property fmtid="{D5CDD505-2E9C-101B-9397-08002B2CF9AE}" pid="8" name="ArticulatePath">
    <vt:lpwstr>PSM pre hearing overview presentation</vt:lpwstr>
  </property>
</Properties>
</file>