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80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172200" y="0"/>
            <a:ext cx="2971800" cy="4800600"/>
          </a:xfrm>
          <a:custGeom>
            <a:avLst/>
            <a:gdLst/>
            <a:ahLst/>
            <a:cxnLst/>
            <a:rect l="l" t="t" r="r" b="b"/>
            <a:pathLst>
              <a:path w="2971800" h="4800600">
                <a:moveTo>
                  <a:pt x="0" y="4800600"/>
                </a:moveTo>
                <a:lnTo>
                  <a:pt x="2971800" y="4800600"/>
                </a:lnTo>
                <a:lnTo>
                  <a:pt x="2971800" y="0"/>
                </a:lnTo>
                <a:lnTo>
                  <a:pt x="0" y="0"/>
                </a:lnTo>
                <a:lnTo>
                  <a:pt x="0" y="4800600"/>
                </a:lnTo>
                <a:close/>
              </a:path>
            </a:pathLst>
          </a:custGeom>
          <a:solidFill>
            <a:srgbClr val="4F5E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4800599"/>
            <a:ext cx="9144000" cy="342900"/>
          </a:xfrm>
          <a:custGeom>
            <a:avLst/>
            <a:gdLst/>
            <a:ahLst/>
            <a:cxnLst/>
            <a:rect l="l" t="t" r="r" b="b"/>
            <a:pathLst>
              <a:path w="9144000" h="342900">
                <a:moveTo>
                  <a:pt x="0" y="342900"/>
                </a:moveTo>
                <a:lnTo>
                  <a:pt x="9144000" y="342900"/>
                </a:lnTo>
                <a:lnTo>
                  <a:pt x="9144000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solidFill>
            <a:srgbClr val="4F5E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78510" y="964971"/>
            <a:ext cx="8586978" cy="7581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/>
              <a:t>Washington </a:t>
            </a:r>
            <a:r>
              <a:rPr spc="5" dirty="0"/>
              <a:t>State </a:t>
            </a:r>
            <a:r>
              <a:rPr spc="-5" dirty="0"/>
              <a:t>Department </a:t>
            </a:r>
            <a:r>
              <a:rPr dirty="0"/>
              <a:t>of </a:t>
            </a:r>
            <a:r>
              <a:rPr spc="-5" dirty="0"/>
              <a:t>Labor </a:t>
            </a:r>
            <a:r>
              <a:rPr dirty="0"/>
              <a:t>&amp;</a:t>
            </a:r>
            <a:r>
              <a:rPr spc="-160" dirty="0"/>
              <a:t> </a:t>
            </a:r>
            <a:r>
              <a:rPr dirty="0"/>
              <a:t>Industries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614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/>
              <a:t>Washington </a:t>
            </a:r>
            <a:r>
              <a:rPr spc="5" dirty="0"/>
              <a:t>State </a:t>
            </a:r>
            <a:r>
              <a:rPr spc="-5" dirty="0"/>
              <a:t>Department </a:t>
            </a:r>
            <a:r>
              <a:rPr dirty="0"/>
              <a:t>of </a:t>
            </a:r>
            <a:r>
              <a:rPr spc="-5" dirty="0"/>
              <a:t>Labor </a:t>
            </a:r>
            <a:r>
              <a:rPr dirty="0"/>
              <a:t>&amp;</a:t>
            </a:r>
            <a:r>
              <a:rPr spc="-160" dirty="0"/>
              <a:t> </a:t>
            </a:r>
            <a:r>
              <a:rPr dirty="0"/>
              <a:t>Industries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614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44500" y="1171194"/>
            <a:ext cx="3406775" cy="307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/>
              <a:t>Washington </a:t>
            </a:r>
            <a:r>
              <a:rPr spc="5" dirty="0"/>
              <a:t>State </a:t>
            </a:r>
            <a:r>
              <a:rPr spc="-5" dirty="0"/>
              <a:t>Department </a:t>
            </a:r>
            <a:r>
              <a:rPr dirty="0"/>
              <a:t>of </a:t>
            </a:r>
            <a:r>
              <a:rPr spc="-5" dirty="0"/>
              <a:t>Labor </a:t>
            </a:r>
            <a:r>
              <a:rPr dirty="0"/>
              <a:t>&amp;</a:t>
            </a:r>
            <a:r>
              <a:rPr spc="-160" dirty="0"/>
              <a:t> </a:t>
            </a:r>
            <a:r>
              <a:rPr dirty="0"/>
              <a:t>Industries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614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/>
              <a:t>Washington </a:t>
            </a:r>
            <a:r>
              <a:rPr spc="5" dirty="0"/>
              <a:t>State </a:t>
            </a:r>
            <a:r>
              <a:rPr spc="-5" dirty="0"/>
              <a:t>Department </a:t>
            </a:r>
            <a:r>
              <a:rPr dirty="0"/>
              <a:t>of </a:t>
            </a:r>
            <a:r>
              <a:rPr spc="-5" dirty="0"/>
              <a:t>Labor </a:t>
            </a:r>
            <a:r>
              <a:rPr dirty="0"/>
              <a:t>&amp;</a:t>
            </a:r>
            <a:r>
              <a:rPr spc="-160" dirty="0"/>
              <a:t> </a:t>
            </a:r>
            <a:r>
              <a:rPr dirty="0"/>
              <a:t>Industries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614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/>
              <a:t>Washington </a:t>
            </a:r>
            <a:r>
              <a:rPr spc="5" dirty="0"/>
              <a:t>State </a:t>
            </a:r>
            <a:r>
              <a:rPr spc="-5" dirty="0"/>
              <a:t>Department </a:t>
            </a:r>
            <a:r>
              <a:rPr dirty="0"/>
              <a:t>of </a:t>
            </a:r>
            <a:r>
              <a:rPr spc="-5" dirty="0"/>
              <a:t>Labor </a:t>
            </a:r>
            <a:r>
              <a:rPr dirty="0"/>
              <a:t>&amp;</a:t>
            </a:r>
            <a:r>
              <a:rPr spc="-160" dirty="0"/>
              <a:t> </a:t>
            </a:r>
            <a:r>
              <a:rPr dirty="0"/>
              <a:t>Industries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614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4800599"/>
            <a:ext cx="9144000" cy="342900"/>
          </a:xfrm>
          <a:custGeom>
            <a:avLst/>
            <a:gdLst/>
            <a:ahLst/>
            <a:cxnLst/>
            <a:rect l="l" t="t" r="r" b="b"/>
            <a:pathLst>
              <a:path w="9144000" h="342900">
                <a:moveTo>
                  <a:pt x="0" y="342900"/>
                </a:moveTo>
                <a:lnTo>
                  <a:pt x="9144000" y="342900"/>
                </a:lnTo>
                <a:lnTo>
                  <a:pt x="9144000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solidFill>
            <a:srgbClr val="4F5E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3352" y="251282"/>
            <a:ext cx="8337295" cy="10020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7359" y="1399794"/>
            <a:ext cx="8209280" cy="19202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18613" y="4846909"/>
            <a:ext cx="3828415" cy="2051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/>
              <a:t>Washington </a:t>
            </a:r>
            <a:r>
              <a:rPr spc="5" dirty="0"/>
              <a:t>State </a:t>
            </a:r>
            <a:r>
              <a:rPr spc="-5" dirty="0"/>
              <a:t>Department </a:t>
            </a:r>
            <a:r>
              <a:rPr dirty="0"/>
              <a:t>of </a:t>
            </a:r>
            <a:r>
              <a:rPr spc="-5" dirty="0"/>
              <a:t>Labor </a:t>
            </a:r>
            <a:r>
              <a:rPr dirty="0"/>
              <a:t>&amp;</a:t>
            </a:r>
            <a:r>
              <a:rPr spc="-160" dirty="0"/>
              <a:t> </a:t>
            </a:r>
            <a:r>
              <a:rPr dirty="0"/>
              <a:t>Industries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33790" y="4854422"/>
            <a:ext cx="281304" cy="228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614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Cynthia.Ireland@lni.wa.gov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Laura.RasconPadilla@Lni.wa.gov" TargetMode="External"/><Relationship Id="rId2" Type="http://schemas.openxmlformats.org/officeDocument/2006/relationships/hyperlink" Target="mailto:Carmyn.Shute@Lni.wa.gov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lni.wa.gov/safety-health/safety-rules/rulemaking-stakeholder-information/ambient-heat-exposure-rulemak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800599"/>
            <a:ext cx="9144000" cy="342900"/>
          </a:xfrm>
          <a:custGeom>
            <a:avLst/>
            <a:gdLst/>
            <a:ahLst/>
            <a:cxnLst/>
            <a:rect l="l" t="t" r="r" b="b"/>
            <a:pathLst>
              <a:path w="9144000" h="342900">
                <a:moveTo>
                  <a:pt x="0" y="342900"/>
                </a:moveTo>
                <a:lnTo>
                  <a:pt x="9144000" y="342900"/>
                </a:lnTo>
                <a:lnTo>
                  <a:pt x="9144000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solidFill>
            <a:srgbClr val="4F5E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635" y="302717"/>
            <a:ext cx="60045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0" spc="-5" dirty="0">
                <a:latin typeface="Lucida Sans"/>
                <a:cs typeface="Lucida Sans"/>
              </a:rPr>
              <a:t>Introducción a la plataforma</a:t>
            </a:r>
            <a:r>
              <a:rPr sz="2800" b="0" spc="5" dirty="0">
                <a:latin typeface="Lucida Sans"/>
                <a:cs typeface="Lucida Sans"/>
              </a:rPr>
              <a:t> </a:t>
            </a:r>
            <a:r>
              <a:rPr sz="2800" b="0" spc="-10" dirty="0">
                <a:latin typeface="Lucida Sans"/>
                <a:cs typeface="Lucida Sans"/>
              </a:rPr>
              <a:t>Zoom</a:t>
            </a:r>
            <a:endParaRPr sz="280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86608" y="4822952"/>
            <a:ext cx="38049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Lucida Sans"/>
                <a:cs typeface="Lucida Sans"/>
              </a:rPr>
              <a:t>Washington</a:t>
            </a:r>
            <a:r>
              <a:rPr sz="1200" spc="-4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10" dirty="0">
                <a:solidFill>
                  <a:srgbClr val="FFFFFF"/>
                </a:solidFill>
                <a:latin typeface="Lucida Sans"/>
                <a:cs typeface="Lucida Sans"/>
              </a:rPr>
              <a:t>State</a:t>
            </a:r>
            <a:r>
              <a:rPr sz="1200" spc="-5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Lucida Sans"/>
                <a:cs typeface="Lucida Sans"/>
              </a:rPr>
              <a:t>Department</a:t>
            </a:r>
            <a:r>
              <a:rPr sz="1200" spc="-4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dirty="0">
                <a:solidFill>
                  <a:srgbClr val="FFFFFF"/>
                </a:solidFill>
                <a:latin typeface="Lucida Sans"/>
                <a:cs typeface="Lucida Sans"/>
              </a:rPr>
              <a:t>of</a:t>
            </a:r>
            <a:r>
              <a:rPr sz="1200" spc="-3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Lucida Sans"/>
                <a:cs typeface="Lucida Sans"/>
              </a:rPr>
              <a:t>Labor</a:t>
            </a:r>
            <a:r>
              <a:rPr sz="1200" spc="-5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dirty="0">
                <a:solidFill>
                  <a:srgbClr val="FFFFFF"/>
                </a:solidFill>
                <a:latin typeface="Lucida Sans"/>
                <a:cs typeface="Lucida Sans"/>
              </a:rPr>
              <a:t>&amp;</a:t>
            </a:r>
            <a:r>
              <a:rPr sz="1200" spc="-17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dirty="0">
                <a:solidFill>
                  <a:srgbClr val="FFFFFF"/>
                </a:solidFill>
                <a:latin typeface="Lucida Sans"/>
                <a:cs typeface="Lucida Sans"/>
              </a:rPr>
              <a:t>Industries</a:t>
            </a:r>
            <a:endParaRPr sz="1200">
              <a:latin typeface="Lucida Sans"/>
              <a:cs typeface="Lucida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37421" y="4807407"/>
            <a:ext cx="1536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Lucida Sans"/>
                <a:cs typeface="Lucida Sans"/>
              </a:rPr>
              <a:t>1</a:t>
            </a:r>
            <a:endParaRPr sz="1600">
              <a:latin typeface="Lucida Sans"/>
              <a:cs typeface="Lucida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635" y="927564"/>
            <a:ext cx="7146925" cy="20656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625"/>
              </a:spcBef>
              <a:buFont typeface="Wingdings"/>
              <a:buChar char=""/>
              <a:tabLst>
                <a:tab pos="195580" algn="l"/>
              </a:tabLst>
            </a:pPr>
            <a:r>
              <a:rPr sz="2000" spc="-5" dirty="0">
                <a:latin typeface="Lucida Sans"/>
                <a:cs typeface="Lucida Sans"/>
              </a:rPr>
              <a:t>En línea</a:t>
            </a:r>
            <a:endParaRPr sz="2000">
              <a:latin typeface="Lucida Sans"/>
              <a:cs typeface="Lucida Sans"/>
            </a:endParaRPr>
          </a:p>
          <a:p>
            <a:pPr marL="570230" lvl="1" indent="-183515">
              <a:lnSpc>
                <a:spcPct val="100000"/>
              </a:lnSpc>
              <a:spcBef>
                <a:spcPts val="409"/>
              </a:spcBef>
              <a:buFont typeface="Arial"/>
              <a:buChar char="–"/>
              <a:tabLst>
                <a:tab pos="570865" algn="l"/>
              </a:tabLst>
            </a:pPr>
            <a:r>
              <a:rPr sz="1600" dirty="0">
                <a:latin typeface="Lucida Sans"/>
                <a:cs typeface="Lucida Sans"/>
              </a:rPr>
              <a:t>Controles en </a:t>
            </a:r>
            <a:r>
              <a:rPr sz="1600" spc="-5" dirty="0">
                <a:latin typeface="Lucida Sans"/>
                <a:cs typeface="Lucida Sans"/>
              </a:rPr>
              <a:t>la </a:t>
            </a:r>
            <a:r>
              <a:rPr sz="1600" dirty="0">
                <a:latin typeface="Lucida Sans"/>
                <a:cs typeface="Lucida Sans"/>
              </a:rPr>
              <a:t>parte</a:t>
            </a:r>
            <a:r>
              <a:rPr sz="1600" spc="-45" dirty="0">
                <a:latin typeface="Lucida Sans"/>
                <a:cs typeface="Lucida Sans"/>
              </a:rPr>
              <a:t> </a:t>
            </a:r>
            <a:r>
              <a:rPr sz="1600" spc="-10" dirty="0">
                <a:latin typeface="Lucida Sans"/>
                <a:cs typeface="Lucida Sans"/>
              </a:rPr>
              <a:t>inferior</a:t>
            </a:r>
            <a:endParaRPr sz="1600">
              <a:latin typeface="Lucida Sans"/>
              <a:cs typeface="Lucida Sans"/>
            </a:endParaRPr>
          </a:p>
          <a:p>
            <a:pPr marL="570230" lvl="1" indent="-183515">
              <a:lnSpc>
                <a:spcPct val="100000"/>
              </a:lnSpc>
              <a:spcBef>
                <a:spcPts val="400"/>
              </a:spcBef>
              <a:buFont typeface="Arial"/>
              <a:buChar char="–"/>
              <a:tabLst>
                <a:tab pos="570865" algn="l"/>
              </a:tabLst>
            </a:pPr>
            <a:r>
              <a:rPr sz="1600" dirty="0">
                <a:latin typeface="Lucida Sans"/>
                <a:cs typeface="Lucida Sans"/>
              </a:rPr>
              <a:t>Canal </a:t>
            </a:r>
            <a:r>
              <a:rPr sz="1600" spc="-5" dirty="0">
                <a:latin typeface="Lucida Sans"/>
                <a:cs typeface="Lucida Sans"/>
              </a:rPr>
              <a:t>de intérpretes o ícono </a:t>
            </a:r>
            <a:r>
              <a:rPr sz="1600" dirty="0">
                <a:latin typeface="Lucida Sans"/>
                <a:cs typeface="Lucida Sans"/>
              </a:rPr>
              <a:t>de </a:t>
            </a:r>
            <a:r>
              <a:rPr sz="1600" spc="-5" dirty="0">
                <a:latin typeface="Lucida Sans"/>
                <a:cs typeface="Lucida Sans"/>
              </a:rPr>
              <a:t>globo terráqueo (inglés o</a:t>
            </a:r>
            <a:r>
              <a:rPr sz="1600" spc="20" dirty="0">
                <a:latin typeface="Lucida Sans"/>
                <a:cs typeface="Lucida Sans"/>
              </a:rPr>
              <a:t> </a:t>
            </a:r>
            <a:r>
              <a:rPr sz="1600" dirty="0">
                <a:latin typeface="Lucida Sans"/>
                <a:cs typeface="Lucida Sans"/>
              </a:rPr>
              <a:t>español)</a:t>
            </a:r>
            <a:endParaRPr sz="1600">
              <a:latin typeface="Lucida Sans"/>
              <a:cs typeface="Lucida Sans"/>
            </a:endParaRPr>
          </a:p>
          <a:p>
            <a:pPr marL="570230" marR="295910" lvl="1" indent="-182880">
              <a:lnSpc>
                <a:spcPct val="100000"/>
              </a:lnSpc>
              <a:spcBef>
                <a:spcPts val="395"/>
              </a:spcBef>
              <a:buFont typeface="Arial"/>
              <a:buChar char="–"/>
              <a:tabLst>
                <a:tab pos="570865" algn="l"/>
              </a:tabLst>
            </a:pPr>
            <a:r>
              <a:rPr sz="1600" spc="-5" dirty="0">
                <a:latin typeface="Lucida Sans"/>
                <a:cs typeface="Lucida Sans"/>
              </a:rPr>
              <a:t>Función de preguntas y respuestas: preguntas </a:t>
            </a:r>
            <a:r>
              <a:rPr sz="1600" dirty="0">
                <a:latin typeface="Lucida Sans"/>
                <a:cs typeface="Lucida Sans"/>
              </a:rPr>
              <a:t>técnicas </a:t>
            </a:r>
            <a:r>
              <a:rPr sz="1600" spc="-5" dirty="0">
                <a:latin typeface="Lucida Sans"/>
                <a:cs typeface="Lucida Sans"/>
              </a:rPr>
              <a:t>sobre la  presentación</a:t>
            </a:r>
            <a:endParaRPr sz="1600">
              <a:latin typeface="Lucida Sans"/>
              <a:cs typeface="Lucida Sans"/>
            </a:endParaRPr>
          </a:p>
          <a:p>
            <a:pPr marL="570230" marR="5080" lvl="1" indent="-182880">
              <a:lnSpc>
                <a:spcPct val="100000"/>
              </a:lnSpc>
              <a:spcBef>
                <a:spcPts val="409"/>
              </a:spcBef>
              <a:buFont typeface="Arial"/>
              <a:buChar char="–"/>
              <a:tabLst>
                <a:tab pos="570865" algn="l"/>
              </a:tabLst>
            </a:pPr>
            <a:r>
              <a:rPr sz="1600" spc="-5" dirty="0">
                <a:latin typeface="Lucida Sans"/>
                <a:cs typeface="Lucida Sans"/>
              </a:rPr>
              <a:t>Opción para </a:t>
            </a:r>
            <a:r>
              <a:rPr sz="1600" dirty="0">
                <a:latin typeface="Lucida Sans"/>
                <a:cs typeface="Lucida Sans"/>
              </a:rPr>
              <a:t>levantar </a:t>
            </a:r>
            <a:r>
              <a:rPr sz="1600" spc="-5" dirty="0">
                <a:latin typeface="Lucida Sans"/>
                <a:cs typeface="Lucida Sans"/>
              </a:rPr>
              <a:t>la mano: para preguntas </a:t>
            </a:r>
            <a:r>
              <a:rPr sz="1600" dirty="0">
                <a:latin typeface="Lucida Sans"/>
                <a:cs typeface="Lucida Sans"/>
              </a:rPr>
              <a:t>en </a:t>
            </a:r>
            <a:r>
              <a:rPr sz="1600" spc="-5" dirty="0">
                <a:latin typeface="Lucida Sans"/>
                <a:cs typeface="Lucida Sans"/>
              </a:rPr>
              <a:t>vivo al final de la  presentación</a:t>
            </a:r>
            <a:endParaRPr sz="1600">
              <a:latin typeface="Lucida Sans"/>
              <a:cs typeface="Lucida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635" y="3050115"/>
            <a:ext cx="3110865" cy="147574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625"/>
              </a:spcBef>
              <a:buFont typeface="Wingdings"/>
              <a:buChar char=""/>
              <a:tabLst>
                <a:tab pos="195580" algn="l"/>
              </a:tabLst>
            </a:pPr>
            <a:r>
              <a:rPr sz="2000" spc="-5" dirty="0">
                <a:latin typeface="Lucida Sans"/>
                <a:cs typeface="Lucida Sans"/>
              </a:rPr>
              <a:t>Teléfono</a:t>
            </a:r>
            <a:endParaRPr sz="2000">
              <a:latin typeface="Lucida Sans"/>
              <a:cs typeface="Lucida Sans"/>
            </a:endParaRPr>
          </a:p>
          <a:p>
            <a:pPr marL="570230" marR="273050" lvl="1" indent="-182880">
              <a:lnSpc>
                <a:spcPct val="100000"/>
              </a:lnSpc>
              <a:spcBef>
                <a:spcPts val="409"/>
              </a:spcBef>
              <a:buFont typeface="Arial"/>
              <a:buChar char="–"/>
              <a:tabLst>
                <a:tab pos="570865" algn="l"/>
              </a:tabLst>
            </a:pPr>
            <a:r>
              <a:rPr sz="1600" spc="-5" dirty="0">
                <a:latin typeface="Lucida Sans"/>
                <a:cs typeface="Lucida Sans"/>
              </a:rPr>
              <a:t>Para levantar o bajar la  mano </a:t>
            </a:r>
            <a:r>
              <a:rPr sz="1600" spc="-10" dirty="0">
                <a:latin typeface="Lucida Sans"/>
                <a:cs typeface="Lucida Sans"/>
              </a:rPr>
              <a:t>marque</a:t>
            </a:r>
            <a:r>
              <a:rPr sz="1600" spc="25" dirty="0">
                <a:latin typeface="Lucida Sans"/>
                <a:cs typeface="Lucida Sans"/>
              </a:rPr>
              <a:t> </a:t>
            </a:r>
            <a:r>
              <a:rPr sz="1600" spc="-10" dirty="0">
                <a:latin typeface="Lucida Sans"/>
                <a:cs typeface="Lucida Sans"/>
              </a:rPr>
              <a:t>*9</a:t>
            </a:r>
            <a:endParaRPr sz="1600">
              <a:latin typeface="Lucida Sans"/>
              <a:cs typeface="Lucida Sans"/>
            </a:endParaRPr>
          </a:p>
          <a:p>
            <a:pPr marL="570230" lvl="1" indent="-183515">
              <a:lnSpc>
                <a:spcPct val="100000"/>
              </a:lnSpc>
              <a:spcBef>
                <a:spcPts val="395"/>
              </a:spcBef>
              <a:buFont typeface="Arial"/>
              <a:buChar char="–"/>
              <a:tabLst>
                <a:tab pos="570865" algn="l"/>
              </a:tabLst>
            </a:pPr>
            <a:r>
              <a:rPr sz="1600" spc="-5" dirty="0">
                <a:latin typeface="Lucida Sans"/>
                <a:cs typeface="Lucida Sans"/>
              </a:rPr>
              <a:t>Para </a:t>
            </a:r>
            <a:r>
              <a:rPr sz="1600" dirty="0">
                <a:latin typeface="Lucida Sans"/>
                <a:cs typeface="Lucida Sans"/>
              </a:rPr>
              <a:t>desactivar/activar</a:t>
            </a:r>
            <a:r>
              <a:rPr sz="1600" spc="-100" dirty="0">
                <a:latin typeface="Lucida Sans"/>
                <a:cs typeface="Lucida Sans"/>
              </a:rPr>
              <a:t> </a:t>
            </a:r>
            <a:r>
              <a:rPr sz="1600" spc="-5" dirty="0">
                <a:latin typeface="Lucida Sans"/>
                <a:cs typeface="Lucida Sans"/>
              </a:rPr>
              <a:t>su</a:t>
            </a:r>
            <a:endParaRPr sz="1600">
              <a:latin typeface="Lucida Sans"/>
              <a:cs typeface="Lucida Sans"/>
            </a:endParaRPr>
          </a:p>
          <a:p>
            <a:pPr marL="570230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latin typeface="Lucida Sans"/>
                <a:cs typeface="Lucida Sans"/>
              </a:rPr>
              <a:t>micrófono </a:t>
            </a:r>
            <a:r>
              <a:rPr sz="1600" spc="-10" dirty="0">
                <a:latin typeface="Lucida Sans"/>
                <a:cs typeface="Lucida Sans"/>
              </a:rPr>
              <a:t>marque</a:t>
            </a:r>
            <a:r>
              <a:rPr sz="1600" spc="30" dirty="0">
                <a:latin typeface="Lucida Sans"/>
                <a:cs typeface="Lucida Sans"/>
              </a:rPr>
              <a:t> </a:t>
            </a:r>
            <a:r>
              <a:rPr sz="1600" spc="-10" dirty="0">
                <a:latin typeface="Lucida Sans"/>
                <a:cs typeface="Lucida Sans"/>
              </a:rPr>
              <a:t>*6</a:t>
            </a:r>
            <a:endParaRPr sz="1600">
              <a:latin typeface="Lucida Sans"/>
              <a:cs typeface="Lucida San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48629" y="3275787"/>
            <a:ext cx="2555240" cy="1243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99800"/>
              </a:lnSpc>
              <a:spcBef>
                <a:spcPts val="100"/>
              </a:spcBef>
            </a:pPr>
            <a:r>
              <a:rPr sz="1600" b="1" spc="-10" dirty="0">
                <a:solidFill>
                  <a:srgbClr val="FF0000"/>
                </a:solidFill>
                <a:latin typeface="Lucida Sans"/>
                <a:cs typeface="Lucida Sans"/>
              </a:rPr>
              <a:t>NOTA</a:t>
            </a:r>
            <a:r>
              <a:rPr sz="1600" spc="-10" dirty="0">
                <a:latin typeface="Lucida Sans"/>
                <a:cs typeface="Lucida Sans"/>
              </a:rPr>
              <a:t>: </a:t>
            </a:r>
            <a:r>
              <a:rPr sz="1600" spc="-5" dirty="0">
                <a:latin typeface="Lucida Sans"/>
                <a:cs typeface="Lucida Sans"/>
              </a:rPr>
              <a:t>los </a:t>
            </a:r>
            <a:r>
              <a:rPr sz="1600" spc="-10" dirty="0">
                <a:latin typeface="Lucida Sans"/>
                <a:cs typeface="Lucida Sans"/>
              </a:rPr>
              <a:t>presentadores  </a:t>
            </a:r>
            <a:r>
              <a:rPr sz="1600" spc="-5" dirty="0">
                <a:latin typeface="Lucida Sans"/>
                <a:cs typeface="Lucida Sans"/>
              </a:rPr>
              <a:t>hablarán lentamente  debido a la </a:t>
            </a:r>
            <a:r>
              <a:rPr sz="1600" spc="-10" dirty="0">
                <a:latin typeface="Lucida Sans"/>
                <a:cs typeface="Lucida Sans"/>
              </a:rPr>
              <a:t>interpretación  </a:t>
            </a:r>
            <a:r>
              <a:rPr sz="1600" spc="-5" dirty="0">
                <a:latin typeface="Lucida Sans"/>
                <a:cs typeface="Lucida Sans"/>
              </a:rPr>
              <a:t>simultánea.</a:t>
            </a:r>
            <a:endParaRPr sz="16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Lucida Sans"/>
                <a:cs typeface="Lucida Sans"/>
              </a:rPr>
              <a:t>Por </a:t>
            </a:r>
            <a:r>
              <a:rPr sz="1600" spc="-5" dirty="0">
                <a:latin typeface="Lucida Sans"/>
                <a:cs typeface="Lucida Sans"/>
              </a:rPr>
              <a:t>favor </a:t>
            </a:r>
            <a:r>
              <a:rPr sz="1600" dirty="0">
                <a:latin typeface="Lucida Sans"/>
                <a:cs typeface="Lucida Sans"/>
              </a:rPr>
              <a:t>sea</a:t>
            </a:r>
            <a:r>
              <a:rPr sz="1600" spc="5" dirty="0">
                <a:latin typeface="Lucida Sans"/>
                <a:cs typeface="Lucida Sans"/>
              </a:rPr>
              <a:t> </a:t>
            </a:r>
            <a:r>
              <a:rPr sz="1600" spc="-5" dirty="0">
                <a:latin typeface="Lucida Sans"/>
                <a:cs typeface="Lucida Sans"/>
              </a:rPr>
              <a:t>paciente.</a:t>
            </a:r>
            <a:endParaRPr sz="1600">
              <a:latin typeface="Lucida Sans"/>
              <a:cs typeface="Lucida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7166" y="660400"/>
          <a:ext cx="8956040" cy="4060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69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4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13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39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05868"/>
                    </a:solidFill>
                  </a:tcPr>
                </a:tc>
                <a:tc>
                  <a:txBody>
                    <a:bodyPr/>
                    <a:lstStyle/>
                    <a:p>
                      <a:pPr marL="942975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sz="17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Regla</a:t>
                      </a:r>
                      <a:r>
                        <a:rPr sz="17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7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existente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T="1060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05868"/>
                    </a:solidFill>
                  </a:tcPr>
                </a:tc>
                <a:tc>
                  <a:txBody>
                    <a:bodyPr/>
                    <a:lstStyle/>
                    <a:p>
                      <a:pPr marL="1229995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sz="17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Regla</a:t>
                      </a:r>
                      <a:r>
                        <a:rPr sz="17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7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propuesta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T="1060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058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066"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Alcance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aplicabilidad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Mayo –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Septiembre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Todo el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año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78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Iguales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 mayores a las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temperaturas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4127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desencadenantes (Tabla</a:t>
                      </a:r>
                      <a:r>
                        <a:rPr sz="14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1)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Cuando se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está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expuesto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al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calor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en</a:t>
                      </a:r>
                      <a:r>
                        <a:rPr sz="14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exteriores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(La Tabla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1 se movió,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ahora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se aplica a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secciones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específicas)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3506">
                <a:tc>
                  <a:txBody>
                    <a:bodyPr/>
                    <a:lstStyle/>
                    <a:p>
                      <a:pPr marL="41275" marR="312420">
                        <a:lnSpc>
                          <a:spcPts val="1800"/>
                        </a:lnSpc>
                        <a:spcBef>
                          <a:spcPts val="70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Temperaturas de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la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tabla</a:t>
                      </a:r>
                      <a:r>
                        <a:rPr sz="14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41275" marR="384175">
                        <a:lnSpc>
                          <a:spcPts val="1800"/>
                        </a:lnSpc>
                        <a:spcBef>
                          <a:spcPts val="70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89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°F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(31.7 °C)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–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Todas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las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demás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ropas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77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°F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(25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°C) –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Doble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capa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4127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52 °F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(11.1 °C)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– No</a:t>
                      </a:r>
                      <a:r>
                        <a:rPr sz="1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transpirable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52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°F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(11.1 °C)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– No</a:t>
                      </a:r>
                      <a:r>
                        <a:rPr sz="1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transpirable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80 °F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(26.7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°C) – Todas las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demás</a:t>
                      </a:r>
                      <a:r>
                        <a:rPr sz="1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ropas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4356"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Definiciones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460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Se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aclararon o</a:t>
                      </a:r>
                      <a:r>
                        <a:rPr sz="1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añadieron: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41910" marR="110489">
                        <a:lnSpc>
                          <a:spcPct val="107000"/>
                        </a:lnSpc>
                        <a:spcBef>
                          <a:spcPts val="805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Aclimatación,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agua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potable, controles de ingeniería,  ambiente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exterior,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factores de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riesgo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para  enfermedades por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calor,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sombra, sistema de  compañeros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460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/>
              <a:t>Washington </a:t>
            </a:r>
            <a:r>
              <a:rPr spc="5" dirty="0"/>
              <a:t>State </a:t>
            </a:r>
            <a:r>
              <a:rPr spc="-5" dirty="0"/>
              <a:t>Department </a:t>
            </a:r>
            <a:r>
              <a:rPr dirty="0"/>
              <a:t>of </a:t>
            </a:r>
            <a:r>
              <a:rPr spc="-5" dirty="0"/>
              <a:t>Labor </a:t>
            </a:r>
            <a:r>
              <a:rPr dirty="0"/>
              <a:t>&amp;</a:t>
            </a:r>
            <a:r>
              <a:rPr spc="-160" dirty="0"/>
              <a:t> </a:t>
            </a:r>
            <a:r>
              <a:rPr dirty="0"/>
              <a:t>Industries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spc="-5" dirty="0"/>
              <a:t>10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3203575" y="227457"/>
            <a:ext cx="37979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Descripción general </a:t>
            </a:r>
            <a:r>
              <a:rPr sz="1800" spc="-5" dirty="0">
                <a:latin typeface="Calibri"/>
                <a:cs typeface="Calibri"/>
              </a:rPr>
              <a:t>de los cambios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clave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9850" y="50800"/>
          <a:ext cx="9086850" cy="47358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95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2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0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08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205868"/>
                    </a:solidFill>
                  </a:tcPr>
                </a:tc>
                <a:tc>
                  <a:txBody>
                    <a:bodyPr/>
                    <a:lstStyle/>
                    <a:p>
                      <a:pPr marR="733425" algn="r">
                        <a:lnSpc>
                          <a:spcPct val="100000"/>
                        </a:lnSpc>
                        <a:spcBef>
                          <a:spcPts val="115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Regla</a:t>
                      </a:r>
                      <a:r>
                        <a:rPr sz="1800" b="1" spc="-9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existente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46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2058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5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Regla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propuesta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46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2058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9278">
                <a:tc>
                  <a:txBody>
                    <a:bodyPr/>
                    <a:lstStyle/>
                    <a:p>
                      <a:pPr marL="36830">
                        <a:lnSpc>
                          <a:spcPts val="139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Períodos de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descanso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36830" marR="770255">
                        <a:lnSpc>
                          <a:spcPct val="10670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preventivo</a:t>
                      </a:r>
                      <a:r>
                        <a:rPr sz="12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para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refrescarse;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118110" indent="-81280">
                        <a:lnSpc>
                          <a:spcPts val="1390"/>
                        </a:lnSpc>
                        <a:buChar char="-"/>
                        <a:tabLst>
                          <a:tab pos="11874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El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empleador los fomentará y permitirá para prevenir</a:t>
                      </a:r>
                      <a:r>
                        <a:rPr sz="1200" spc="-1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el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37465" marR="499745">
                        <a:lnSpc>
                          <a:spcPct val="10670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sobrecalentamiento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- pagados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excepto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durante el período de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comida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37465" marR="480059">
                        <a:lnSpc>
                          <a:spcPct val="107500"/>
                        </a:lnSpc>
                        <a:spcBef>
                          <a:spcPts val="790"/>
                        </a:spcBef>
                        <a:buChar char="-"/>
                        <a:tabLst>
                          <a:tab pos="11874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El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empleado los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tomará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cuando los necesite para prevenir</a:t>
                      </a:r>
                      <a:r>
                        <a:rPr sz="1200" spc="-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el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sobrecalentamiento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2830">
                <a:tc>
                  <a:txBody>
                    <a:bodyPr/>
                    <a:lstStyle/>
                    <a:p>
                      <a:pPr marL="36830" marR="525145">
                        <a:lnSpc>
                          <a:spcPts val="1550"/>
                        </a:lnSpc>
                        <a:spcBef>
                          <a:spcPts val="6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Disposiciones sobre  sombra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36830" marR="268605">
                        <a:lnSpc>
                          <a:spcPct val="107100"/>
                        </a:lnSpc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Se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implica que es un medio para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reducir</a:t>
                      </a:r>
                      <a:r>
                        <a:rPr sz="1200" spc="-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la  temperatura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corporal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debido a las  enfermedades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por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calor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Disposición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explícita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sobre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sombra: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328295" indent="-82550">
                        <a:lnSpc>
                          <a:spcPct val="100000"/>
                        </a:lnSpc>
                        <a:spcBef>
                          <a:spcPts val="110"/>
                        </a:spcBef>
                        <a:buChar char="-"/>
                        <a:tabLst>
                          <a:tab pos="328930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En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todo momento mientras haya empleados</a:t>
                      </a:r>
                      <a:r>
                        <a:rPr sz="12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presentes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37465" marR="149225" indent="208279">
                        <a:lnSpc>
                          <a:spcPts val="1550"/>
                        </a:lnSpc>
                        <a:spcBef>
                          <a:spcPts val="55"/>
                        </a:spcBef>
                        <a:buChar char="-"/>
                        <a:tabLst>
                          <a:tab pos="328930" algn="l"/>
                        </a:tabLst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suficiente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tamaño para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todos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los empleados en un período  de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descanso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7333">
                <a:tc>
                  <a:txBody>
                    <a:bodyPr/>
                    <a:lstStyle/>
                    <a:p>
                      <a:pPr marL="36830" marR="38735" algn="just">
                        <a:lnSpc>
                          <a:spcPct val="107100"/>
                        </a:lnSpc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Programa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seguridad por 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escrito para la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exposición</a:t>
                      </a:r>
                      <a:r>
                        <a:rPr sz="12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al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calor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en exteriores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36830" marR="45085">
                        <a:lnSpc>
                          <a:spcPts val="1550"/>
                        </a:lnSpc>
                        <a:spcBef>
                          <a:spcPts val="6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Tener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un programa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por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escrito que aborde</a:t>
                      </a:r>
                      <a:r>
                        <a:rPr sz="1200" spc="-1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las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políticas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118110" indent="-81280">
                        <a:lnSpc>
                          <a:spcPct val="100000"/>
                        </a:lnSpc>
                        <a:spcBef>
                          <a:spcPts val="100"/>
                        </a:spcBef>
                        <a:buChar char="-"/>
                        <a:tabLst>
                          <a:tab pos="11874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Elementos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obligatorios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específicos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118110" indent="-81280">
                        <a:lnSpc>
                          <a:spcPct val="100000"/>
                        </a:lnSpc>
                        <a:spcBef>
                          <a:spcPts val="905"/>
                        </a:spcBef>
                        <a:buChar char="-"/>
                        <a:tabLst>
                          <a:tab pos="118745" algn="l"/>
                        </a:tabLst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Debe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ser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entendido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por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los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empleados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2423"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Aclimatación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R="755015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Capacitación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sobre su</a:t>
                      </a:r>
                      <a:r>
                        <a:rPr sz="12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importancia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Requisito añadido –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observación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detenida de los</a:t>
                      </a:r>
                      <a:r>
                        <a:rPr sz="12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empleados: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323850" indent="-287020">
                        <a:lnSpc>
                          <a:spcPct val="100000"/>
                        </a:lnSpc>
                        <a:spcBef>
                          <a:spcPts val="105"/>
                        </a:spcBef>
                        <a:buFont typeface="Wingdings"/>
                        <a:buChar char=""/>
                        <a:tabLst>
                          <a:tab pos="323850" algn="l"/>
                          <a:tab pos="32448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Durante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14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días: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363220" lvl="1" indent="-82550">
                        <a:lnSpc>
                          <a:spcPct val="100000"/>
                        </a:lnSpc>
                        <a:spcBef>
                          <a:spcPts val="100"/>
                        </a:spcBef>
                        <a:buChar char="-"/>
                        <a:tabLst>
                          <a:tab pos="363855" algn="l"/>
                        </a:tabLst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recién asignados para trabajar en el</a:t>
                      </a:r>
                      <a:r>
                        <a:rPr sz="12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calor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386080" marR="730250" lvl="1" indent="-105410">
                        <a:lnSpc>
                          <a:spcPct val="106700"/>
                        </a:lnSpc>
                        <a:spcBef>
                          <a:spcPts val="10"/>
                        </a:spcBef>
                        <a:buChar char="-"/>
                        <a:tabLst>
                          <a:tab pos="363855" algn="l"/>
                        </a:tabLst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que regresen a trabajar en el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calor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tras una</a:t>
                      </a:r>
                      <a:r>
                        <a:rPr sz="1200" spc="-1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ausencia 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 7 días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consecutivos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323850" indent="-287020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Wingdings"/>
                        <a:buChar char=""/>
                        <a:tabLst>
                          <a:tab pos="323850" algn="l"/>
                          <a:tab pos="32448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Durante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una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ola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calor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/>
              <a:t>Washington </a:t>
            </a:r>
            <a:r>
              <a:rPr spc="5" dirty="0"/>
              <a:t>State </a:t>
            </a:r>
            <a:r>
              <a:rPr spc="-5" dirty="0"/>
              <a:t>Department </a:t>
            </a:r>
            <a:r>
              <a:rPr dirty="0"/>
              <a:t>of </a:t>
            </a:r>
            <a:r>
              <a:rPr spc="-5" dirty="0"/>
              <a:t>Labor </a:t>
            </a:r>
            <a:r>
              <a:rPr dirty="0"/>
              <a:t>&amp;</a:t>
            </a:r>
            <a:r>
              <a:rPr spc="-160" dirty="0"/>
              <a:t> </a:t>
            </a:r>
            <a:r>
              <a:rPr dirty="0"/>
              <a:t>Industries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spc="-5" dirty="0"/>
              <a:t>11</a:t>
            </a:fld>
            <a:endParaRPr spc="-5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22250" y="355600"/>
          <a:ext cx="8553450" cy="41262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9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5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8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02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05868"/>
                    </a:solidFill>
                  </a:tcPr>
                </a:tc>
                <a:tc>
                  <a:txBody>
                    <a:bodyPr/>
                    <a:lstStyle/>
                    <a:p>
                      <a:pPr marL="587375"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Regla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existente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40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058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Regla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propuesta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40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058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7241"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Calor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elevado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Igual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 mayor a 90 °F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(32.2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°C)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80365" indent="-343535">
                        <a:lnSpc>
                          <a:spcPct val="100000"/>
                        </a:lnSpc>
                        <a:spcBef>
                          <a:spcPts val="120"/>
                        </a:spcBef>
                        <a:buFont typeface="Arial"/>
                        <a:buChar char="-"/>
                        <a:tabLst>
                          <a:tab pos="380365" algn="l"/>
                          <a:tab pos="381000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Observación detenida de los</a:t>
                      </a:r>
                      <a:r>
                        <a:rPr sz="14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empleados: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80365" indent="-343535">
                        <a:lnSpc>
                          <a:spcPct val="100000"/>
                        </a:lnSpc>
                        <a:spcBef>
                          <a:spcPts val="120"/>
                        </a:spcBef>
                        <a:buFont typeface="Arial"/>
                        <a:buChar char="-"/>
                        <a:tabLst>
                          <a:tab pos="380365" algn="l"/>
                          <a:tab pos="381000" algn="l"/>
                        </a:tabLst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Período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de descanso obligatorio para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refrescarse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593725">
                        <a:lnSpc>
                          <a:spcPct val="100000"/>
                        </a:lnSpc>
                        <a:spcBef>
                          <a:spcPts val="120"/>
                        </a:spcBef>
                        <a:tabLst>
                          <a:tab pos="2220595" algn="l"/>
                        </a:tabLst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a los 90 °F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(32.2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°C)	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10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min/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2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horas de</a:t>
                      </a:r>
                      <a:r>
                        <a:rPr sz="1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trabajo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593725">
                        <a:lnSpc>
                          <a:spcPct val="100000"/>
                        </a:lnSpc>
                        <a:spcBef>
                          <a:spcPts val="120"/>
                        </a:spcBef>
                        <a:tabLst>
                          <a:tab pos="2233295" algn="l"/>
                        </a:tabLst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a los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100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°F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(37.8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°C)	15 min/ 1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hora de</a:t>
                      </a:r>
                      <a:r>
                        <a:rPr sz="1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trabajo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4317">
                <a:tc>
                  <a:txBody>
                    <a:bodyPr/>
                    <a:lstStyle/>
                    <a:p>
                      <a:pPr marL="41275" marR="253365">
                        <a:lnSpc>
                          <a:spcPts val="1800"/>
                        </a:lnSpc>
                        <a:spcBef>
                          <a:spcPts val="7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Respuesta a las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enfermedades 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relacionadas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con</a:t>
                      </a:r>
                      <a:r>
                        <a:rPr sz="14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el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4127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calor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(HRI)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Implícito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41275" marR="118110">
                        <a:lnSpc>
                          <a:spcPct val="107000"/>
                        </a:lnSpc>
                        <a:spcBef>
                          <a:spcPts val="810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tener una manera de informar  sobre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las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enfermedades por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calor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(HRI)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conseguir atención médica  cuando fuera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necesaria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Explícito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41910" marR="152400">
                        <a:lnSpc>
                          <a:spcPct val="106900"/>
                        </a:lnSpc>
                        <a:spcBef>
                          <a:spcPts val="810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tener comunicación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efectiva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entre empleados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y  supervisores para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informar sobre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las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enfermedades por  calor (HRI)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conseguir atención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médica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555"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Capacitación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empleados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supervisores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Actualizado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reflejar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los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cambios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en la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regla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propuesta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/>
              <a:t>Washington </a:t>
            </a:r>
            <a:r>
              <a:rPr spc="5" dirty="0"/>
              <a:t>State </a:t>
            </a:r>
            <a:r>
              <a:rPr spc="-5" dirty="0"/>
              <a:t>Department </a:t>
            </a:r>
            <a:r>
              <a:rPr dirty="0"/>
              <a:t>of </a:t>
            </a:r>
            <a:r>
              <a:rPr spc="-5" dirty="0"/>
              <a:t>Labor </a:t>
            </a:r>
            <a:r>
              <a:rPr dirty="0"/>
              <a:t>&amp;</a:t>
            </a:r>
            <a:r>
              <a:rPr spc="-160" dirty="0"/>
              <a:t> </a:t>
            </a:r>
            <a:r>
              <a:rPr dirty="0"/>
              <a:t>Industries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spc="-5" dirty="0"/>
              <a:t>12</a:t>
            </a:fld>
            <a:endParaRPr spc="-5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22322" y="646252"/>
            <a:ext cx="4350385" cy="13061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810" algn="ctr">
              <a:lnSpc>
                <a:spcPct val="100000"/>
              </a:lnSpc>
              <a:spcBef>
                <a:spcPts val="95"/>
              </a:spcBef>
            </a:pPr>
            <a:r>
              <a:rPr sz="2800" b="0" dirty="0">
                <a:latin typeface="Lucida Sans"/>
                <a:cs typeface="Lucida Sans"/>
              </a:rPr>
              <a:t>Preguntas </a:t>
            </a:r>
            <a:r>
              <a:rPr sz="2800" b="0" spc="-5" dirty="0">
                <a:latin typeface="Lucida Sans"/>
                <a:cs typeface="Lucida Sans"/>
              </a:rPr>
              <a:t>y </a:t>
            </a:r>
            <a:r>
              <a:rPr sz="2800" b="0" dirty="0">
                <a:latin typeface="Lucida Sans"/>
                <a:cs typeface="Lucida Sans"/>
              </a:rPr>
              <a:t>respuestas  </a:t>
            </a:r>
            <a:r>
              <a:rPr sz="2800" b="0" spc="-5" dirty="0">
                <a:latin typeface="Lucida Sans"/>
                <a:cs typeface="Lucida Sans"/>
              </a:rPr>
              <a:t>sobre </a:t>
            </a:r>
            <a:r>
              <a:rPr sz="2800" b="0" spc="5" dirty="0">
                <a:latin typeface="Lucida Sans"/>
                <a:cs typeface="Lucida Sans"/>
              </a:rPr>
              <a:t>el </a:t>
            </a:r>
            <a:r>
              <a:rPr sz="2800" b="0" spc="-5" dirty="0">
                <a:latin typeface="Lucida Sans"/>
                <a:cs typeface="Lucida Sans"/>
              </a:rPr>
              <a:t>texto de la </a:t>
            </a:r>
            <a:r>
              <a:rPr sz="2800" b="0" dirty="0">
                <a:latin typeface="Lucida Sans"/>
                <a:cs typeface="Lucida Sans"/>
              </a:rPr>
              <a:t>regla  </a:t>
            </a:r>
            <a:r>
              <a:rPr sz="2800" b="0" spc="-5" dirty="0">
                <a:latin typeface="Lucida Sans"/>
                <a:cs typeface="Lucida Sans"/>
              </a:rPr>
              <a:t>propuesta</a:t>
            </a:r>
            <a:endParaRPr sz="2800">
              <a:latin typeface="Lucida Sans"/>
              <a:cs typeface="Lucida San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158996" y="2191892"/>
            <a:ext cx="754989" cy="13578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/>
              <a:t>Washington </a:t>
            </a:r>
            <a:r>
              <a:rPr spc="5" dirty="0"/>
              <a:t>State </a:t>
            </a:r>
            <a:r>
              <a:rPr spc="-5" dirty="0"/>
              <a:t>Department </a:t>
            </a:r>
            <a:r>
              <a:rPr dirty="0"/>
              <a:t>of </a:t>
            </a:r>
            <a:r>
              <a:rPr spc="-5" dirty="0"/>
              <a:t>Labor </a:t>
            </a:r>
            <a:r>
              <a:rPr dirty="0"/>
              <a:t>&amp;</a:t>
            </a:r>
            <a:r>
              <a:rPr spc="-160" dirty="0"/>
              <a:t> </a:t>
            </a:r>
            <a:r>
              <a:rPr dirty="0"/>
              <a:t>Industries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spc="-5" dirty="0"/>
              <a:t>13</a:t>
            </a:fld>
            <a:endParaRPr spc="-5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1984070"/>
            <a:ext cx="516890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Lucida Sans"/>
                <a:cs typeface="Lucida Sans"/>
              </a:rPr>
              <a:t>Descanso </a:t>
            </a:r>
            <a:r>
              <a:rPr sz="2800" spc="-5" dirty="0">
                <a:latin typeface="Lucida Sans"/>
                <a:cs typeface="Lucida Sans"/>
              </a:rPr>
              <a:t>de 10 minutos </a:t>
            </a:r>
            <a:r>
              <a:rPr sz="2800" dirty="0">
                <a:latin typeface="Lucida Sans"/>
                <a:cs typeface="Lucida Sans"/>
              </a:rPr>
              <a:t>para  </a:t>
            </a:r>
            <a:r>
              <a:rPr sz="2800" spc="-5" dirty="0">
                <a:latin typeface="Lucida Sans"/>
                <a:cs typeface="Lucida Sans"/>
              </a:rPr>
              <a:t>la transición a la audiencia  </a:t>
            </a:r>
            <a:r>
              <a:rPr sz="2800" spc="-10" dirty="0">
                <a:latin typeface="Lucida Sans"/>
                <a:cs typeface="Lucida Sans"/>
              </a:rPr>
              <a:t>pública</a:t>
            </a:r>
            <a:endParaRPr sz="280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/>
              <a:t>Washington </a:t>
            </a:r>
            <a:r>
              <a:rPr spc="5" dirty="0"/>
              <a:t>State </a:t>
            </a:r>
            <a:r>
              <a:rPr spc="-5" dirty="0"/>
              <a:t>Department </a:t>
            </a:r>
            <a:r>
              <a:rPr dirty="0"/>
              <a:t>of </a:t>
            </a:r>
            <a:r>
              <a:rPr spc="-5" dirty="0"/>
              <a:t>Labor </a:t>
            </a:r>
            <a:r>
              <a:rPr dirty="0"/>
              <a:t>&amp;</a:t>
            </a:r>
            <a:r>
              <a:rPr spc="-160" dirty="0"/>
              <a:t> </a:t>
            </a:r>
            <a:r>
              <a:rPr dirty="0"/>
              <a:t>Industries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spc="-5" dirty="0"/>
              <a:t>14</a:t>
            </a:fld>
            <a:endParaRPr spc="-5" dirty="0"/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122670" marR="5080">
              <a:lnSpc>
                <a:spcPct val="150200"/>
              </a:lnSpc>
              <a:spcBef>
                <a:spcPts val="100"/>
              </a:spcBef>
            </a:pPr>
            <a:r>
              <a:rPr spc="-5" dirty="0"/>
              <a:t>Una oportunidad para estirar  las piernas y tomar un</a:t>
            </a:r>
            <a:r>
              <a:rPr spc="-60" dirty="0"/>
              <a:t> </a:t>
            </a:r>
            <a:r>
              <a:rPr spc="-5" dirty="0"/>
              <a:t>respiro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486911"/>
            <a:ext cx="9144000" cy="1656714"/>
          </a:xfrm>
          <a:custGeom>
            <a:avLst/>
            <a:gdLst/>
            <a:ahLst/>
            <a:cxnLst/>
            <a:rect l="l" t="t" r="r" b="b"/>
            <a:pathLst>
              <a:path w="9144000" h="1656714">
                <a:moveTo>
                  <a:pt x="0" y="1656588"/>
                </a:moveTo>
                <a:lnTo>
                  <a:pt x="9144000" y="1656588"/>
                </a:lnTo>
                <a:lnTo>
                  <a:pt x="9144000" y="0"/>
                </a:lnTo>
                <a:lnTo>
                  <a:pt x="0" y="0"/>
                </a:lnTo>
                <a:lnTo>
                  <a:pt x="0" y="1656588"/>
                </a:lnTo>
                <a:close/>
              </a:path>
            </a:pathLst>
          </a:custGeom>
          <a:solidFill>
            <a:srgbClr val="0936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3997452"/>
            <a:ext cx="2631948" cy="6979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Audiencia </a:t>
            </a:r>
            <a:r>
              <a:rPr dirty="0"/>
              <a:t>pública </a:t>
            </a:r>
            <a:r>
              <a:rPr spc="-5" dirty="0"/>
              <a:t>sobre </a:t>
            </a:r>
            <a:r>
              <a:rPr dirty="0"/>
              <a:t>exposición al  </a:t>
            </a:r>
            <a:r>
              <a:rPr spc="-5" dirty="0"/>
              <a:t>calor </a:t>
            </a:r>
            <a:r>
              <a:rPr dirty="0"/>
              <a:t>en</a:t>
            </a:r>
            <a:r>
              <a:rPr spc="-20" dirty="0"/>
              <a:t> </a:t>
            </a:r>
            <a:r>
              <a:rPr dirty="0"/>
              <a:t>exteriores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117340" y="4224629"/>
            <a:ext cx="42525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División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Seguridad y Salud Ocupacional</a:t>
            </a:r>
            <a:r>
              <a:rPr sz="1600" b="1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(DOSH)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1944" y="3005073"/>
            <a:ext cx="18014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/>
                <a:cs typeface="Calibri"/>
              </a:rPr>
              <a:t>Abril y </a:t>
            </a:r>
            <a:r>
              <a:rPr sz="1600" b="1" spc="-10" dirty="0">
                <a:latin typeface="Calibri"/>
                <a:cs typeface="Calibri"/>
              </a:rPr>
              <a:t>mayo de</a:t>
            </a:r>
            <a:r>
              <a:rPr sz="1600" b="1" spc="-1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2023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1284173"/>
            <a:ext cx="6900545" cy="1123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Normas </a:t>
            </a:r>
            <a:r>
              <a:rPr sz="1800" spc="-10" dirty="0">
                <a:latin typeface="Calibri"/>
                <a:cs typeface="Calibri"/>
              </a:rPr>
              <a:t>generales </a:t>
            </a:r>
            <a:r>
              <a:rPr sz="1800" spc="-5" dirty="0">
                <a:latin typeface="Calibri"/>
                <a:cs typeface="Calibri"/>
              </a:rPr>
              <a:t>de salud ocupacional </a:t>
            </a:r>
            <a:r>
              <a:rPr sz="1800" dirty="0">
                <a:latin typeface="Calibri"/>
                <a:cs typeface="Calibri"/>
              </a:rPr>
              <a:t>– </a:t>
            </a:r>
            <a:r>
              <a:rPr sz="1800" spc="-5" dirty="0">
                <a:latin typeface="Calibri"/>
                <a:cs typeface="Calibri"/>
              </a:rPr>
              <a:t>Exposición </a:t>
            </a:r>
            <a:r>
              <a:rPr sz="1800" dirty="0">
                <a:latin typeface="Calibri"/>
                <a:cs typeface="Calibri"/>
              </a:rPr>
              <a:t>al </a:t>
            </a:r>
            <a:r>
              <a:rPr sz="1800" spc="-10" dirty="0">
                <a:latin typeface="Calibri"/>
                <a:cs typeface="Calibri"/>
              </a:rPr>
              <a:t>calor </a:t>
            </a:r>
            <a:r>
              <a:rPr sz="1800" dirty="0">
                <a:latin typeface="Calibri"/>
                <a:cs typeface="Calibri"/>
              </a:rPr>
              <a:t>en</a:t>
            </a:r>
            <a:r>
              <a:rPr sz="1800" spc="1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exteriores</a:t>
            </a:r>
            <a:endParaRPr sz="18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5"/>
              </a:spcBef>
            </a:pPr>
            <a:r>
              <a:rPr sz="1800" spc="-35" dirty="0">
                <a:latin typeface="Calibri"/>
                <a:cs typeface="Calibri"/>
              </a:rPr>
              <a:t>WAC </a:t>
            </a:r>
            <a:r>
              <a:rPr sz="1800" spc="-5" dirty="0">
                <a:latin typeface="Calibri"/>
                <a:cs typeface="Calibri"/>
              </a:rPr>
              <a:t>296-62-095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296-62-09560,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y</a:t>
            </a:r>
            <a:endParaRPr sz="1800">
              <a:latin typeface="Calibri"/>
              <a:cs typeface="Calibri"/>
            </a:endParaRPr>
          </a:p>
          <a:p>
            <a:pPr marL="927100" marR="924560" indent="-915035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Normas </a:t>
            </a:r>
            <a:r>
              <a:rPr sz="1800" spc="-5" dirty="0">
                <a:latin typeface="Calibri"/>
                <a:cs typeface="Calibri"/>
              </a:rPr>
              <a:t>de seguridad </a:t>
            </a:r>
            <a:r>
              <a:rPr sz="1800" spc="-10" dirty="0">
                <a:latin typeface="Calibri"/>
                <a:cs typeface="Calibri"/>
              </a:rPr>
              <a:t>agrícola </a:t>
            </a:r>
            <a:r>
              <a:rPr sz="1800" dirty="0">
                <a:latin typeface="Calibri"/>
                <a:cs typeface="Calibri"/>
              </a:rPr>
              <a:t>– </a:t>
            </a:r>
            <a:r>
              <a:rPr sz="1800" spc="-5" dirty="0">
                <a:latin typeface="Calibri"/>
                <a:cs typeface="Calibri"/>
              </a:rPr>
              <a:t>Exposición </a:t>
            </a:r>
            <a:r>
              <a:rPr sz="1800" dirty="0">
                <a:latin typeface="Calibri"/>
                <a:cs typeface="Calibri"/>
              </a:rPr>
              <a:t>al </a:t>
            </a:r>
            <a:r>
              <a:rPr sz="1800" spc="-5" dirty="0">
                <a:latin typeface="Calibri"/>
                <a:cs typeface="Calibri"/>
              </a:rPr>
              <a:t>calor </a:t>
            </a:r>
            <a:r>
              <a:rPr sz="1800" dirty="0">
                <a:latin typeface="Calibri"/>
                <a:cs typeface="Calibri"/>
              </a:rPr>
              <a:t>en </a:t>
            </a:r>
            <a:r>
              <a:rPr sz="1800" spc="-10" dirty="0">
                <a:latin typeface="Calibri"/>
                <a:cs typeface="Calibri"/>
              </a:rPr>
              <a:t>exteriores  </a:t>
            </a:r>
            <a:r>
              <a:rPr sz="1800" spc="-35" dirty="0">
                <a:latin typeface="Calibri"/>
                <a:cs typeface="Calibri"/>
              </a:rPr>
              <a:t>WAC </a:t>
            </a:r>
            <a:r>
              <a:rPr sz="1800" spc="-5" dirty="0">
                <a:latin typeface="Calibri"/>
                <a:cs typeface="Calibri"/>
              </a:rPr>
              <a:t>296-307-097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35" dirty="0">
                <a:latin typeface="Calibri"/>
                <a:cs typeface="Calibri"/>
              </a:rPr>
              <a:t>WAC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296-307-09760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170434"/>
            <a:ext cx="60255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0" dirty="0">
                <a:latin typeface="Lucida Sans"/>
                <a:cs typeface="Lucida Sans"/>
              </a:rPr>
              <a:t>Orden del </a:t>
            </a:r>
            <a:r>
              <a:rPr sz="2800" b="0" spc="-10" dirty="0">
                <a:latin typeface="Lucida Sans"/>
                <a:cs typeface="Lucida Sans"/>
              </a:rPr>
              <a:t>día </a:t>
            </a:r>
            <a:r>
              <a:rPr sz="2800" b="0" spc="-5" dirty="0">
                <a:latin typeface="Lucida Sans"/>
                <a:cs typeface="Lucida Sans"/>
              </a:rPr>
              <a:t>de la reunión de hoy</a:t>
            </a:r>
            <a:endParaRPr sz="280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/>
              <a:t>Washington </a:t>
            </a:r>
            <a:r>
              <a:rPr spc="5" dirty="0"/>
              <a:t>State </a:t>
            </a:r>
            <a:r>
              <a:rPr spc="-5" dirty="0"/>
              <a:t>Department </a:t>
            </a:r>
            <a:r>
              <a:rPr dirty="0"/>
              <a:t>of </a:t>
            </a:r>
            <a:r>
              <a:rPr spc="-5" dirty="0"/>
              <a:t>Labor </a:t>
            </a:r>
            <a:r>
              <a:rPr dirty="0"/>
              <a:t>&amp;</a:t>
            </a:r>
            <a:r>
              <a:rPr spc="-160" dirty="0"/>
              <a:t> </a:t>
            </a:r>
            <a:r>
              <a:rPr dirty="0"/>
              <a:t>Industries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spc="-5" dirty="0"/>
              <a:t>3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421640" y="1019403"/>
            <a:ext cx="6560184" cy="231203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700"/>
              </a:spcBef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latin typeface="Calibri"/>
                <a:cs typeface="Calibri"/>
              </a:rPr>
              <a:t>Antecedentes</a:t>
            </a:r>
            <a:endParaRPr sz="200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95580" algn="l"/>
              </a:tabLst>
            </a:pPr>
            <a:r>
              <a:rPr sz="2000" spc="-5" dirty="0">
                <a:latin typeface="Calibri"/>
                <a:cs typeface="Calibri"/>
              </a:rPr>
              <a:t>Calendario </a:t>
            </a:r>
            <a:r>
              <a:rPr sz="2000" dirty="0">
                <a:latin typeface="Calibri"/>
                <a:cs typeface="Calibri"/>
              </a:rPr>
              <a:t>de audiencias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públicas</a:t>
            </a:r>
            <a:endParaRPr sz="200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95580" algn="l"/>
              </a:tabLst>
            </a:pPr>
            <a:r>
              <a:rPr sz="2000" spc="-5" dirty="0">
                <a:latin typeface="Calibri"/>
                <a:cs typeface="Calibri"/>
              </a:rPr>
              <a:t>Calendario </a:t>
            </a:r>
            <a:r>
              <a:rPr sz="2000" dirty="0">
                <a:latin typeface="Calibri"/>
                <a:cs typeface="Calibri"/>
              </a:rPr>
              <a:t>de elaboración </a:t>
            </a:r>
            <a:r>
              <a:rPr sz="2000" spc="-5" dirty="0">
                <a:latin typeface="Calibri"/>
                <a:cs typeface="Calibri"/>
              </a:rPr>
              <a:t>de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reglas</a:t>
            </a:r>
            <a:endParaRPr sz="200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95580" algn="l"/>
              </a:tabLst>
            </a:pPr>
            <a:r>
              <a:rPr sz="2000" spc="-5" dirty="0">
                <a:latin typeface="Calibri"/>
                <a:cs typeface="Calibri"/>
              </a:rPr>
              <a:t>Descripción </a:t>
            </a:r>
            <a:r>
              <a:rPr sz="2000" dirty="0">
                <a:latin typeface="Calibri"/>
                <a:cs typeface="Calibri"/>
              </a:rPr>
              <a:t>general de la </a:t>
            </a:r>
            <a:r>
              <a:rPr sz="2000" spc="-5" dirty="0">
                <a:latin typeface="Calibri"/>
                <a:cs typeface="Calibri"/>
              </a:rPr>
              <a:t>regla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propuesta</a:t>
            </a:r>
            <a:endParaRPr sz="200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95580" algn="l"/>
              </a:tabLst>
            </a:pPr>
            <a:r>
              <a:rPr sz="2000" spc="-5" dirty="0">
                <a:latin typeface="Calibri"/>
                <a:cs typeface="Calibri"/>
              </a:rPr>
              <a:t>Preguntas </a:t>
            </a:r>
            <a:r>
              <a:rPr sz="2000" dirty="0">
                <a:latin typeface="Calibri"/>
                <a:cs typeface="Calibri"/>
              </a:rPr>
              <a:t>y respuestas </a:t>
            </a:r>
            <a:r>
              <a:rPr sz="2000" spc="-5" dirty="0">
                <a:latin typeface="Calibri"/>
                <a:cs typeface="Calibri"/>
              </a:rPr>
              <a:t>sobre </a:t>
            </a:r>
            <a:r>
              <a:rPr sz="2000" dirty="0">
                <a:latin typeface="Calibri"/>
                <a:cs typeface="Calibri"/>
              </a:rPr>
              <a:t>el texto </a:t>
            </a:r>
            <a:r>
              <a:rPr sz="2000" spc="-5" dirty="0">
                <a:latin typeface="Calibri"/>
                <a:cs typeface="Calibri"/>
              </a:rPr>
              <a:t>de la regla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propuesta</a:t>
            </a:r>
            <a:endParaRPr sz="200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95580" algn="l"/>
              </a:tabLst>
            </a:pPr>
            <a:r>
              <a:rPr sz="2000" spc="-5" dirty="0">
                <a:latin typeface="Calibri"/>
                <a:cs typeface="Calibri"/>
              </a:rPr>
              <a:t>Comentarios </a:t>
            </a:r>
            <a:r>
              <a:rPr sz="2000" dirty="0">
                <a:latin typeface="Calibri"/>
                <a:cs typeface="Calibri"/>
              </a:rPr>
              <a:t>de la audiencia </a:t>
            </a:r>
            <a:r>
              <a:rPr sz="2000" spc="-5" dirty="0">
                <a:latin typeface="Calibri"/>
                <a:cs typeface="Calibri"/>
              </a:rPr>
              <a:t>pública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partir de </a:t>
            </a:r>
            <a:r>
              <a:rPr sz="2000" dirty="0">
                <a:latin typeface="Calibri"/>
                <a:cs typeface="Calibri"/>
              </a:rPr>
              <a:t>las 10:00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a.m.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265556"/>
            <a:ext cx="23641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0" dirty="0">
                <a:latin typeface="Lucida Sans"/>
                <a:cs typeface="Lucida Sans"/>
              </a:rPr>
              <a:t>Antecedentes</a:t>
            </a:r>
            <a:endParaRPr sz="280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/>
              <a:t>Washington </a:t>
            </a:r>
            <a:r>
              <a:rPr spc="5" dirty="0"/>
              <a:t>State </a:t>
            </a:r>
            <a:r>
              <a:rPr spc="-5" dirty="0"/>
              <a:t>Department </a:t>
            </a:r>
            <a:r>
              <a:rPr dirty="0"/>
              <a:t>of </a:t>
            </a:r>
            <a:r>
              <a:rPr spc="-5" dirty="0"/>
              <a:t>Labor </a:t>
            </a:r>
            <a:r>
              <a:rPr dirty="0"/>
              <a:t>&amp;</a:t>
            </a:r>
            <a:r>
              <a:rPr spc="-160" dirty="0"/>
              <a:t> </a:t>
            </a:r>
            <a:r>
              <a:rPr dirty="0"/>
              <a:t>Industries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spc="-5" dirty="0"/>
              <a:t>4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436880" y="1096517"/>
            <a:ext cx="7697470" cy="372745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700"/>
              </a:spcBef>
              <a:buFont typeface="Arial"/>
              <a:buChar char="•"/>
              <a:tabLst>
                <a:tab pos="195580" algn="l"/>
              </a:tabLst>
            </a:pPr>
            <a:r>
              <a:rPr sz="1800" spc="-5" dirty="0">
                <a:latin typeface="Calibri"/>
                <a:cs typeface="Calibri"/>
              </a:rPr>
              <a:t>L&amp;I </a:t>
            </a:r>
            <a:r>
              <a:rPr sz="1800" dirty="0">
                <a:latin typeface="Calibri"/>
                <a:cs typeface="Calibri"/>
              </a:rPr>
              <a:t>adoptó </a:t>
            </a:r>
            <a:r>
              <a:rPr sz="1800" spc="-5" dirty="0">
                <a:latin typeface="Calibri"/>
                <a:cs typeface="Calibri"/>
              </a:rPr>
              <a:t>una </a:t>
            </a:r>
            <a:r>
              <a:rPr sz="1800" dirty="0">
                <a:latin typeface="Calibri"/>
                <a:cs typeface="Calibri"/>
              </a:rPr>
              <a:t>regla </a:t>
            </a:r>
            <a:r>
              <a:rPr sz="1800" spc="-5" dirty="0">
                <a:latin typeface="Calibri"/>
                <a:cs typeface="Calibri"/>
              </a:rPr>
              <a:t>para </a:t>
            </a:r>
            <a:r>
              <a:rPr sz="1800" dirty="0">
                <a:latin typeface="Calibri"/>
                <a:cs typeface="Calibri"/>
              </a:rPr>
              <a:t>la </a:t>
            </a:r>
            <a:r>
              <a:rPr sz="1800" spc="-5" dirty="0">
                <a:latin typeface="Calibri"/>
                <a:cs typeface="Calibri"/>
              </a:rPr>
              <a:t>exposición </a:t>
            </a:r>
            <a:r>
              <a:rPr sz="1800" dirty="0">
                <a:latin typeface="Calibri"/>
                <a:cs typeface="Calibri"/>
              </a:rPr>
              <a:t>al </a:t>
            </a:r>
            <a:r>
              <a:rPr sz="1800" spc="-5" dirty="0">
                <a:latin typeface="Calibri"/>
                <a:cs typeface="Calibri"/>
              </a:rPr>
              <a:t>calor </a:t>
            </a:r>
            <a:r>
              <a:rPr sz="1800" dirty="0">
                <a:latin typeface="Calibri"/>
                <a:cs typeface="Calibri"/>
              </a:rPr>
              <a:t>en </a:t>
            </a:r>
            <a:r>
              <a:rPr sz="1800" spc="-5" dirty="0">
                <a:latin typeface="Calibri"/>
                <a:cs typeface="Calibri"/>
              </a:rPr>
              <a:t>exteriores </a:t>
            </a:r>
            <a:r>
              <a:rPr sz="1800" spc="-10" dirty="0">
                <a:latin typeface="Calibri"/>
                <a:cs typeface="Calibri"/>
              </a:rPr>
              <a:t>(OHE) </a:t>
            </a:r>
            <a:r>
              <a:rPr sz="1800" dirty="0">
                <a:latin typeface="Calibri"/>
                <a:cs typeface="Calibri"/>
              </a:rPr>
              <a:t>en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2008</a:t>
            </a:r>
            <a:endParaRPr sz="180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95580" algn="l"/>
              </a:tabLst>
            </a:pPr>
            <a:r>
              <a:rPr sz="1800" spc="-5" dirty="0">
                <a:latin typeface="Calibri"/>
                <a:cs typeface="Calibri"/>
              </a:rPr>
              <a:t>El </a:t>
            </a:r>
            <a:r>
              <a:rPr sz="1800" dirty="0">
                <a:latin typeface="Calibri"/>
                <a:cs typeface="Calibri"/>
              </a:rPr>
              <a:t>28 </a:t>
            </a:r>
            <a:r>
              <a:rPr sz="1800" spc="-5" dirty="0">
                <a:latin typeface="Calibri"/>
                <a:cs typeface="Calibri"/>
              </a:rPr>
              <a:t>de junio de </a:t>
            </a:r>
            <a:r>
              <a:rPr sz="1800" dirty="0">
                <a:latin typeface="Calibri"/>
                <a:cs typeface="Calibri"/>
              </a:rPr>
              <a:t>2021 </a:t>
            </a:r>
            <a:r>
              <a:rPr sz="1800" spc="-5" dirty="0">
                <a:latin typeface="Calibri"/>
                <a:cs typeface="Calibri"/>
              </a:rPr>
              <a:t>se </a:t>
            </a:r>
            <a:r>
              <a:rPr sz="1800" dirty="0">
                <a:latin typeface="Calibri"/>
                <a:cs typeface="Calibri"/>
              </a:rPr>
              <a:t>le </a:t>
            </a:r>
            <a:r>
              <a:rPr sz="1800" spc="-5" dirty="0">
                <a:latin typeface="Calibri"/>
                <a:cs typeface="Calibri"/>
              </a:rPr>
              <a:t>solicitó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L&amp;I que modificara la </a:t>
            </a:r>
            <a:r>
              <a:rPr sz="1800" dirty="0">
                <a:latin typeface="Calibri"/>
                <a:cs typeface="Calibri"/>
              </a:rPr>
              <a:t>regla </a:t>
            </a:r>
            <a:r>
              <a:rPr sz="1800" spc="-5" dirty="0">
                <a:latin typeface="Calibri"/>
                <a:cs typeface="Calibri"/>
              </a:rPr>
              <a:t>de exposición</a:t>
            </a:r>
            <a:r>
              <a:rPr sz="1800" spc="1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al</a:t>
            </a:r>
            <a:endParaRPr sz="1800">
              <a:latin typeface="Calibri"/>
              <a:cs typeface="Calibri"/>
            </a:endParaRPr>
          </a:p>
          <a:p>
            <a:pPr marL="194945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calor </a:t>
            </a:r>
            <a:r>
              <a:rPr sz="1800" dirty="0">
                <a:latin typeface="Calibri"/>
                <a:cs typeface="Calibri"/>
              </a:rPr>
              <a:t>en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exteriores</a:t>
            </a:r>
            <a:endParaRPr sz="1800">
              <a:latin typeface="Calibri"/>
              <a:cs typeface="Calibri"/>
            </a:endParaRPr>
          </a:p>
          <a:p>
            <a:pPr marL="194945" marR="465455" indent="-18288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95580" algn="l"/>
              </a:tabLst>
            </a:pPr>
            <a:r>
              <a:rPr sz="1800" spc="-5" dirty="0">
                <a:latin typeface="Calibri"/>
                <a:cs typeface="Calibri"/>
              </a:rPr>
              <a:t>En </a:t>
            </a:r>
            <a:r>
              <a:rPr sz="1800" dirty="0">
                <a:latin typeface="Calibri"/>
                <a:cs typeface="Calibri"/>
              </a:rPr>
              <a:t>septiembre </a:t>
            </a:r>
            <a:r>
              <a:rPr sz="1800" spc="-5" dirty="0">
                <a:latin typeface="Calibri"/>
                <a:cs typeface="Calibri"/>
              </a:rPr>
              <a:t>de </a:t>
            </a:r>
            <a:r>
              <a:rPr sz="1800" dirty="0">
                <a:latin typeface="Calibri"/>
                <a:cs typeface="Calibri"/>
              </a:rPr>
              <a:t>2021, </a:t>
            </a:r>
            <a:r>
              <a:rPr sz="1800" spc="-5" dirty="0">
                <a:latin typeface="Calibri"/>
                <a:cs typeface="Calibri"/>
              </a:rPr>
              <a:t>la OSHA anunció medidas para mejorar </a:t>
            </a:r>
            <a:r>
              <a:rPr sz="1800" dirty="0">
                <a:latin typeface="Calibri"/>
                <a:cs typeface="Calibri"/>
              </a:rPr>
              <a:t>y </a:t>
            </a:r>
            <a:r>
              <a:rPr sz="1800" spc="-5" dirty="0">
                <a:latin typeface="Calibri"/>
                <a:cs typeface="Calibri"/>
              </a:rPr>
              <a:t>ampliar la  </a:t>
            </a:r>
            <a:r>
              <a:rPr sz="1800" spc="-10" dirty="0">
                <a:latin typeface="Calibri"/>
                <a:cs typeface="Calibri"/>
              </a:rPr>
              <a:t>protección </a:t>
            </a:r>
            <a:r>
              <a:rPr sz="1800" spc="-5" dirty="0">
                <a:latin typeface="Calibri"/>
                <a:cs typeface="Calibri"/>
              </a:rPr>
              <a:t>para </a:t>
            </a:r>
            <a:r>
              <a:rPr sz="1800" dirty="0">
                <a:latin typeface="Calibri"/>
                <a:cs typeface="Calibri"/>
              </a:rPr>
              <a:t>los </a:t>
            </a:r>
            <a:r>
              <a:rPr sz="1800" spc="-5" dirty="0">
                <a:latin typeface="Calibri"/>
                <a:cs typeface="Calibri"/>
              </a:rPr>
              <a:t>trabajadores ante </a:t>
            </a:r>
            <a:r>
              <a:rPr sz="1800" dirty="0">
                <a:latin typeface="Calibri"/>
                <a:cs typeface="Calibri"/>
              </a:rPr>
              <a:t>los </a:t>
            </a:r>
            <a:r>
              <a:rPr sz="1800" spc="-5" dirty="0">
                <a:latin typeface="Calibri"/>
                <a:cs typeface="Calibri"/>
              </a:rPr>
              <a:t>peligros del calor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extremo</a:t>
            </a:r>
            <a:endParaRPr sz="180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95580" algn="l"/>
              </a:tabLst>
            </a:pPr>
            <a:r>
              <a:rPr sz="1800" spc="-5" dirty="0">
                <a:latin typeface="Calibri"/>
                <a:cs typeface="Calibri"/>
              </a:rPr>
              <a:t>L&amp;I </a:t>
            </a:r>
            <a:r>
              <a:rPr sz="1800" dirty="0">
                <a:latin typeface="Calibri"/>
                <a:cs typeface="Calibri"/>
              </a:rPr>
              <a:t>adoptó reglas de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emergencia:</a:t>
            </a:r>
            <a:endParaRPr sz="1800">
              <a:latin typeface="Calibri"/>
              <a:cs typeface="Calibri"/>
            </a:endParaRPr>
          </a:p>
          <a:p>
            <a:pPr marL="570230" lvl="1" indent="-183515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570865" algn="l"/>
              </a:tabLst>
            </a:pPr>
            <a:r>
              <a:rPr sz="1600" spc="-5" dirty="0">
                <a:latin typeface="Calibri"/>
                <a:cs typeface="Calibri"/>
              </a:rPr>
              <a:t>9 de julio de </a:t>
            </a:r>
            <a:r>
              <a:rPr sz="1600" spc="-10" dirty="0">
                <a:latin typeface="Calibri"/>
                <a:cs typeface="Calibri"/>
              </a:rPr>
              <a:t>2021 </a:t>
            </a:r>
            <a:r>
              <a:rPr sz="1600" spc="-5" dirty="0">
                <a:latin typeface="Calibri"/>
                <a:cs typeface="Calibri"/>
              </a:rPr>
              <a:t>y 1 de junio de</a:t>
            </a:r>
            <a:r>
              <a:rPr sz="1600" spc="6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2022</a:t>
            </a:r>
            <a:endParaRPr sz="160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195580" algn="l"/>
              </a:tabLst>
            </a:pPr>
            <a:r>
              <a:rPr sz="1800" spc="-5" dirty="0">
                <a:latin typeface="Calibri"/>
                <a:cs typeface="Calibri"/>
              </a:rPr>
              <a:t>L&amp;I organizó reuniones con partes </a:t>
            </a:r>
            <a:r>
              <a:rPr sz="1800" dirty="0">
                <a:latin typeface="Calibri"/>
                <a:cs typeface="Calibri"/>
              </a:rPr>
              <a:t>interesadas </a:t>
            </a:r>
            <a:r>
              <a:rPr sz="1800" spc="-5" dirty="0">
                <a:latin typeface="Calibri"/>
                <a:cs typeface="Calibri"/>
              </a:rPr>
              <a:t>los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días:</a:t>
            </a:r>
            <a:endParaRPr sz="1800">
              <a:latin typeface="Calibri"/>
              <a:cs typeface="Calibri"/>
            </a:endParaRPr>
          </a:p>
          <a:p>
            <a:pPr marL="570230" indent="-183515">
              <a:lnSpc>
                <a:spcPct val="100000"/>
              </a:lnSpc>
              <a:spcBef>
                <a:spcPts val="220"/>
              </a:spcBef>
              <a:buFont typeface="Arial"/>
              <a:buChar char="–"/>
              <a:tabLst>
                <a:tab pos="570865" algn="l"/>
              </a:tabLst>
            </a:pPr>
            <a:r>
              <a:rPr sz="1600" spc="-5" dirty="0">
                <a:latin typeface="Calibri"/>
                <a:cs typeface="Calibri"/>
              </a:rPr>
              <a:t>17 de marzo de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2022</a:t>
            </a:r>
            <a:endParaRPr sz="1600">
              <a:latin typeface="Calibri"/>
              <a:cs typeface="Calibri"/>
            </a:endParaRPr>
          </a:p>
          <a:p>
            <a:pPr marL="570230" indent="-183515">
              <a:lnSpc>
                <a:spcPct val="100000"/>
              </a:lnSpc>
              <a:spcBef>
                <a:spcPts val="195"/>
              </a:spcBef>
              <a:buFont typeface="Arial"/>
              <a:buChar char="–"/>
              <a:tabLst>
                <a:tab pos="570865" algn="l"/>
              </a:tabLst>
            </a:pPr>
            <a:r>
              <a:rPr sz="1600" spc="-5" dirty="0">
                <a:latin typeface="Calibri"/>
                <a:cs typeface="Calibri"/>
              </a:rPr>
              <a:t>4 de mayo de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2022</a:t>
            </a:r>
            <a:endParaRPr sz="1600">
              <a:latin typeface="Calibri"/>
              <a:cs typeface="Calibri"/>
            </a:endParaRPr>
          </a:p>
          <a:p>
            <a:pPr marL="570230" indent="-183515">
              <a:lnSpc>
                <a:spcPct val="100000"/>
              </a:lnSpc>
              <a:spcBef>
                <a:spcPts val="204"/>
              </a:spcBef>
              <a:buFont typeface="Arial"/>
              <a:buChar char="–"/>
              <a:tabLst>
                <a:tab pos="570865" algn="l"/>
              </a:tabLst>
            </a:pPr>
            <a:r>
              <a:rPr sz="1600" spc="-5" dirty="0">
                <a:latin typeface="Calibri"/>
                <a:cs typeface="Calibri"/>
              </a:rPr>
              <a:t>4 de agosto de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2022</a:t>
            </a:r>
            <a:endParaRPr sz="1600">
              <a:latin typeface="Calibri"/>
              <a:cs typeface="Calibri"/>
            </a:endParaRPr>
          </a:p>
          <a:p>
            <a:pPr marL="570230" indent="-183515">
              <a:lnSpc>
                <a:spcPct val="100000"/>
              </a:lnSpc>
              <a:spcBef>
                <a:spcPts val="204"/>
              </a:spcBef>
              <a:buFont typeface="Arial"/>
              <a:buChar char="–"/>
              <a:tabLst>
                <a:tab pos="570865" algn="l"/>
              </a:tabLst>
            </a:pPr>
            <a:r>
              <a:rPr sz="1600" spc="-5" dirty="0">
                <a:latin typeface="Calibri"/>
                <a:cs typeface="Calibri"/>
              </a:rPr>
              <a:t>31 de agosto de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2022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265556"/>
            <a:ext cx="59004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0" dirty="0">
                <a:latin typeface="Lucida Sans"/>
                <a:cs typeface="Lucida Sans"/>
              </a:rPr>
              <a:t>Calendario </a:t>
            </a:r>
            <a:r>
              <a:rPr sz="2800" b="0" spc="-5" dirty="0">
                <a:latin typeface="Lucida Sans"/>
                <a:cs typeface="Lucida Sans"/>
              </a:rPr>
              <a:t>de </a:t>
            </a:r>
            <a:r>
              <a:rPr sz="2800" b="0" dirty="0">
                <a:latin typeface="Lucida Sans"/>
                <a:cs typeface="Lucida Sans"/>
              </a:rPr>
              <a:t>audiencias</a:t>
            </a:r>
            <a:r>
              <a:rPr sz="2800" b="0" spc="-90" dirty="0">
                <a:latin typeface="Lucida Sans"/>
                <a:cs typeface="Lucida Sans"/>
              </a:rPr>
              <a:t> </a:t>
            </a:r>
            <a:r>
              <a:rPr sz="2800" b="0" spc="-5" dirty="0">
                <a:latin typeface="Lucida Sans"/>
                <a:cs typeface="Lucida Sans"/>
              </a:rPr>
              <a:t>públicas</a:t>
            </a:r>
            <a:endParaRPr sz="280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/>
              <a:t>Washington </a:t>
            </a:r>
            <a:r>
              <a:rPr spc="5" dirty="0"/>
              <a:t>State </a:t>
            </a:r>
            <a:r>
              <a:rPr spc="-5" dirty="0"/>
              <a:t>Department </a:t>
            </a:r>
            <a:r>
              <a:rPr dirty="0"/>
              <a:t>of </a:t>
            </a:r>
            <a:r>
              <a:rPr spc="-5" dirty="0"/>
              <a:t>Labor </a:t>
            </a:r>
            <a:r>
              <a:rPr dirty="0"/>
              <a:t>&amp;</a:t>
            </a:r>
            <a:r>
              <a:rPr spc="-160" dirty="0"/>
              <a:t> </a:t>
            </a:r>
            <a:r>
              <a:rPr dirty="0"/>
              <a:t>Industries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spc="-5" dirty="0"/>
              <a:t>5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673100" y="1094994"/>
            <a:ext cx="7257415" cy="22250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latin typeface="Calibri"/>
                <a:cs typeface="Calibri"/>
              </a:rPr>
              <a:t>25 de abril de 2023 10:00</a:t>
            </a:r>
            <a:r>
              <a:rPr sz="2000" spc="-1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a.m.</a:t>
            </a:r>
            <a:endParaRPr sz="2000">
              <a:latin typeface="Calibri"/>
              <a:cs typeface="Calibri"/>
            </a:endParaRPr>
          </a:p>
          <a:p>
            <a:pPr marL="570230" lvl="1" indent="-183515">
              <a:lnSpc>
                <a:spcPts val="1905"/>
              </a:lnSpc>
              <a:spcBef>
                <a:spcPts val="25"/>
              </a:spcBef>
              <a:buFont typeface="Calibri Light"/>
              <a:buChar char="—"/>
              <a:tabLst>
                <a:tab pos="570865" algn="l"/>
              </a:tabLst>
            </a:pPr>
            <a:r>
              <a:rPr sz="1600" spc="-10" dirty="0">
                <a:latin typeface="Calibri"/>
                <a:cs typeface="Calibri"/>
              </a:rPr>
              <a:t>Spring </a:t>
            </a:r>
            <a:r>
              <a:rPr sz="1600" spc="-5" dirty="0">
                <a:latin typeface="Calibri"/>
                <a:cs typeface="Calibri"/>
              </a:rPr>
              <a:t>Hill Suites by Marriott, </a:t>
            </a:r>
            <a:r>
              <a:rPr sz="1600" spc="-10" dirty="0">
                <a:latin typeface="Calibri"/>
                <a:cs typeface="Calibri"/>
              </a:rPr>
              <a:t>4040 </a:t>
            </a:r>
            <a:r>
              <a:rPr sz="1600" spc="-5" dirty="0">
                <a:latin typeface="Calibri"/>
                <a:cs typeface="Calibri"/>
              </a:rPr>
              <a:t>Northwest Avenue, Bellingham WA</a:t>
            </a:r>
            <a:r>
              <a:rPr sz="1600" spc="9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98226</a:t>
            </a:r>
            <a:endParaRPr sz="1600">
              <a:latin typeface="Calibri"/>
              <a:cs typeface="Calibri"/>
            </a:endParaRPr>
          </a:p>
          <a:p>
            <a:pPr marL="195580" indent="-182880">
              <a:lnSpc>
                <a:spcPts val="2385"/>
              </a:lnSpc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latin typeface="Calibri"/>
                <a:cs typeface="Calibri"/>
              </a:rPr>
              <a:t>26 de abril de 2023, 10:00</a:t>
            </a:r>
            <a:r>
              <a:rPr sz="2000" spc="-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a.m.</a:t>
            </a:r>
            <a:endParaRPr sz="2000">
              <a:latin typeface="Calibri"/>
              <a:cs typeface="Calibri"/>
            </a:endParaRPr>
          </a:p>
          <a:p>
            <a:pPr marL="570230" lvl="1" indent="-183515">
              <a:lnSpc>
                <a:spcPts val="1905"/>
              </a:lnSpc>
              <a:spcBef>
                <a:spcPts val="30"/>
              </a:spcBef>
              <a:buFont typeface="Calibri Light"/>
              <a:buChar char="—"/>
              <a:tabLst>
                <a:tab pos="570865" algn="l"/>
              </a:tabLst>
            </a:pPr>
            <a:r>
              <a:rPr sz="1600" spc="-5" dirty="0">
                <a:latin typeface="Calibri"/>
                <a:cs typeface="Calibri"/>
              </a:rPr>
              <a:t>SpringHill Suites by Marriott, </a:t>
            </a:r>
            <a:r>
              <a:rPr sz="1600" spc="-10" dirty="0">
                <a:latin typeface="Calibri"/>
                <a:cs typeface="Calibri"/>
              </a:rPr>
              <a:t>7048 West </a:t>
            </a:r>
            <a:r>
              <a:rPr sz="1600" spc="-5" dirty="0">
                <a:latin typeface="Calibri"/>
                <a:cs typeface="Calibri"/>
              </a:rPr>
              <a:t>Grandridge Blvd, </a:t>
            </a:r>
            <a:r>
              <a:rPr sz="1600" spc="-10" dirty="0">
                <a:latin typeface="Calibri"/>
                <a:cs typeface="Calibri"/>
              </a:rPr>
              <a:t>Kennewick </a:t>
            </a:r>
            <a:r>
              <a:rPr sz="1600" spc="-5" dirty="0">
                <a:latin typeface="Calibri"/>
                <a:cs typeface="Calibri"/>
              </a:rPr>
              <a:t>WA</a:t>
            </a:r>
            <a:r>
              <a:rPr sz="1600" spc="16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99336</a:t>
            </a:r>
            <a:endParaRPr sz="1600">
              <a:latin typeface="Calibri"/>
              <a:cs typeface="Calibri"/>
            </a:endParaRPr>
          </a:p>
          <a:p>
            <a:pPr marL="195580" indent="-182880">
              <a:lnSpc>
                <a:spcPts val="2385"/>
              </a:lnSpc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latin typeface="Calibri"/>
                <a:cs typeface="Calibri"/>
              </a:rPr>
              <a:t>27 de abril de 2023, 10:00</a:t>
            </a:r>
            <a:r>
              <a:rPr sz="2000" spc="-1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a.m.</a:t>
            </a:r>
            <a:endParaRPr sz="2000">
              <a:latin typeface="Calibri"/>
              <a:cs typeface="Calibri"/>
            </a:endParaRPr>
          </a:p>
          <a:p>
            <a:pPr marL="570230" lvl="1" indent="-183515">
              <a:lnSpc>
                <a:spcPts val="1905"/>
              </a:lnSpc>
              <a:spcBef>
                <a:spcPts val="30"/>
              </a:spcBef>
              <a:buFont typeface="Calibri Light"/>
              <a:buChar char="—"/>
              <a:tabLst>
                <a:tab pos="570865" algn="l"/>
              </a:tabLst>
            </a:pPr>
            <a:r>
              <a:rPr sz="1600" spc="-5" dirty="0">
                <a:latin typeface="Calibri"/>
                <a:cs typeface="Calibri"/>
              </a:rPr>
              <a:t>Hampton Inn by Hilton, </a:t>
            </a:r>
            <a:r>
              <a:rPr sz="1600" spc="-10" dirty="0">
                <a:latin typeface="Calibri"/>
                <a:cs typeface="Calibri"/>
              </a:rPr>
              <a:t>2010 </a:t>
            </a:r>
            <a:r>
              <a:rPr sz="1600" spc="-5" dirty="0">
                <a:latin typeface="Calibri"/>
                <a:cs typeface="Calibri"/>
              </a:rPr>
              <a:t>S Assembly </a:t>
            </a:r>
            <a:r>
              <a:rPr sz="1600" spc="-10" dirty="0">
                <a:latin typeface="Calibri"/>
                <a:cs typeface="Calibri"/>
              </a:rPr>
              <a:t>Road, Spokane </a:t>
            </a:r>
            <a:r>
              <a:rPr sz="1600" spc="-5" dirty="0">
                <a:latin typeface="Calibri"/>
                <a:cs typeface="Calibri"/>
              </a:rPr>
              <a:t>WA</a:t>
            </a:r>
            <a:r>
              <a:rPr sz="1600" spc="114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99224</a:t>
            </a:r>
            <a:endParaRPr sz="1600">
              <a:latin typeface="Calibri"/>
              <a:cs typeface="Calibri"/>
            </a:endParaRPr>
          </a:p>
          <a:p>
            <a:pPr marL="195580" indent="-182880">
              <a:lnSpc>
                <a:spcPts val="2385"/>
              </a:lnSpc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latin typeface="Calibri"/>
                <a:cs typeface="Calibri"/>
              </a:rPr>
              <a:t>2 de mayo de 2023, 10:00</a:t>
            </a:r>
            <a:r>
              <a:rPr sz="2000" spc="-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a.m.</a:t>
            </a:r>
            <a:endParaRPr sz="2000">
              <a:latin typeface="Calibri"/>
              <a:cs typeface="Calibri"/>
            </a:endParaRPr>
          </a:p>
          <a:p>
            <a:pPr marL="570230" lvl="1" indent="-183515">
              <a:lnSpc>
                <a:spcPct val="100000"/>
              </a:lnSpc>
              <a:spcBef>
                <a:spcPts val="30"/>
              </a:spcBef>
              <a:buFont typeface="Calibri Light"/>
              <a:buChar char="—"/>
              <a:tabLst>
                <a:tab pos="570865" algn="l"/>
              </a:tabLst>
            </a:pPr>
            <a:r>
              <a:rPr sz="1600" spc="-5" dirty="0">
                <a:latin typeface="Calibri"/>
                <a:cs typeface="Calibri"/>
              </a:rPr>
              <a:t>Departamento de Labor e Industrias, </a:t>
            </a:r>
            <a:r>
              <a:rPr sz="1600" spc="-10" dirty="0">
                <a:latin typeface="Calibri"/>
                <a:cs typeface="Calibri"/>
              </a:rPr>
              <a:t>12806 </a:t>
            </a:r>
            <a:r>
              <a:rPr sz="1600" spc="-5" dirty="0">
                <a:latin typeface="Calibri"/>
                <a:cs typeface="Calibri"/>
              </a:rPr>
              <a:t>Gateway </a:t>
            </a:r>
            <a:r>
              <a:rPr sz="1600" spc="-10" dirty="0">
                <a:latin typeface="Calibri"/>
                <a:cs typeface="Calibri"/>
              </a:rPr>
              <a:t>Drive </a:t>
            </a:r>
            <a:r>
              <a:rPr sz="1600" spc="-5" dirty="0">
                <a:latin typeface="Calibri"/>
                <a:cs typeface="Calibri"/>
              </a:rPr>
              <a:t>S., Tukwila WA</a:t>
            </a:r>
            <a:r>
              <a:rPr sz="1600" spc="1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98168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265556"/>
            <a:ext cx="59004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0" dirty="0">
                <a:latin typeface="Lucida Sans"/>
                <a:cs typeface="Lucida Sans"/>
              </a:rPr>
              <a:t>Calendario </a:t>
            </a:r>
            <a:r>
              <a:rPr sz="2800" b="0" spc="-5" dirty="0">
                <a:latin typeface="Lucida Sans"/>
                <a:cs typeface="Lucida Sans"/>
              </a:rPr>
              <a:t>de </a:t>
            </a:r>
            <a:r>
              <a:rPr sz="2800" b="0" dirty="0">
                <a:latin typeface="Lucida Sans"/>
                <a:cs typeface="Lucida Sans"/>
              </a:rPr>
              <a:t>audiencias</a:t>
            </a:r>
            <a:r>
              <a:rPr sz="2800" b="0" spc="-90" dirty="0">
                <a:latin typeface="Lucida Sans"/>
                <a:cs typeface="Lucida Sans"/>
              </a:rPr>
              <a:t> </a:t>
            </a:r>
            <a:r>
              <a:rPr sz="2800" b="0" spc="-5" dirty="0">
                <a:latin typeface="Lucida Sans"/>
                <a:cs typeface="Lucida Sans"/>
              </a:rPr>
              <a:t>públicas</a:t>
            </a:r>
            <a:endParaRPr sz="280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/>
              <a:t>Washington </a:t>
            </a:r>
            <a:r>
              <a:rPr spc="5" dirty="0"/>
              <a:t>State </a:t>
            </a:r>
            <a:r>
              <a:rPr spc="-5" dirty="0"/>
              <a:t>Department </a:t>
            </a:r>
            <a:r>
              <a:rPr dirty="0"/>
              <a:t>of </a:t>
            </a:r>
            <a:r>
              <a:rPr spc="-5" dirty="0"/>
              <a:t>Labor </a:t>
            </a:r>
            <a:r>
              <a:rPr dirty="0"/>
              <a:t>&amp;</a:t>
            </a:r>
            <a:r>
              <a:rPr spc="-160" dirty="0"/>
              <a:t> </a:t>
            </a:r>
            <a:r>
              <a:rPr dirty="0"/>
              <a:t>Industries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spc="-5" dirty="0"/>
              <a:t>6</a:t>
            </a:fld>
            <a:endParaRPr spc="-5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01320" indent="-18288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401320" algn="l"/>
              </a:tabLst>
            </a:pPr>
            <a:r>
              <a:rPr dirty="0"/>
              <a:t>3 de mayo de 2023, 10:00</a:t>
            </a:r>
            <a:r>
              <a:rPr spc="-100" dirty="0"/>
              <a:t> </a:t>
            </a:r>
            <a:r>
              <a:rPr dirty="0"/>
              <a:t>a.m.</a:t>
            </a:r>
          </a:p>
          <a:p>
            <a:pPr marL="775970" lvl="1" indent="-183515">
              <a:lnSpc>
                <a:spcPct val="100000"/>
              </a:lnSpc>
              <a:spcBef>
                <a:spcPts val="25"/>
              </a:spcBef>
              <a:buFont typeface="Calibri Light"/>
              <a:buChar char="—"/>
              <a:tabLst>
                <a:tab pos="776605" algn="l"/>
                <a:tab pos="5705475" algn="l"/>
              </a:tabLst>
            </a:pPr>
            <a:r>
              <a:rPr sz="1600" spc="-5" dirty="0">
                <a:latin typeface="Calibri"/>
                <a:cs typeface="Calibri"/>
              </a:rPr>
              <a:t>Clark College at </a:t>
            </a:r>
            <a:r>
              <a:rPr sz="1600" spc="-10" dirty="0">
                <a:latin typeface="Calibri"/>
                <a:cs typeface="Calibri"/>
              </a:rPr>
              <a:t>Columbia Tech Center, 18700 </a:t>
            </a:r>
            <a:r>
              <a:rPr sz="1600" spc="-5" dirty="0">
                <a:latin typeface="Calibri"/>
                <a:cs typeface="Calibri"/>
              </a:rPr>
              <a:t>SE</a:t>
            </a:r>
            <a:r>
              <a:rPr sz="1600" spc="19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Mill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Plain	</a:t>
            </a:r>
            <a:r>
              <a:rPr sz="1600" spc="-5" dirty="0">
                <a:latin typeface="Calibri"/>
                <a:cs typeface="Calibri"/>
              </a:rPr>
              <a:t>Blvd., Vancouver </a:t>
            </a:r>
            <a:r>
              <a:rPr sz="1600" spc="-10" dirty="0">
                <a:latin typeface="Calibri"/>
                <a:cs typeface="Calibri"/>
              </a:rPr>
              <a:t>WA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98683</a:t>
            </a:r>
            <a:endParaRPr sz="1600">
              <a:latin typeface="Calibri"/>
              <a:cs typeface="Calibri"/>
            </a:endParaRPr>
          </a:p>
          <a:p>
            <a:pPr marL="205740" lvl="1">
              <a:lnSpc>
                <a:spcPct val="100000"/>
              </a:lnSpc>
              <a:spcBef>
                <a:spcPts val="55"/>
              </a:spcBef>
              <a:buFont typeface="Calibri Light"/>
              <a:buChar char="—"/>
            </a:pPr>
            <a:endParaRPr sz="1900"/>
          </a:p>
          <a:p>
            <a:pPr marL="401320" indent="-182880">
              <a:lnSpc>
                <a:spcPct val="100000"/>
              </a:lnSpc>
              <a:buFont typeface="Wingdings"/>
              <a:buChar char=""/>
              <a:tabLst>
                <a:tab pos="401320" algn="l"/>
              </a:tabLst>
            </a:pPr>
            <a:r>
              <a:rPr dirty="0"/>
              <a:t>4 de mayo de 2023, 1:00</a:t>
            </a:r>
            <a:r>
              <a:rPr spc="-100" dirty="0"/>
              <a:t> </a:t>
            </a:r>
            <a:r>
              <a:rPr spc="-5" dirty="0"/>
              <a:t>p.m.</a:t>
            </a:r>
          </a:p>
          <a:p>
            <a:pPr marL="775970" lvl="1" indent="-183515">
              <a:lnSpc>
                <a:spcPct val="100000"/>
              </a:lnSpc>
              <a:spcBef>
                <a:spcPts val="30"/>
              </a:spcBef>
              <a:buFont typeface="Calibri Light"/>
              <a:buChar char="—"/>
              <a:tabLst>
                <a:tab pos="776605" algn="l"/>
              </a:tabLst>
            </a:pPr>
            <a:r>
              <a:rPr sz="1600" spc="-10" dirty="0">
                <a:latin typeface="Calibri"/>
                <a:cs typeface="Calibri"/>
              </a:rPr>
              <a:t>Seminario </a:t>
            </a:r>
            <a:r>
              <a:rPr sz="1600" spc="-5" dirty="0">
                <a:latin typeface="Calibri"/>
                <a:cs typeface="Calibri"/>
              </a:rPr>
              <a:t>web virtual </a:t>
            </a:r>
            <a:r>
              <a:rPr sz="1600" spc="-10" dirty="0">
                <a:latin typeface="Calibri"/>
                <a:cs typeface="Calibri"/>
              </a:rPr>
              <a:t>por Zoom, </a:t>
            </a:r>
            <a:r>
              <a:rPr sz="1600" spc="-5" dirty="0">
                <a:latin typeface="Calibri"/>
                <a:cs typeface="Calibri"/>
              </a:rPr>
              <a:t>ver el enlace</a:t>
            </a:r>
            <a:r>
              <a:rPr sz="1600" spc="1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en</a:t>
            </a:r>
            <a:endParaRPr sz="1600">
              <a:latin typeface="Calibri"/>
              <a:cs typeface="Calibri"/>
            </a:endParaRPr>
          </a:p>
          <a:p>
            <a:pPr marL="593090">
              <a:lnSpc>
                <a:spcPct val="100000"/>
              </a:lnSpc>
            </a:pPr>
            <a:r>
              <a:rPr sz="1600" spc="-5" dirty="0"/>
              <a:t>https://lni.wa.gov/safety-health/safety-rules/rulemaking-stakeholder-information/ambient-</a:t>
            </a:r>
            <a:endParaRPr sz="1600"/>
          </a:p>
          <a:p>
            <a:pPr marL="593090">
              <a:lnSpc>
                <a:spcPct val="100000"/>
              </a:lnSpc>
            </a:pPr>
            <a:r>
              <a:rPr sz="1600" spc="-5" dirty="0"/>
              <a:t>heat-exposure-rulemaking#meetings-and-timeline</a:t>
            </a:r>
            <a:endParaRPr sz="1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235399"/>
            <a:ext cx="6233160" cy="80962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2800" b="0" dirty="0">
                <a:latin typeface="Lucida Sans"/>
                <a:cs typeface="Lucida Sans"/>
              </a:rPr>
              <a:t>Calendario </a:t>
            </a:r>
            <a:r>
              <a:rPr sz="2800" b="0" spc="-5" dirty="0">
                <a:latin typeface="Lucida Sans"/>
                <a:cs typeface="Lucida Sans"/>
              </a:rPr>
              <a:t>de </a:t>
            </a:r>
            <a:r>
              <a:rPr sz="2800" b="0" dirty="0">
                <a:latin typeface="Lucida Sans"/>
                <a:cs typeface="Lucida Sans"/>
              </a:rPr>
              <a:t>elaboración </a:t>
            </a:r>
            <a:r>
              <a:rPr sz="2800" b="0" spc="-5" dirty="0">
                <a:latin typeface="Lucida Sans"/>
                <a:cs typeface="Lucida Sans"/>
              </a:rPr>
              <a:t>de</a:t>
            </a:r>
            <a:r>
              <a:rPr sz="2800" b="0" spc="-85" dirty="0">
                <a:latin typeface="Lucida Sans"/>
                <a:cs typeface="Lucida Sans"/>
              </a:rPr>
              <a:t> </a:t>
            </a:r>
            <a:r>
              <a:rPr sz="2800" b="0" dirty="0">
                <a:latin typeface="Lucida Sans"/>
                <a:cs typeface="Lucida Sans"/>
              </a:rPr>
              <a:t>reglas</a:t>
            </a:r>
            <a:endParaRPr sz="28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2000" b="0" spc="-5" dirty="0">
                <a:solidFill>
                  <a:srgbClr val="4F5E63"/>
                </a:solidFill>
                <a:latin typeface="Calibri"/>
                <a:cs typeface="Calibri"/>
              </a:rPr>
              <a:t>Exposición </a:t>
            </a:r>
            <a:r>
              <a:rPr sz="2000" b="0" dirty="0">
                <a:solidFill>
                  <a:srgbClr val="4F5E63"/>
                </a:solidFill>
                <a:latin typeface="Calibri"/>
                <a:cs typeface="Calibri"/>
              </a:rPr>
              <a:t>al calor en</a:t>
            </a:r>
            <a:r>
              <a:rPr sz="2000" b="0" spc="-30" dirty="0">
                <a:solidFill>
                  <a:srgbClr val="4F5E63"/>
                </a:solidFill>
                <a:latin typeface="Calibri"/>
                <a:cs typeface="Calibri"/>
              </a:rPr>
              <a:t> </a:t>
            </a:r>
            <a:r>
              <a:rPr sz="2000" b="0" spc="-5" dirty="0">
                <a:solidFill>
                  <a:srgbClr val="4F5E63"/>
                </a:solidFill>
                <a:latin typeface="Calibri"/>
                <a:cs typeface="Calibri"/>
              </a:rPr>
              <a:t>exteriores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/>
              <a:t>Washington </a:t>
            </a:r>
            <a:r>
              <a:rPr spc="5" dirty="0"/>
              <a:t>State </a:t>
            </a:r>
            <a:r>
              <a:rPr spc="-5" dirty="0"/>
              <a:t>Department </a:t>
            </a:r>
            <a:r>
              <a:rPr dirty="0"/>
              <a:t>of </a:t>
            </a:r>
            <a:r>
              <a:rPr spc="-5" dirty="0"/>
              <a:t>Labor </a:t>
            </a:r>
            <a:r>
              <a:rPr dirty="0"/>
              <a:t>&amp;</a:t>
            </a:r>
            <a:r>
              <a:rPr spc="-160" dirty="0"/>
              <a:t> </a:t>
            </a:r>
            <a:r>
              <a:rPr dirty="0"/>
              <a:t>Industries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spc="-5" dirty="0"/>
              <a:t>7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444500" y="1399794"/>
            <a:ext cx="7880350" cy="2160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latin typeface="Calibri"/>
                <a:cs typeface="Calibri"/>
              </a:rPr>
              <a:t>Propuesta </a:t>
            </a:r>
            <a:r>
              <a:rPr sz="2000" spc="-5" dirty="0">
                <a:latin typeface="Calibri"/>
                <a:cs typeface="Calibri"/>
              </a:rPr>
              <a:t>previa </a:t>
            </a:r>
            <a:r>
              <a:rPr sz="2000" dirty="0">
                <a:latin typeface="Calibri"/>
                <a:cs typeface="Calibri"/>
              </a:rPr>
              <a:t>CR-101 </a:t>
            </a:r>
            <a:r>
              <a:rPr sz="2000" spc="-5" dirty="0">
                <a:latin typeface="Calibri"/>
                <a:cs typeface="Calibri"/>
              </a:rPr>
              <a:t>presentada </a:t>
            </a:r>
            <a:r>
              <a:rPr sz="2000" dirty="0">
                <a:latin typeface="Calibri"/>
                <a:cs typeface="Calibri"/>
              </a:rPr>
              <a:t>el 17 </a:t>
            </a:r>
            <a:r>
              <a:rPr sz="2000" spc="-5" dirty="0">
                <a:latin typeface="Calibri"/>
                <a:cs typeface="Calibri"/>
              </a:rPr>
              <a:t>de </a:t>
            </a:r>
            <a:r>
              <a:rPr sz="2000" dirty="0">
                <a:latin typeface="Calibri"/>
                <a:cs typeface="Calibri"/>
              </a:rPr>
              <a:t>agosto </a:t>
            </a:r>
            <a:r>
              <a:rPr sz="2000" spc="-5" dirty="0">
                <a:latin typeface="Calibri"/>
                <a:cs typeface="Calibri"/>
              </a:rPr>
              <a:t>de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2021</a:t>
            </a:r>
            <a:endParaRPr sz="200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buFont typeface="Wingdings"/>
              <a:buChar char=""/>
              <a:tabLst>
                <a:tab pos="195580" algn="l"/>
              </a:tabLst>
            </a:pPr>
            <a:r>
              <a:rPr sz="2000" spc="-5" dirty="0">
                <a:latin typeface="Calibri"/>
                <a:cs typeface="Calibri"/>
              </a:rPr>
              <a:t>Propuesta </a:t>
            </a:r>
            <a:r>
              <a:rPr sz="2000" dirty="0">
                <a:latin typeface="Calibri"/>
                <a:cs typeface="Calibri"/>
              </a:rPr>
              <a:t>CR 102 </a:t>
            </a:r>
            <a:r>
              <a:rPr sz="2000" spc="-5" dirty="0">
                <a:latin typeface="Calibri"/>
                <a:cs typeface="Calibri"/>
              </a:rPr>
              <a:t>presentada </a:t>
            </a:r>
            <a:r>
              <a:rPr sz="2000" dirty="0">
                <a:latin typeface="Calibri"/>
                <a:cs typeface="Calibri"/>
              </a:rPr>
              <a:t>el 28 de </a:t>
            </a:r>
            <a:r>
              <a:rPr sz="2000" spc="-5" dirty="0">
                <a:latin typeface="Calibri"/>
                <a:cs typeface="Calibri"/>
              </a:rPr>
              <a:t>febrero </a:t>
            </a:r>
            <a:r>
              <a:rPr sz="2000" dirty="0">
                <a:latin typeface="Calibri"/>
                <a:cs typeface="Calibri"/>
              </a:rPr>
              <a:t>de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2023</a:t>
            </a:r>
            <a:endParaRPr sz="200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buFont typeface="Wingdings"/>
              <a:buChar char=""/>
              <a:tabLst>
                <a:tab pos="195580" algn="l"/>
              </a:tabLst>
            </a:pPr>
            <a:r>
              <a:rPr sz="2000" spc="-5" dirty="0">
                <a:latin typeface="Calibri"/>
                <a:cs typeface="Calibri"/>
              </a:rPr>
              <a:t>Audiencias públicas celebradas del </a:t>
            </a:r>
            <a:r>
              <a:rPr sz="2000" dirty="0">
                <a:latin typeface="Calibri"/>
                <a:cs typeface="Calibri"/>
              </a:rPr>
              <a:t>25 </a:t>
            </a:r>
            <a:r>
              <a:rPr sz="2000" spc="-5" dirty="0">
                <a:latin typeface="Calibri"/>
                <a:cs typeface="Calibri"/>
              </a:rPr>
              <a:t>de </a:t>
            </a:r>
            <a:r>
              <a:rPr sz="2000" dirty="0">
                <a:latin typeface="Calibri"/>
                <a:cs typeface="Calibri"/>
              </a:rPr>
              <a:t>abril al 4 </a:t>
            </a:r>
            <a:r>
              <a:rPr sz="2000" spc="-5" dirty="0">
                <a:latin typeface="Calibri"/>
                <a:cs typeface="Calibri"/>
              </a:rPr>
              <a:t>de </a:t>
            </a:r>
            <a:r>
              <a:rPr sz="2000" dirty="0">
                <a:latin typeface="Calibri"/>
                <a:cs typeface="Calibri"/>
              </a:rPr>
              <a:t>mayo </a:t>
            </a:r>
            <a:r>
              <a:rPr sz="2000" spc="-5" dirty="0">
                <a:latin typeface="Calibri"/>
                <a:cs typeface="Calibri"/>
              </a:rPr>
              <a:t>de</a:t>
            </a:r>
            <a:r>
              <a:rPr sz="2000" dirty="0">
                <a:latin typeface="Calibri"/>
                <a:cs typeface="Calibri"/>
              </a:rPr>
              <a:t> 2023</a:t>
            </a:r>
            <a:endParaRPr sz="2000">
              <a:latin typeface="Calibri"/>
              <a:cs typeface="Calibri"/>
            </a:endParaRPr>
          </a:p>
          <a:p>
            <a:pPr marL="194945" marR="5080" indent="-182880">
              <a:lnSpc>
                <a:spcPct val="100000"/>
              </a:lnSpc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latin typeface="Calibri"/>
                <a:cs typeface="Calibri"/>
              </a:rPr>
              <a:t>El </a:t>
            </a:r>
            <a:r>
              <a:rPr sz="2000" spc="-5" dirty="0">
                <a:latin typeface="Calibri"/>
                <a:cs typeface="Calibri"/>
              </a:rPr>
              <a:t>período para </a:t>
            </a:r>
            <a:r>
              <a:rPr sz="2000" dirty="0">
                <a:latin typeface="Calibri"/>
                <a:cs typeface="Calibri"/>
              </a:rPr>
              <a:t>comentarios termina a las 5:00 </a:t>
            </a:r>
            <a:r>
              <a:rPr sz="2000" spc="-5" dirty="0">
                <a:latin typeface="Calibri"/>
                <a:cs typeface="Calibri"/>
              </a:rPr>
              <a:t>p.m. del día </a:t>
            </a:r>
            <a:r>
              <a:rPr sz="2000" dirty="0">
                <a:latin typeface="Calibri"/>
                <a:cs typeface="Calibri"/>
              </a:rPr>
              <a:t>11 </a:t>
            </a:r>
            <a:r>
              <a:rPr sz="2000" spc="-5" dirty="0">
                <a:latin typeface="Calibri"/>
                <a:cs typeface="Calibri"/>
              </a:rPr>
              <a:t>de </a:t>
            </a:r>
            <a:r>
              <a:rPr sz="2000" dirty="0">
                <a:latin typeface="Calibri"/>
                <a:cs typeface="Calibri"/>
              </a:rPr>
              <a:t>mayo </a:t>
            </a:r>
            <a:r>
              <a:rPr sz="2000" spc="-5" dirty="0">
                <a:latin typeface="Calibri"/>
                <a:cs typeface="Calibri"/>
              </a:rPr>
              <a:t>de  </a:t>
            </a:r>
            <a:r>
              <a:rPr sz="2000" dirty="0">
                <a:latin typeface="Calibri"/>
                <a:cs typeface="Calibri"/>
              </a:rPr>
              <a:t>2023</a:t>
            </a:r>
            <a:endParaRPr sz="200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latin typeface="Calibri"/>
                <a:cs typeface="Calibri"/>
              </a:rPr>
              <a:t>Adopción </a:t>
            </a:r>
            <a:r>
              <a:rPr sz="2000" spc="-5" dirty="0">
                <a:latin typeface="Calibri"/>
                <a:cs typeface="Calibri"/>
              </a:rPr>
              <a:t>de </a:t>
            </a:r>
            <a:r>
              <a:rPr sz="2000" dirty="0">
                <a:latin typeface="Calibri"/>
                <a:cs typeface="Calibri"/>
              </a:rPr>
              <a:t>la regla CR-103 el 15 </a:t>
            </a:r>
            <a:r>
              <a:rPr sz="2000" spc="-5" dirty="0">
                <a:latin typeface="Calibri"/>
                <a:cs typeface="Calibri"/>
              </a:rPr>
              <a:t>de </a:t>
            </a:r>
            <a:r>
              <a:rPr sz="2000" dirty="0">
                <a:latin typeface="Calibri"/>
                <a:cs typeface="Calibri"/>
              </a:rPr>
              <a:t>junio </a:t>
            </a:r>
            <a:r>
              <a:rPr sz="2000" spc="-5" dirty="0">
                <a:latin typeface="Calibri"/>
                <a:cs typeface="Calibri"/>
              </a:rPr>
              <a:t>de</a:t>
            </a:r>
            <a:r>
              <a:rPr sz="2000" spc="-1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2023</a:t>
            </a:r>
            <a:endParaRPr sz="200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buFont typeface="Wingdings"/>
              <a:buChar char=""/>
              <a:tabLst>
                <a:tab pos="195580" algn="l"/>
              </a:tabLst>
            </a:pPr>
            <a:r>
              <a:rPr sz="2000" spc="-5" dirty="0">
                <a:latin typeface="Calibri"/>
                <a:cs typeface="Calibri"/>
              </a:rPr>
              <a:t>Fecha de </a:t>
            </a:r>
            <a:r>
              <a:rPr sz="2000" dirty="0">
                <a:latin typeface="Calibri"/>
                <a:cs typeface="Calibri"/>
              </a:rPr>
              <a:t>entrada en </a:t>
            </a:r>
            <a:r>
              <a:rPr sz="2000" spc="-5" dirty="0">
                <a:latin typeface="Calibri"/>
                <a:cs typeface="Calibri"/>
              </a:rPr>
              <a:t>vigor: </a:t>
            </a:r>
            <a:r>
              <a:rPr sz="2000" dirty="0">
                <a:latin typeface="Calibri"/>
                <a:cs typeface="Calibri"/>
              </a:rPr>
              <a:t>15 </a:t>
            </a:r>
            <a:r>
              <a:rPr sz="2000" spc="-5" dirty="0">
                <a:latin typeface="Calibri"/>
                <a:cs typeface="Calibri"/>
              </a:rPr>
              <a:t>de </a:t>
            </a:r>
            <a:r>
              <a:rPr sz="2000" dirty="0">
                <a:latin typeface="Calibri"/>
                <a:cs typeface="Calibri"/>
              </a:rPr>
              <a:t>junio </a:t>
            </a:r>
            <a:r>
              <a:rPr sz="2000" spc="-5" dirty="0">
                <a:latin typeface="Calibri"/>
                <a:cs typeface="Calibri"/>
              </a:rPr>
              <a:t>de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2023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1981"/>
            <a:ext cx="62649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0" spc="-5" dirty="0">
                <a:latin typeface="Lucida Sans"/>
                <a:cs typeface="Lucida Sans"/>
              </a:rPr>
              <a:t>Envíe sus </a:t>
            </a:r>
            <a:r>
              <a:rPr sz="2800" b="0" dirty="0">
                <a:latin typeface="Lucida Sans"/>
                <a:cs typeface="Lucida Sans"/>
              </a:rPr>
              <a:t>comentarios </a:t>
            </a:r>
            <a:r>
              <a:rPr sz="2800" b="0" spc="-5" dirty="0">
                <a:latin typeface="Lucida Sans"/>
                <a:cs typeface="Lucida Sans"/>
              </a:rPr>
              <a:t>por </a:t>
            </a:r>
            <a:r>
              <a:rPr sz="2800" b="0" dirty="0">
                <a:latin typeface="Lucida Sans"/>
                <a:cs typeface="Lucida Sans"/>
              </a:rPr>
              <a:t>escrito</a:t>
            </a:r>
            <a:r>
              <a:rPr sz="2800" b="0" spc="-30" dirty="0">
                <a:latin typeface="Lucida Sans"/>
                <a:cs typeface="Lucida Sans"/>
              </a:rPr>
              <a:t> </a:t>
            </a:r>
            <a:r>
              <a:rPr sz="2800" b="0" spc="5" dirty="0">
                <a:latin typeface="Lucida Sans"/>
                <a:cs typeface="Lucida Sans"/>
              </a:rPr>
              <a:t>a:</a:t>
            </a:r>
            <a:endParaRPr sz="280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/>
              <a:t>Washington </a:t>
            </a:r>
            <a:r>
              <a:rPr spc="5" dirty="0"/>
              <a:t>State </a:t>
            </a:r>
            <a:r>
              <a:rPr spc="-5" dirty="0"/>
              <a:t>Department </a:t>
            </a:r>
            <a:r>
              <a:rPr dirty="0"/>
              <a:t>of </a:t>
            </a:r>
            <a:r>
              <a:rPr spc="-5" dirty="0"/>
              <a:t>Labor </a:t>
            </a:r>
            <a:r>
              <a:rPr dirty="0"/>
              <a:t>&amp;</a:t>
            </a:r>
            <a:r>
              <a:rPr spc="-160" dirty="0"/>
              <a:t> </a:t>
            </a:r>
            <a:r>
              <a:rPr dirty="0"/>
              <a:t>Industries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spc="-5" dirty="0"/>
              <a:t>8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444500" y="863346"/>
            <a:ext cx="7964170" cy="3657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Carmyn </a:t>
            </a:r>
            <a:r>
              <a:rPr sz="2400" spc="-5" dirty="0">
                <a:latin typeface="Calibri"/>
                <a:cs typeface="Calibri"/>
              </a:rPr>
              <a:t>Shute, </a:t>
            </a:r>
            <a:r>
              <a:rPr sz="2400" dirty="0">
                <a:latin typeface="Calibri"/>
                <a:cs typeface="Calibri"/>
              </a:rPr>
              <a:t>analista </a:t>
            </a:r>
            <a:r>
              <a:rPr sz="2400" spc="-5" dirty="0">
                <a:latin typeface="Calibri"/>
                <a:cs typeface="Calibri"/>
              </a:rPr>
              <a:t>de reglamentaciones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administrativas</a:t>
            </a:r>
            <a:endParaRPr sz="2400">
              <a:latin typeface="Calibri"/>
              <a:cs typeface="Calibri"/>
            </a:endParaRPr>
          </a:p>
          <a:p>
            <a:pPr marL="12700" marR="3990340">
              <a:lnSpc>
                <a:spcPct val="100000"/>
              </a:lnSpc>
              <a:spcBef>
                <a:spcPts val="35"/>
              </a:spcBef>
            </a:pPr>
            <a:r>
              <a:rPr sz="1800" spc="-5" dirty="0">
                <a:latin typeface="Calibri"/>
                <a:cs typeface="Calibri"/>
              </a:rPr>
              <a:t>Division of Occupational Safety 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5" dirty="0">
                <a:latin typeface="Calibri"/>
                <a:cs typeface="Calibri"/>
              </a:rPr>
              <a:t>Health  PO </a:t>
            </a:r>
            <a:r>
              <a:rPr sz="1800" dirty="0">
                <a:latin typeface="Calibri"/>
                <a:cs typeface="Calibri"/>
              </a:rPr>
              <a:t>Box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44620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Olympia, WA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98504-4620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9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u="heavy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Calibri"/>
                <a:cs typeface="Calibri"/>
                <a:hlinkClick r:id="rId2"/>
              </a:rPr>
              <a:t>Carmyn.Shute@Lni.wa.gov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Calibri"/>
              <a:cs typeface="Calibri"/>
            </a:endParaRPr>
          </a:p>
          <a:p>
            <a:pPr marL="12700" marR="380365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Fax: </a:t>
            </a:r>
            <a:r>
              <a:rPr sz="2000" dirty="0">
                <a:latin typeface="Calibri"/>
                <a:cs typeface="Calibri"/>
              </a:rPr>
              <a:t>(360)902-5619 – los </a:t>
            </a:r>
            <a:r>
              <a:rPr sz="2000" spc="-5" dirty="0">
                <a:latin typeface="Calibri"/>
                <a:cs typeface="Calibri"/>
              </a:rPr>
              <a:t>comentarios </a:t>
            </a:r>
            <a:r>
              <a:rPr sz="2000" dirty="0">
                <a:latin typeface="Calibri"/>
                <a:cs typeface="Calibri"/>
              </a:rPr>
              <a:t>enviados por </a:t>
            </a:r>
            <a:r>
              <a:rPr sz="2000" spc="-5" dirty="0">
                <a:latin typeface="Calibri"/>
                <a:cs typeface="Calibri"/>
              </a:rPr>
              <a:t>fax </a:t>
            </a:r>
            <a:r>
              <a:rPr sz="2000" dirty="0">
                <a:latin typeface="Calibri"/>
                <a:cs typeface="Calibri"/>
              </a:rPr>
              <a:t>deben abarcar 10  páginas o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menos.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Calibri"/>
                <a:cs typeface="Calibri"/>
              </a:rPr>
              <a:t>Los </a:t>
            </a:r>
            <a:r>
              <a:rPr sz="2000" b="1" spc="-5" dirty="0">
                <a:latin typeface="Calibri"/>
                <a:cs typeface="Calibri"/>
              </a:rPr>
              <a:t>comentarios </a:t>
            </a:r>
            <a:r>
              <a:rPr sz="2000" b="1" dirty="0">
                <a:latin typeface="Calibri"/>
                <a:cs typeface="Calibri"/>
              </a:rPr>
              <a:t>deben </a:t>
            </a:r>
            <a:r>
              <a:rPr sz="2000" b="1" spc="-5" dirty="0">
                <a:latin typeface="Calibri"/>
                <a:cs typeface="Calibri"/>
              </a:rPr>
              <a:t>recibirse </a:t>
            </a:r>
            <a:r>
              <a:rPr sz="2000" b="1" dirty="0">
                <a:latin typeface="Calibri"/>
                <a:cs typeface="Calibri"/>
              </a:rPr>
              <a:t>antes de: </a:t>
            </a:r>
            <a:r>
              <a:rPr sz="2000" b="1" spc="-5" dirty="0">
                <a:latin typeface="Calibri"/>
                <a:cs typeface="Calibri"/>
              </a:rPr>
              <a:t>las </a:t>
            </a:r>
            <a:r>
              <a:rPr sz="2000" b="1" dirty="0">
                <a:latin typeface="Calibri"/>
                <a:cs typeface="Calibri"/>
              </a:rPr>
              <a:t>5:00 p.m. del día 11 de</a:t>
            </a:r>
            <a:r>
              <a:rPr sz="2000" b="1" spc="-6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mayo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Calibri"/>
                <a:cs typeface="Calibri"/>
              </a:rPr>
              <a:t>de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2023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265556"/>
            <a:ext cx="62852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0" spc="-5" dirty="0">
                <a:latin typeface="Lucida Sans"/>
                <a:cs typeface="Lucida Sans"/>
              </a:rPr>
              <a:t>Información de </a:t>
            </a:r>
            <a:r>
              <a:rPr sz="2800" b="0" dirty="0">
                <a:latin typeface="Lucida Sans"/>
                <a:cs typeface="Lucida Sans"/>
              </a:rPr>
              <a:t>contacto </a:t>
            </a:r>
            <a:r>
              <a:rPr sz="2800" b="0" spc="-5" dirty="0">
                <a:latin typeface="Lucida Sans"/>
                <a:cs typeface="Lucida Sans"/>
              </a:rPr>
              <a:t>de la</a:t>
            </a:r>
            <a:r>
              <a:rPr sz="2800" b="0" spc="-45" dirty="0">
                <a:latin typeface="Lucida Sans"/>
                <a:cs typeface="Lucida Sans"/>
              </a:rPr>
              <a:t> </a:t>
            </a:r>
            <a:r>
              <a:rPr sz="2800" b="0" spc="-5" dirty="0">
                <a:latin typeface="Lucida Sans"/>
                <a:cs typeface="Lucida Sans"/>
              </a:rPr>
              <a:t>DOSH</a:t>
            </a:r>
            <a:endParaRPr sz="2800">
              <a:latin typeface="Lucida Sans"/>
              <a:cs typeface="Lucida San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/>
              <a:t>Washington </a:t>
            </a:r>
            <a:r>
              <a:rPr spc="5" dirty="0"/>
              <a:t>State </a:t>
            </a:r>
            <a:r>
              <a:rPr spc="-5" dirty="0"/>
              <a:t>Department </a:t>
            </a:r>
            <a:r>
              <a:rPr dirty="0"/>
              <a:t>of </a:t>
            </a:r>
            <a:r>
              <a:rPr spc="-5" dirty="0"/>
              <a:t>Labor </a:t>
            </a:r>
            <a:r>
              <a:rPr dirty="0"/>
              <a:t>&amp;</a:t>
            </a:r>
            <a:r>
              <a:rPr spc="-160" dirty="0"/>
              <a:t> </a:t>
            </a:r>
            <a:r>
              <a:rPr dirty="0"/>
              <a:t>Industries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spc="-5" dirty="0"/>
              <a:t>9</a:t>
            </a:fld>
            <a:endParaRPr spc="-5" dirty="0"/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Carmyn</a:t>
            </a:r>
            <a:r>
              <a:rPr spc="-10" dirty="0"/>
              <a:t> </a:t>
            </a:r>
            <a:r>
              <a:rPr dirty="0"/>
              <a:t>Shute</a:t>
            </a:r>
          </a:p>
          <a:p>
            <a:pPr marL="12700">
              <a:lnSpc>
                <a:spcPct val="100000"/>
              </a:lnSpc>
            </a:pPr>
            <a:r>
              <a:rPr b="0" spc="-5" dirty="0">
                <a:latin typeface="Calibri"/>
                <a:cs typeface="Calibri"/>
              </a:rPr>
              <a:t>Analista de</a:t>
            </a:r>
            <a:r>
              <a:rPr b="0" dirty="0">
                <a:latin typeface="Calibri"/>
                <a:cs typeface="Calibri"/>
              </a:rPr>
              <a:t> reglamentaciones</a:t>
            </a:r>
          </a:p>
          <a:p>
            <a:pPr marL="12700">
              <a:lnSpc>
                <a:spcPct val="100000"/>
              </a:lnSpc>
            </a:pPr>
            <a:r>
              <a:rPr b="0" spc="-5" dirty="0">
                <a:latin typeface="Calibri"/>
                <a:cs typeface="Calibri"/>
              </a:rPr>
              <a:t>administrativas</a:t>
            </a:r>
          </a:p>
          <a:p>
            <a:pPr marL="12700">
              <a:lnSpc>
                <a:spcPct val="100000"/>
              </a:lnSpc>
            </a:pPr>
            <a:r>
              <a:rPr b="0" dirty="0">
                <a:latin typeface="Calibri"/>
                <a:cs typeface="Calibri"/>
              </a:rPr>
              <a:t>(360)</a:t>
            </a:r>
            <a:r>
              <a:rPr b="0" spc="-9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870-4525</a:t>
            </a:r>
          </a:p>
          <a:p>
            <a:pPr marL="12700">
              <a:lnSpc>
                <a:spcPct val="100000"/>
              </a:lnSpc>
            </a:pPr>
            <a:r>
              <a:rPr b="0" u="heavy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Calibri"/>
                <a:cs typeface="Calibri"/>
                <a:hlinkClick r:id="rId2"/>
              </a:rPr>
              <a:t>Carmyn.Shute@Lni.wa.gov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Calibri"/>
              <a:cs typeface="Calibri"/>
            </a:endParaRPr>
          </a:p>
          <a:p>
            <a:pPr marL="12700" marR="173355">
              <a:lnSpc>
                <a:spcPct val="100000"/>
              </a:lnSpc>
            </a:pPr>
            <a:r>
              <a:rPr dirty="0"/>
              <a:t>Laura Rascón </a:t>
            </a:r>
            <a:r>
              <a:rPr spc="-5" dirty="0"/>
              <a:t>Padilla  </a:t>
            </a:r>
            <a:r>
              <a:rPr b="0" spc="-5" dirty="0">
                <a:latin typeface="Calibri"/>
                <a:cs typeface="Calibri"/>
              </a:rPr>
              <a:t>Especialista </a:t>
            </a:r>
            <a:r>
              <a:rPr b="0" dirty="0">
                <a:latin typeface="Calibri"/>
                <a:cs typeface="Calibri"/>
              </a:rPr>
              <a:t>técnica de la </a:t>
            </a:r>
            <a:r>
              <a:rPr b="0" spc="-5" dirty="0">
                <a:latin typeface="Calibri"/>
                <a:cs typeface="Calibri"/>
              </a:rPr>
              <a:t>DOSH  </a:t>
            </a:r>
            <a:r>
              <a:rPr b="0" dirty="0">
                <a:latin typeface="Calibri"/>
                <a:cs typeface="Calibri"/>
              </a:rPr>
              <a:t>(206)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515-2823</a:t>
            </a:r>
          </a:p>
          <a:p>
            <a:pPr marL="12700">
              <a:lnSpc>
                <a:spcPct val="100000"/>
              </a:lnSpc>
            </a:pPr>
            <a:r>
              <a:rPr b="0" u="heavy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Calibri"/>
                <a:cs typeface="Calibri"/>
                <a:hlinkClick r:id="rId3"/>
              </a:rPr>
              <a:t>Laura.RasconPadilla@Lni.wa.gov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566028" y="1445513"/>
            <a:ext cx="3272790" cy="2526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48640">
              <a:lnSpc>
                <a:spcPct val="100000"/>
              </a:lnSpc>
              <a:spcBef>
                <a:spcPts val="105"/>
              </a:spcBef>
            </a:pPr>
            <a:r>
              <a:rPr sz="2000" b="0" spc="-10" dirty="0">
                <a:latin typeface="Calibri Light"/>
                <a:cs typeface="Calibri Light"/>
              </a:rPr>
              <a:t>Enlace </a:t>
            </a:r>
            <a:r>
              <a:rPr sz="2000" b="0" dirty="0">
                <a:latin typeface="Calibri Light"/>
                <a:cs typeface="Calibri Light"/>
              </a:rPr>
              <a:t>a la </a:t>
            </a:r>
            <a:r>
              <a:rPr sz="2000" b="0" spc="-5" dirty="0">
                <a:latin typeface="Calibri Light"/>
                <a:cs typeface="Calibri Light"/>
              </a:rPr>
              <a:t>página de  </a:t>
            </a:r>
            <a:r>
              <a:rPr sz="2000" b="0" spc="-10" dirty="0">
                <a:latin typeface="Calibri Light"/>
                <a:cs typeface="Calibri Light"/>
              </a:rPr>
              <a:t>elaboración </a:t>
            </a:r>
            <a:r>
              <a:rPr sz="2000" b="0" spc="-5" dirty="0">
                <a:latin typeface="Calibri Light"/>
                <a:cs typeface="Calibri Light"/>
              </a:rPr>
              <a:t>de reglas para  </a:t>
            </a:r>
            <a:r>
              <a:rPr sz="2000" b="0" spc="-10" dirty="0">
                <a:latin typeface="Calibri Light"/>
                <a:cs typeface="Calibri Light"/>
              </a:rPr>
              <a:t>estrés </a:t>
            </a:r>
            <a:r>
              <a:rPr sz="2000" b="0" spc="-5" dirty="0">
                <a:latin typeface="Calibri Light"/>
                <a:cs typeface="Calibri Light"/>
              </a:rPr>
              <a:t>por calor</a:t>
            </a:r>
            <a:r>
              <a:rPr sz="2000" b="0" spc="-165" dirty="0">
                <a:latin typeface="Calibri Light"/>
                <a:cs typeface="Calibri Light"/>
              </a:rPr>
              <a:t> </a:t>
            </a:r>
            <a:r>
              <a:rPr sz="2000" b="0" spc="-15" dirty="0">
                <a:latin typeface="Calibri Light"/>
                <a:cs typeface="Calibri Light"/>
              </a:rPr>
              <a:t>ambiental:</a:t>
            </a:r>
            <a:endParaRPr sz="2000">
              <a:latin typeface="Calibri Light"/>
              <a:cs typeface="Calibri Light"/>
            </a:endParaRPr>
          </a:p>
          <a:p>
            <a:pPr marL="12700" marR="5080">
              <a:lnSpc>
                <a:spcPct val="100000"/>
              </a:lnSpc>
              <a:spcBef>
                <a:spcPts val="480"/>
              </a:spcBef>
            </a:pPr>
            <a:r>
              <a:rPr sz="2000" b="0" u="sng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Calibri Light"/>
                <a:cs typeface="Calibri Light"/>
                <a:hlinkClick r:id="rId4"/>
              </a:rPr>
              <a:t>https://lni.wa.gov/safety- </a:t>
            </a:r>
            <a:r>
              <a:rPr sz="2000" b="0" spc="-5" dirty="0">
                <a:solidFill>
                  <a:srgbClr val="CCCCFF"/>
                </a:solidFill>
                <a:latin typeface="Calibri Light"/>
                <a:cs typeface="Calibri Light"/>
              </a:rPr>
              <a:t> </a:t>
            </a:r>
            <a:r>
              <a:rPr sz="2000" b="0" u="sng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Calibri Light"/>
                <a:cs typeface="Calibri Light"/>
                <a:hlinkClick r:id="rId4"/>
              </a:rPr>
              <a:t>health/safety-rules/rulemaking- </a:t>
            </a:r>
            <a:r>
              <a:rPr sz="2000" b="0" spc="-5" dirty="0">
                <a:solidFill>
                  <a:srgbClr val="CCCCFF"/>
                </a:solidFill>
                <a:latin typeface="Calibri Light"/>
                <a:cs typeface="Calibri Light"/>
              </a:rPr>
              <a:t> </a:t>
            </a:r>
            <a:r>
              <a:rPr sz="2000" b="0" u="sng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Calibri Light"/>
                <a:cs typeface="Calibri Light"/>
                <a:hlinkClick r:id="rId4"/>
              </a:rPr>
              <a:t>stakeholder- </a:t>
            </a:r>
            <a:r>
              <a:rPr sz="2000" b="0" dirty="0">
                <a:solidFill>
                  <a:srgbClr val="CCCCFF"/>
                </a:solidFill>
                <a:latin typeface="Calibri Light"/>
                <a:cs typeface="Calibri Light"/>
              </a:rPr>
              <a:t> </a:t>
            </a:r>
            <a:r>
              <a:rPr sz="2000" b="0" u="sng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Calibri Light"/>
                <a:cs typeface="Calibri Light"/>
                <a:hlinkClick r:id="rId4"/>
              </a:rPr>
              <a:t>information/ambient-heat- </a:t>
            </a:r>
            <a:r>
              <a:rPr sz="2000" b="0" spc="-5" dirty="0">
                <a:solidFill>
                  <a:srgbClr val="CCCCFF"/>
                </a:solidFill>
                <a:latin typeface="Calibri Light"/>
                <a:cs typeface="Calibri Light"/>
              </a:rPr>
              <a:t> </a:t>
            </a:r>
            <a:r>
              <a:rPr sz="2000" b="0" u="sng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Calibri Light"/>
                <a:cs typeface="Calibri Light"/>
                <a:hlinkClick r:id="rId4"/>
              </a:rPr>
              <a:t>exposure-rulemaking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CCC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1208</Words>
  <Application>Microsoft Office PowerPoint</Application>
  <PresentationFormat>On-screen Show (16:9)</PresentationFormat>
  <Paragraphs>173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Lucida Sans</vt:lpstr>
      <vt:lpstr>Times New Roman</vt:lpstr>
      <vt:lpstr>Wingdings</vt:lpstr>
      <vt:lpstr>Office Theme</vt:lpstr>
      <vt:lpstr>Introducción a la plataforma Zoom</vt:lpstr>
      <vt:lpstr>Audiencia pública sobre exposición al  calor en exteriores</vt:lpstr>
      <vt:lpstr>Orden del día de la reunión de hoy</vt:lpstr>
      <vt:lpstr>Antecedentes</vt:lpstr>
      <vt:lpstr>Calendario de audiencias públicas</vt:lpstr>
      <vt:lpstr>Calendario de audiencias públicas</vt:lpstr>
      <vt:lpstr>Calendario de elaboración de reglas Exposición al calor en exteriores</vt:lpstr>
      <vt:lpstr>Envíe sus comentarios por escrito a:</vt:lpstr>
      <vt:lpstr>Información de contacto de la DOSH</vt:lpstr>
      <vt:lpstr>PowerPoint Presentation</vt:lpstr>
      <vt:lpstr>PowerPoint Presentation</vt:lpstr>
      <vt:lpstr>PowerPoint Presentation</vt:lpstr>
      <vt:lpstr>Preguntas y respuestas  sobre el texto de la regla  propuesta</vt:lpstr>
      <vt:lpstr>Una oportunidad para estirar  las piernas y tomar un respiro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Heat Exposure Public Hearing Presentation</dc:title>
  <dc:subject>PowerPoint template: This simplified template allows more control over placement of photos and text.</dc:subject>
  <dc:creator>Gregersen, Kat (LNI)</dc:creator>
  <cp:lastModifiedBy>Sortor, Katherine (LNI)</cp:lastModifiedBy>
  <cp:revision>1</cp:revision>
  <dcterms:created xsi:type="dcterms:W3CDTF">2023-04-18T17:06:51Z</dcterms:created>
  <dcterms:modified xsi:type="dcterms:W3CDTF">2023-05-01T16:18:00Z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2023-04-13T00:00:00Z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2023-04-18T00:00:00Z</vt:filetime>
  </property>
</Properties>
</file>