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1"/>
  </p:notesMasterIdLst>
  <p:sldIdLst>
    <p:sldId id="258" r:id="rId6"/>
    <p:sldId id="488" r:id="rId7"/>
    <p:sldId id="490" r:id="rId8"/>
    <p:sldId id="491" r:id="rId9"/>
    <p:sldId id="492" r:id="rId10"/>
    <p:sldId id="493" r:id="rId11"/>
    <p:sldId id="506" r:id="rId12"/>
    <p:sldId id="494" r:id="rId13"/>
    <p:sldId id="495" r:id="rId14"/>
    <p:sldId id="496" r:id="rId15"/>
    <p:sldId id="502" r:id="rId16"/>
    <p:sldId id="503" r:id="rId17"/>
    <p:sldId id="504" r:id="rId18"/>
    <p:sldId id="505" r:id="rId19"/>
    <p:sldId id="464" r:id="rId20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ctor, June (LNI)" initials="SJ(" lastIdx="12" clrIdx="0">
    <p:extLst>
      <p:ext uri="{19B8F6BF-5375-455C-9EA6-DF929625EA0E}">
        <p15:presenceInfo xmlns:p15="http://schemas.microsoft.com/office/powerpoint/2012/main" userId="S-1-5-21-622543661-1843015809-658320111-126827" providerId="AD"/>
      </p:ext>
    </p:extLst>
  </p:cmAuthor>
  <p:cmAuthor id="2" name="Drake, Allison M (LNI)" initials="DAM(" lastIdx="11" clrIdx="2">
    <p:extLst>
      <p:ext uri="{19B8F6BF-5375-455C-9EA6-DF929625EA0E}">
        <p15:presenceInfo xmlns:p15="http://schemas.microsoft.com/office/powerpoint/2012/main" userId="S-1-5-21-622543661-1843015809-658320111-93959" providerId="AD"/>
      </p:ext>
    </p:extLst>
  </p:cmAuthor>
  <p:cmAuthor id="3" name="Leland, Maggie (LNI)" initials="LM(" lastIdx="3" clrIdx="3">
    <p:extLst>
      <p:ext uri="{19B8F6BF-5375-455C-9EA6-DF929625EA0E}">
        <p15:presenceInfo xmlns:p15="http://schemas.microsoft.com/office/powerpoint/2012/main" userId="S-1-5-21-622543661-1843015809-658320111-63803" providerId="AD"/>
      </p:ext>
    </p:extLst>
  </p:cmAuthor>
  <p:cmAuthor id="4" name="Rascon Padilla, Laura (LNI)" initials="RPL(" lastIdx="7" clrIdx="4">
    <p:extLst>
      <p:ext uri="{19B8F6BF-5375-455C-9EA6-DF929625EA0E}">
        <p15:presenceInfo xmlns:p15="http://schemas.microsoft.com/office/powerpoint/2012/main" userId="S-1-5-21-622543661-1843015809-658320111-1151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6" autoAdjust="0"/>
    <p:restoredTop sz="73372" autoAdjust="0"/>
  </p:normalViewPr>
  <p:slideViewPr>
    <p:cSldViewPr>
      <p:cViewPr varScale="1">
        <p:scale>
          <a:sx n="108" d="100"/>
          <a:sy n="108" d="100"/>
        </p:scale>
        <p:origin x="1578" y="78"/>
      </p:cViewPr>
      <p:guideLst>
        <p:guide orient="horz" pos="2880"/>
        <p:guide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C1DF6-5C6B-415C-BF90-B765F9949AA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61D38-D8E7-4CF1-BE38-EFDE043CD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4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1D38-D8E7-4CF1-BE38-EFDE043CD6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56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39C26-9018-4293-82C7-498194E6D289}" type="slidenum">
              <a:rPr lang="en-US"/>
              <a:pPr/>
              <a:t>2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40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EBD30-C2B5-4B26-94E0-EB6C4A8E90C3}" type="slidenum">
              <a:rPr lang="en-US"/>
              <a:pPr/>
              <a:t>3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888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0DFCB-C578-44C9-8A79-DD4E5975AC3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63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1D38-D8E7-4CF1-BE38-EFDE043CD6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31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Training updated to include all updates to Emergency Draft Rule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it’s </a:t>
            </a:r>
            <a:r>
              <a:rPr lang="en-US" baseline="0" dirty="0"/>
              <a:t>a goal, not </a:t>
            </a:r>
            <a:r>
              <a:rPr lang="en-US" baseline="0"/>
              <a:t>definitive 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defRPr/>
            </a:pPr>
            <a:r>
              <a:rPr lang="en-US"/>
              <a:t>Read </a:t>
            </a:r>
            <a:r>
              <a:rPr lang="en-US" dirty="0"/>
              <a:t>through each portion line by line and then mention training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1D38-D8E7-4CF1-BE38-EFDE043CD6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76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1D38-D8E7-4CF1-BE38-EFDE043CD6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89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1D38-D8E7-4CF1-BE38-EFDE043CD6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37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5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>
              <a:lnSpc>
                <a:spcPts val="1655"/>
              </a:lnSpc>
              <a:tabLst>
                <a:tab pos="6216650" algn="l"/>
              </a:tabLst>
            </a:pPr>
            <a:r>
              <a:rPr spc="5" dirty="0"/>
              <a:t>W</a:t>
            </a:r>
            <a:r>
              <a:rPr spc="-5" dirty="0"/>
              <a:t>ashin</a:t>
            </a:r>
            <a:r>
              <a:rPr spc="5" dirty="0"/>
              <a:t>g</a:t>
            </a:r>
            <a:r>
              <a:rPr spc="30" dirty="0"/>
              <a:t>t</a:t>
            </a:r>
            <a:r>
              <a:rPr spc="5" dirty="0"/>
              <a:t>o</a:t>
            </a:r>
            <a:r>
              <a:rPr dirty="0"/>
              <a:t>n</a:t>
            </a:r>
            <a:r>
              <a:rPr spc="-35" dirty="0"/>
              <a:t> </a:t>
            </a:r>
            <a:r>
              <a:rPr dirty="0"/>
              <a:t>S</a:t>
            </a:r>
            <a:r>
              <a:rPr spc="30" dirty="0"/>
              <a:t>t</a:t>
            </a:r>
            <a:r>
              <a:rPr spc="-15" dirty="0"/>
              <a:t>a</a:t>
            </a:r>
            <a:r>
              <a:rPr spc="15" dirty="0"/>
              <a:t>t</a:t>
            </a:r>
            <a:r>
              <a:rPr dirty="0"/>
              <a:t>e</a:t>
            </a:r>
            <a:r>
              <a:rPr spc="-45" dirty="0"/>
              <a:t> </a:t>
            </a:r>
            <a:r>
              <a:rPr dirty="0"/>
              <a:t>De</a:t>
            </a:r>
            <a:r>
              <a:rPr spc="-5" dirty="0"/>
              <a:t>par</a:t>
            </a:r>
            <a:r>
              <a:rPr spc="15" dirty="0"/>
              <a:t>t</a:t>
            </a:r>
            <a:r>
              <a:rPr dirty="0"/>
              <a:t>me</a:t>
            </a:r>
            <a:r>
              <a:rPr spc="-15" dirty="0"/>
              <a:t>n</a:t>
            </a:r>
            <a:r>
              <a:rPr dirty="0"/>
              <a:t>t</a:t>
            </a:r>
            <a:r>
              <a:rPr spc="-30" dirty="0"/>
              <a:t> </a:t>
            </a:r>
            <a:r>
              <a:rPr spc="5" dirty="0"/>
              <a:t>o</a:t>
            </a:r>
            <a:r>
              <a:rPr dirty="0"/>
              <a:t>f</a:t>
            </a:r>
            <a:r>
              <a:rPr spc="-20" dirty="0"/>
              <a:t> </a:t>
            </a:r>
            <a:r>
              <a:rPr spc="-5" dirty="0"/>
              <a:t>Lab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&amp;</a:t>
            </a:r>
            <a:r>
              <a:rPr spc="5" dirty="0"/>
              <a:t> </a:t>
            </a:r>
            <a:r>
              <a:rPr spc="10" dirty="0"/>
              <a:t>I</a:t>
            </a:r>
            <a:r>
              <a:rPr dirty="0"/>
              <a:t>nd</a:t>
            </a:r>
            <a:r>
              <a:rPr spc="-15" dirty="0"/>
              <a:t>u</a:t>
            </a:r>
            <a:r>
              <a:rPr dirty="0"/>
              <a:t>s</a:t>
            </a:r>
            <a:r>
              <a:rPr spc="30" dirty="0"/>
              <a:t>t</a:t>
            </a:r>
            <a:r>
              <a:rPr spc="-5" dirty="0"/>
              <a:t>ri</a:t>
            </a:r>
            <a:r>
              <a:rPr dirty="0"/>
              <a:t>es	</a:t>
            </a:r>
            <a:r>
              <a:rPr sz="2400" spc="-7" baseline="-6944" dirty="0"/>
              <a:t>2</a:t>
            </a:r>
            <a:endParaRPr sz="2400" baseline="-6944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5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>
              <a:lnSpc>
                <a:spcPts val="1655"/>
              </a:lnSpc>
              <a:tabLst>
                <a:tab pos="6216650" algn="l"/>
              </a:tabLst>
            </a:pPr>
            <a:r>
              <a:rPr spc="5" dirty="0"/>
              <a:t>W</a:t>
            </a:r>
            <a:r>
              <a:rPr spc="-5" dirty="0"/>
              <a:t>ashin</a:t>
            </a:r>
            <a:r>
              <a:rPr spc="5" dirty="0"/>
              <a:t>g</a:t>
            </a:r>
            <a:r>
              <a:rPr spc="30" dirty="0"/>
              <a:t>t</a:t>
            </a:r>
            <a:r>
              <a:rPr spc="5" dirty="0"/>
              <a:t>o</a:t>
            </a:r>
            <a:r>
              <a:rPr dirty="0"/>
              <a:t>n</a:t>
            </a:r>
            <a:r>
              <a:rPr spc="-35" dirty="0"/>
              <a:t> </a:t>
            </a:r>
            <a:r>
              <a:rPr dirty="0"/>
              <a:t>S</a:t>
            </a:r>
            <a:r>
              <a:rPr spc="30" dirty="0"/>
              <a:t>t</a:t>
            </a:r>
            <a:r>
              <a:rPr spc="-15" dirty="0"/>
              <a:t>a</a:t>
            </a:r>
            <a:r>
              <a:rPr spc="15" dirty="0"/>
              <a:t>t</a:t>
            </a:r>
            <a:r>
              <a:rPr dirty="0"/>
              <a:t>e</a:t>
            </a:r>
            <a:r>
              <a:rPr spc="-45" dirty="0"/>
              <a:t> </a:t>
            </a:r>
            <a:r>
              <a:rPr dirty="0"/>
              <a:t>De</a:t>
            </a:r>
            <a:r>
              <a:rPr spc="-5" dirty="0"/>
              <a:t>par</a:t>
            </a:r>
            <a:r>
              <a:rPr spc="15" dirty="0"/>
              <a:t>t</a:t>
            </a:r>
            <a:r>
              <a:rPr dirty="0"/>
              <a:t>me</a:t>
            </a:r>
            <a:r>
              <a:rPr spc="-15" dirty="0"/>
              <a:t>n</a:t>
            </a:r>
            <a:r>
              <a:rPr dirty="0"/>
              <a:t>t</a:t>
            </a:r>
            <a:r>
              <a:rPr spc="-30" dirty="0"/>
              <a:t> </a:t>
            </a:r>
            <a:r>
              <a:rPr spc="5" dirty="0"/>
              <a:t>o</a:t>
            </a:r>
            <a:r>
              <a:rPr dirty="0"/>
              <a:t>f</a:t>
            </a:r>
            <a:r>
              <a:rPr spc="-20" dirty="0"/>
              <a:t> </a:t>
            </a:r>
            <a:r>
              <a:rPr spc="-5" dirty="0"/>
              <a:t>Lab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&amp;</a:t>
            </a:r>
            <a:r>
              <a:rPr spc="5" dirty="0"/>
              <a:t> </a:t>
            </a:r>
            <a:r>
              <a:rPr spc="10" dirty="0"/>
              <a:t>I</a:t>
            </a:r>
            <a:r>
              <a:rPr dirty="0"/>
              <a:t>nd</a:t>
            </a:r>
            <a:r>
              <a:rPr spc="-15" dirty="0"/>
              <a:t>u</a:t>
            </a:r>
            <a:r>
              <a:rPr dirty="0"/>
              <a:t>s</a:t>
            </a:r>
            <a:r>
              <a:rPr spc="30" dirty="0"/>
              <a:t>t</a:t>
            </a:r>
            <a:r>
              <a:rPr spc="-5" dirty="0"/>
              <a:t>ri</a:t>
            </a:r>
            <a:r>
              <a:rPr dirty="0"/>
              <a:t>es	</a:t>
            </a:r>
            <a:r>
              <a:rPr sz="2400" spc="-7" baseline="-6944" dirty="0"/>
              <a:t>2</a:t>
            </a:r>
            <a:endParaRPr sz="2400" baseline="-6944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50" dirty="0"/>
              <a:t> </a:t>
            </a:r>
            <a:r>
              <a:rPr dirty="0"/>
              <a:t>Industries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>
              <a:lnSpc>
                <a:spcPts val="1655"/>
              </a:lnSpc>
              <a:tabLst>
                <a:tab pos="6216650" algn="l"/>
              </a:tabLst>
            </a:pPr>
            <a:r>
              <a:rPr spc="5" dirty="0"/>
              <a:t>W</a:t>
            </a:r>
            <a:r>
              <a:rPr spc="-5" dirty="0"/>
              <a:t>ashin</a:t>
            </a:r>
            <a:r>
              <a:rPr spc="5" dirty="0"/>
              <a:t>g</a:t>
            </a:r>
            <a:r>
              <a:rPr spc="30" dirty="0"/>
              <a:t>t</a:t>
            </a:r>
            <a:r>
              <a:rPr spc="5" dirty="0"/>
              <a:t>o</a:t>
            </a:r>
            <a:r>
              <a:rPr dirty="0"/>
              <a:t>n</a:t>
            </a:r>
            <a:r>
              <a:rPr spc="-35" dirty="0"/>
              <a:t> </a:t>
            </a:r>
            <a:r>
              <a:rPr dirty="0"/>
              <a:t>S</a:t>
            </a:r>
            <a:r>
              <a:rPr spc="30" dirty="0"/>
              <a:t>t</a:t>
            </a:r>
            <a:r>
              <a:rPr spc="-15" dirty="0"/>
              <a:t>a</a:t>
            </a:r>
            <a:r>
              <a:rPr spc="15" dirty="0"/>
              <a:t>t</a:t>
            </a:r>
            <a:r>
              <a:rPr dirty="0"/>
              <a:t>e</a:t>
            </a:r>
            <a:r>
              <a:rPr spc="-45" dirty="0"/>
              <a:t> </a:t>
            </a:r>
            <a:r>
              <a:rPr dirty="0"/>
              <a:t>De</a:t>
            </a:r>
            <a:r>
              <a:rPr spc="-5" dirty="0"/>
              <a:t>par</a:t>
            </a:r>
            <a:r>
              <a:rPr spc="15" dirty="0"/>
              <a:t>t</a:t>
            </a:r>
            <a:r>
              <a:rPr dirty="0"/>
              <a:t>me</a:t>
            </a:r>
            <a:r>
              <a:rPr spc="-15" dirty="0"/>
              <a:t>n</a:t>
            </a:r>
            <a:r>
              <a:rPr dirty="0"/>
              <a:t>t</a:t>
            </a:r>
            <a:r>
              <a:rPr spc="-30" dirty="0"/>
              <a:t> </a:t>
            </a:r>
            <a:r>
              <a:rPr spc="5" dirty="0"/>
              <a:t>o</a:t>
            </a:r>
            <a:r>
              <a:rPr dirty="0"/>
              <a:t>f</a:t>
            </a:r>
            <a:r>
              <a:rPr spc="-20" dirty="0"/>
              <a:t> </a:t>
            </a:r>
            <a:r>
              <a:rPr spc="-5" dirty="0"/>
              <a:t>Lab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&amp;</a:t>
            </a:r>
            <a:r>
              <a:rPr spc="5" dirty="0"/>
              <a:t> </a:t>
            </a:r>
            <a:r>
              <a:rPr spc="10" dirty="0"/>
              <a:t>I</a:t>
            </a:r>
            <a:r>
              <a:rPr dirty="0"/>
              <a:t>nd</a:t>
            </a:r>
            <a:r>
              <a:rPr spc="-15" dirty="0"/>
              <a:t>u</a:t>
            </a:r>
            <a:r>
              <a:rPr dirty="0"/>
              <a:t>s</a:t>
            </a:r>
            <a:r>
              <a:rPr spc="30" dirty="0"/>
              <a:t>t</a:t>
            </a:r>
            <a:r>
              <a:rPr spc="-5" dirty="0"/>
              <a:t>ri</a:t>
            </a:r>
            <a:r>
              <a:rPr dirty="0"/>
              <a:t>es	</a:t>
            </a:r>
            <a:r>
              <a:rPr sz="2400" spc="-7" baseline="-6944" dirty="0"/>
              <a:t>2</a:t>
            </a:r>
            <a:endParaRPr sz="2400" baseline="-6944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50" dirty="0"/>
              <a:t> </a:t>
            </a:r>
            <a:r>
              <a:rPr dirty="0"/>
              <a:t>Industries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>
              <a:lnSpc>
                <a:spcPts val="1655"/>
              </a:lnSpc>
              <a:tabLst>
                <a:tab pos="6216650" algn="l"/>
              </a:tabLst>
            </a:pPr>
            <a:r>
              <a:rPr spc="5" dirty="0"/>
              <a:t>W</a:t>
            </a:r>
            <a:r>
              <a:rPr spc="-5" dirty="0"/>
              <a:t>ashin</a:t>
            </a:r>
            <a:r>
              <a:rPr spc="5" dirty="0"/>
              <a:t>g</a:t>
            </a:r>
            <a:r>
              <a:rPr spc="30" dirty="0"/>
              <a:t>t</a:t>
            </a:r>
            <a:r>
              <a:rPr spc="5" dirty="0"/>
              <a:t>o</a:t>
            </a:r>
            <a:r>
              <a:rPr dirty="0"/>
              <a:t>n</a:t>
            </a:r>
            <a:r>
              <a:rPr spc="-35" dirty="0"/>
              <a:t> </a:t>
            </a:r>
            <a:r>
              <a:rPr dirty="0"/>
              <a:t>S</a:t>
            </a:r>
            <a:r>
              <a:rPr spc="30" dirty="0"/>
              <a:t>t</a:t>
            </a:r>
            <a:r>
              <a:rPr spc="-15" dirty="0"/>
              <a:t>a</a:t>
            </a:r>
            <a:r>
              <a:rPr spc="15" dirty="0"/>
              <a:t>t</a:t>
            </a:r>
            <a:r>
              <a:rPr dirty="0"/>
              <a:t>e</a:t>
            </a:r>
            <a:r>
              <a:rPr spc="-45" dirty="0"/>
              <a:t> </a:t>
            </a:r>
            <a:r>
              <a:rPr dirty="0"/>
              <a:t>De</a:t>
            </a:r>
            <a:r>
              <a:rPr spc="-5" dirty="0"/>
              <a:t>par</a:t>
            </a:r>
            <a:r>
              <a:rPr spc="15" dirty="0"/>
              <a:t>t</a:t>
            </a:r>
            <a:r>
              <a:rPr dirty="0"/>
              <a:t>me</a:t>
            </a:r>
            <a:r>
              <a:rPr spc="-15" dirty="0"/>
              <a:t>n</a:t>
            </a:r>
            <a:r>
              <a:rPr dirty="0"/>
              <a:t>t</a:t>
            </a:r>
            <a:r>
              <a:rPr spc="-30" dirty="0"/>
              <a:t> </a:t>
            </a:r>
            <a:r>
              <a:rPr spc="5" dirty="0"/>
              <a:t>o</a:t>
            </a:r>
            <a:r>
              <a:rPr dirty="0"/>
              <a:t>f</a:t>
            </a:r>
            <a:r>
              <a:rPr spc="-20" dirty="0"/>
              <a:t> </a:t>
            </a:r>
            <a:r>
              <a:rPr spc="-5" dirty="0"/>
              <a:t>Lab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&amp;</a:t>
            </a:r>
            <a:r>
              <a:rPr spc="5" dirty="0"/>
              <a:t> </a:t>
            </a:r>
            <a:r>
              <a:rPr spc="10" dirty="0"/>
              <a:t>I</a:t>
            </a:r>
            <a:r>
              <a:rPr dirty="0"/>
              <a:t>nd</a:t>
            </a:r>
            <a:r>
              <a:rPr spc="-15" dirty="0"/>
              <a:t>u</a:t>
            </a:r>
            <a:r>
              <a:rPr dirty="0"/>
              <a:t>s</a:t>
            </a:r>
            <a:r>
              <a:rPr spc="30" dirty="0"/>
              <a:t>t</a:t>
            </a:r>
            <a:r>
              <a:rPr spc="-5" dirty="0"/>
              <a:t>ri</a:t>
            </a:r>
            <a:r>
              <a:rPr dirty="0"/>
              <a:t>es	</a:t>
            </a:r>
            <a:r>
              <a:rPr sz="2400" spc="-7" baseline="-6944" dirty="0"/>
              <a:t>2</a:t>
            </a:r>
            <a:endParaRPr sz="2400" baseline="-6944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50" dirty="0"/>
              <a:t> </a:t>
            </a:r>
            <a:r>
              <a:rPr dirty="0"/>
              <a:t>Industries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>
              <a:lnSpc>
                <a:spcPts val="1655"/>
              </a:lnSpc>
              <a:tabLst>
                <a:tab pos="6216650" algn="l"/>
              </a:tabLst>
            </a:pPr>
            <a:r>
              <a:rPr spc="5" dirty="0"/>
              <a:t>W</a:t>
            </a:r>
            <a:r>
              <a:rPr spc="-5" dirty="0"/>
              <a:t>ashin</a:t>
            </a:r>
            <a:r>
              <a:rPr spc="5" dirty="0"/>
              <a:t>g</a:t>
            </a:r>
            <a:r>
              <a:rPr spc="30" dirty="0"/>
              <a:t>t</a:t>
            </a:r>
            <a:r>
              <a:rPr spc="5" dirty="0"/>
              <a:t>o</a:t>
            </a:r>
            <a:r>
              <a:rPr dirty="0"/>
              <a:t>n</a:t>
            </a:r>
            <a:r>
              <a:rPr spc="-35" dirty="0"/>
              <a:t> </a:t>
            </a:r>
            <a:r>
              <a:rPr dirty="0"/>
              <a:t>S</a:t>
            </a:r>
            <a:r>
              <a:rPr spc="30" dirty="0"/>
              <a:t>t</a:t>
            </a:r>
            <a:r>
              <a:rPr spc="-15" dirty="0"/>
              <a:t>a</a:t>
            </a:r>
            <a:r>
              <a:rPr spc="15" dirty="0"/>
              <a:t>t</a:t>
            </a:r>
            <a:r>
              <a:rPr dirty="0"/>
              <a:t>e</a:t>
            </a:r>
            <a:r>
              <a:rPr spc="-45" dirty="0"/>
              <a:t> </a:t>
            </a:r>
            <a:r>
              <a:rPr dirty="0"/>
              <a:t>De</a:t>
            </a:r>
            <a:r>
              <a:rPr spc="-5" dirty="0"/>
              <a:t>par</a:t>
            </a:r>
            <a:r>
              <a:rPr spc="15" dirty="0"/>
              <a:t>t</a:t>
            </a:r>
            <a:r>
              <a:rPr dirty="0"/>
              <a:t>me</a:t>
            </a:r>
            <a:r>
              <a:rPr spc="-15" dirty="0"/>
              <a:t>n</a:t>
            </a:r>
            <a:r>
              <a:rPr dirty="0"/>
              <a:t>t</a:t>
            </a:r>
            <a:r>
              <a:rPr spc="-30" dirty="0"/>
              <a:t> </a:t>
            </a:r>
            <a:r>
              <a:rPr spc="5" dirty="0"/>
              <a:t>o</a:t>
            </a:r>
            <a:r>
              <a:rPr dirty="0"/>
              <a:t>f</a:t>
            </a:r>
            <a:r>
              <a:rPr spc="-20" dirty="0"/>
              <a:t> </a:t>
            </a:r>
            <a:r>
              <a:rPr spc="-5" dirty="0"/>
              <a:t>Lab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&amp;</a:t>
            </a:r>
            <a:r>
              <a:rPr spc="5" dirty="0"/>
              <a:t> </a:t>
            </a:r>
            <a:r>
              <a:rPr spc="10" dirty="0"/>
              <a:t>I</a:t>
            </a:r>
            <a:r>
              <a:rPr dirty="0"/>
              <a:t>nd</a:t>
            </a:r>
            <a:r>
              <a:rPr spc="-15" dirty="0"/>
              <a:t>u</a:t>
            </a:r>
            <a:r>
              <a:rPr dirty="0"/>
              <a:t>s</a:t>
            </a:r>
            <a:r>
              <a:rPr spc="30" dirty="0"/>
              <a:t>t</a:t>
            </a:r>
            <a:r>
              <a:rPr spc="-5" dirty="0"/>
              <a:t>ri</a:t>
            </a:r>
            <a:r>
              <a:rPr dirty="0"/>
              <a:t>es	</a:t>
            </a:r>
            <a:r>
              <a:rPr sz="2400" spc="-7" baseline="-6944" dirty="0"/>
              <a:t>2</a:t>
            </a:r>
            <a:endParaRPr sz="2400" baseline="-6944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30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1415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1415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184666"/>
          </a:xfrm>
          <a:prstGeom prst="rect">
            <a:avLst/>
          </a:prstGeo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2462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9AC62-AB7E-6148-B04E-7602DFD50A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8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85750"/>
            <a:ext cx="8153400" cy="457201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57200" y="742950"/>
            <a:ext cx="8153400" cy="28575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000">
                <a:solidFill>
                  <a:srgbClr val="4F5E6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28750"/>
            <a:ext cx="8077200" cy="3028950"/>
          </a:xfrm>
          <a:prstGeom prst="rect">
            <a:avLst/>
          </a:prstGeom>
        </p:spPr>
        <p:txBody>
          <a:bodyPr/>
          <a:lstStyle>
            <a:lvl1pPr marL="182880" indent="-182880">
              <a:buFont typeface="Wingdings" pitchFamily="2" charset="2"/>
              <a:buChar char="§"/>
              <a:defRPr sz="2000">
                <a:latin typeface="+mj-lt"/>
              </a:defRPr>
            </a:lvl1pPr>
            <a:lvl2pPr marL="557784" indent="-182880">
              <a:buFont typeface="Lucida Sans" pitchFamily="34" charset="0"/>
              <a:buChar char="‒"/>
              <a:defRPr sz="1600">
                <a:latin typeface="+mj-lt"/>
              </a:defRPr>
            </a:lvl2pPr>
            <a:lvl3pPr>
              <a:buFont typeface="Wingdings" pitchFamily="2" charset="2"/>
              <a:buChar char="§"/>
              <a:defRPr>
                <a:latin typeface="+mj-lt"/>
              </a:defRPr>
            </a:lvl3pPr>
            <a:lvl4pPr>
              <a:buFont typeface="Wingdings" pitchFamily="2" charset="2"/>
              <a:buChar char="§"/>
              <a:defRPr>
                <a:latin typeface="+mj-lt"/>
              </a:defRPr>
            </a:lvl4pPr>
            <a:lvl5pPr>
              <a:buFont typeface="Wingdings" pitchFamily="2" charset="2"/>
              <a:buChar char="§"/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Body copy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Rectangle 15" descr=" &#10;"/>
          <p:cNvSpPr/>
          <p:nvPr userDrawn="1"/>
        </p:nvSpPr>
        <p:spPr bwMode="auto">
          <a:xfrm>
            <a:off x="0" y="4800600"/>
            <a:ext cx="9144000" cy="342900"/>
          </a:xfrm>
          <a:prstGeom prst="rect">
            <a:avLst/>
          </a:prstGeom>
          <a:solidFill>
            <a:srgbClr val="4F5E6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 descr=" &#10;"/>
          <p:cNvSpPr/>
          <p:nvPr userDrawn="1"/>
        </p:nvSpPr>
        <p:spPr>
          <a:xfrm>
            <a:off x="457200" y="4781550"/>
            <a:ext cx="8153400" cy="3074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sz="1200" dirty="0" smtClean="0">
                <a:solidFill>
                  <a:schemeClr val="bg1"/>
                </a:solidFill>
                <a:latin typeface="Lucida Sans" pitchFamily="34" charset="0"/>
              </a:rPr>
              <a:t>Washington State Department of Labor &amp; Industries</a:t>
            </a:r>
            <a:endParaRPr lang="en-US" sz="1200" dirty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34400" y="478155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BD48FB9-46F3-4BB8-A7D7-CA29F08B1ABF}" type="slidenum">
              <a:rPr lang="en-US" sz="16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795108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28700"/>
            <a:ext cx="5486400" cy="742950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7" name="Rectangle 6" descr=" &#10;"/>
          <p:cNvSpPr/>
          <p:nvPr userDrawn="1"/>
        </p:nvSpPr>
        <p:spPr bwMode="auto">
          <a:xfrm>
            <a:off x="6172200" y="0"/>
            <a:ext cx="2971800" cy="4800600"/>
          </a:xfrm>
          <a:prstGeom prst="rect">
            <a:avLst/>
          </a:prstGeom>
          <a:solidFill>
            <a:srgbClr val="4F5E6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6400800" y="1028700"/>
            <a:ext cx="2514600" cy="211455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AAA</a:t>
            </a:r>
          </a:p>
          <a:p>
            <a:pPr lvl="0"/>
            <a:r>
              <a:rPr lang="en-US" dirty="0" smtClean="0"/>
              <a:t>BBB</a:t>
            </a:r>
          </a:p>
          <a:p>
            <a:pPr lvl="0"/>
            <a:r>
              <a:rPr lang="en-US" dirty="0" smtClean="0"/>
              <a:t>CCC</a:t>
            </a:r>
            <a:endParaRPr lang="en-US" dirty="0"/>
          </a:p>
        </p:txBody>
      </p:sp>
      <p:sp>
        <p:nvSpPr>
          <p:cNvPr id="17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6172200" y="3333750"/>
            <a:ext cx="2971800" cy="1466850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600">
                <a:latin typeface="+mj-lt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Rectangle 10" descr=" &#10;"/>
          <p:cNvSpPr/>
          <p:nvPr userDrawn="1"/>
        </p:nvSpPr>
        <p:spPr bwMode="auto">
          <a:xfrm>
            <a:off x="0" y="4800600"/>
            <a:ext cx="9144000" cy="342900"/>
          </a:xfrm>
          <a:prstGeom prst="rect">
            <a:avLst/>
          </a:prstGeom>
          <a:solidFill>
            <a:srgbClr val="4F5E6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 descr=" &#10;"/>
          <p:cNvSpPr/>
          <p:nvPr userDrawn="1"/>
        </p:nvSpPr>
        <p:spPr>
          <a:xfrm>
            <a:off x="457200" y="4781550"/>
            <a:ext cx="8153400" cy="3074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sz="1200" dirty="0" smtClean="0">
                <a:solidFill>
                  <a:schemeClr val="bg1"/>
                </a:solidFill>
                <a:latin typeface="Lucida Sans" pitchFamily="34" charset="0"/>
              </a:rPr>
              <a:t>Washington State Department of Labor &amp; Industries</a:t>
            </a:r>
            <a:endParaRPr lang="en-US" sz="1200" dirty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610600" y="478155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65CBDB6-EEF5-42A2-9BC6-481C8025F726}" type="slidenum">
              <a:rPr lang="en-US" sz="16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5987749"/>
      </p:ext>
    </p:extLst>
  </p:cSld>
  <p:clrMapOvr>
    <a:masterClrMapping/>
  </p:clrMapOvr>
  <p:transition>
    <p:fade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DOSH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 &#10;"/>
          <p:cNvSpPr/>
          <p:nvPr userDrawn="1"/>
        </p:nvSpPr>
        <p:spPr bwMode="auto">
          <a:xfrm>
            <a:off x="0" y="3486150"/>
            <a:ext cx="9144000" cy="1657350"/>
          </a:xfrm>
          <a:prstGeom prst="rect">
            <a:avLst/>
          </a:prstGeom>
          <a:solidFill>
            <a:srgbClr val="09367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2F3B40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997392"/>
            <a:ext cx="2631305" cy="698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42950"/>
            <a:ext cx="8229600" cy="914400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114550"/>
            <a:ext cx="7919050" cy="28575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>
                <a:solidFill>
                  <a:srgbClr val="4F5E64"/>
                </a:solidFill>
                <a:latin typeface="+mj-lt"/>
              </a:defRPr>
            </a:lvl1pPr>
            <a:lvl2pPr>
              <a:buFontTx/>
              <a:buNone/>
              <a:defRPr sz="1600">
                <a:latin typeface="+mj-lt"/>
              </a:defRPr>
            </a:lvl2pPr>
            <a:lvl3pPr>
              <a:buFontTx/>
              <a:buNone/>
              <a:defRPr sz="1600">
                <a:latin typeface="+mj-lt"/>
              </a:defRPr>
            </a:lvl3pPr>
            <a:lvl4pPr>
              <a:buFontTx/>
              <a:buNone/>
              <a:defRPr sz="1600">
                <a:latin typeface="+mj-lt"/>
              </a:defRPr>
            </a:lvl4pPr>
            <a:lvl5pPr>
              <a:buFontTx/>
              <a:buNone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Presenter name, title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2400300"/>
            <a:ext cx="7919050" cy="28575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>
                <a:solidFill>
                  <a:srgbClr val="4F5E64"/>
                </a:solidFill>
                <a:latin typeface="+mj-lt"/>
              </a:defRPr>
            </a:lvl1pPr>
            <a:lvl2pPr>
              <a:buFontTx/>
              <a:buNone/>
              <a:defRPr sz="1600">
                <a:latin typeface="+mj-lt"/>
              </a:defRPr>
            </a:lvl2pPr>
            <a:lvl3pPr>
              <a:buFontTx/>
              <a:buNone/>
              <a:defRPr sz="1600">
                <a:latin typeface="+mj-lt"/>
              </a:defRPr>
            </a:lvl3pPr>
            <a:lvl4pPr>
              <a:buFontTx/>
              <a:buNone/>
              <a:defRPr sz="1600">
                <a:latin typeface="+mj-lt"/>
              </a:defRPr>
            </a:lvl4pPr>
            <a:lvl5pPr>
              <a:buFontTx/>
              <a:buNone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Phone 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2686050"/>
            <a:ext cx="7919050" cy="28575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>
                <a:solidFill>
                  <a:srgbClr val="4F5E64"/>
                </a:solidFill>
                <a:latin typeface="+mj-lt"/>
              </a:defRPr>
            </a:lvl1pPr>
            <a:lvl2pPr>
              <a:buFontTx/>
              <a:buNone/>
              <a:defRPr sz="1600">
                <a:latin typeface="+mj-lt"/>
              </a:defRPr>
            </a:lvl2pPr>
            <a:lvl3pPr>
              <a:buFontTx/>
              <a:buNone/>
              <a:defRPr sz="1600">
                <a:latin typeface="+mj-lt"/>
              </a:defRPr>
            </a:lvl3pPr>
            <a:lvl4pPr>
              <a:buFontTx/>
              <a:buNone/>
              <a:defRPr sz="1600">
                <a:latin typeface="+mj-lt"/>
              </a:defRPr>
            </a:lvl4pPr>
            <a:lvl5pPr>
              <a:buFontTx/>
              <a:buNone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Email</a:t>
            </a:r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4"/>
          </p:nvPr>
        </p:nvSpPr>
        <p:spPr>
          <a:xfrm>
            <a:off x="4495800" y="3486150"/>
            <a:ext cx="1676400" cy="800100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600">
                <a:latin typeface="+mj-lt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5" name="Picture Placeholder 33"/>
          <p:cNvSpPr>
            <a:spLocks noGrp="1"/>
          </p:cNvSpPr>
          <p:nvPr>
            <p:ph type="pic" sz="quarter" idx="15"/>
          </p:nvPr>
        </p:nvSpPr>
        <p:spPr>
          <a:xfrm>
            <a:off x="4495800" y="4286250"/>
            <a:ext cx="1676400" cy="857250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600">
                <a:latin typeface="+mj-lt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6172200" y="3486150"/>
            <a:ext cx="2971800" cy="1657350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600">
                <a:latin typeface="+mj-lt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89377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800599"/>
            <a:ext cx="9144000" cy="342900"/>
          </a:xfrm>
          <a:custGeom>
            <a:avLst/>
            <a:gdLst/>
            <a:ahLst/>
            <a:cxnLst/>
            <a:rect l="l" t="t" r="r" b="b"/>
            <a:pathLst>
              <a:path w="9144000" h="342900">
                <a:moveTo>
                  <a:pt x="0" y="342900"/>
                </a:moveTo>
                <a:lnTo>
                  <a:pt x="9144000" y="342900"/>
                </a:lnTo>
                <a:lnTo>
                  <a:pt x="91440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4F5E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311277"/>
            <a:ext cx="372237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1969" y="1396208"/>
            <a:ext cx="810006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18613" y="4846909"/>
            <a:ext cx="3829050" cy="205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5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31313" y="4837200"/>
            <a:ext cx="6345555" cy="238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>
              <a:lnSpc>
                <a:spcPts val="1655"/>
              </a:lnSpc>
              <a:tabLst>
                <a:tab pos="6216650" algn="l"/>
              </a:tabLst>
            </a:pPr>
            <a:r>
              <a:rPr spc="5" dirty="0"/>
              <a:t>W</a:t>
            </a:r>
            <a:r>
              <a:rPr spc="-5" dirty="0"/>
              <a:t>ashin</a:t>
            </a:r>
            <a:r>
              <a:rPr spc="5" dirty="0"/>
              <a:t>g</a:t>
            </a:r>
            <a:r>
              <a:rPr spc="30" dirty="0"/>
              <a:t>t</a:t>
            </a:r>
            <a:r>
              <a:rPr spc="5" dirty="0"/>
              <a:t>o</a:t>
            </a:r>
            <a:r>
              <a:rPr dirty="0"/>
              <a:t>n</a:t>
            </a:r>
            <a:r>
              <a:rPr spc="-35" dirty="0"/>
              <a:t> </a:t>
            </a:r>
            <a:r>
              <a:rPr dirty="0"/>
              <a:t>S</a:t>
            </a:r>
            <a:r>
              <a:rPr spc="30" dirty="0"/>
              <a:t>t</a:t>
            </a:r>
            <a:r>
              <a:rPr spc="-15" dirty="0"/>
              <a:t>a</a:t>
            </a:r>
            <a:r>
              <a:rPr spc="15" dirty="0"/>
              <a:t>t</a:t>
            </a:r>
            <a:r>
              <a:rPr dirty="0"/>
              <a:t>e</a:t>
            </a:r>
            <a:r>
              <a:rPr spc="-45" dirty="0"/>
              <a:t> </a:t>
            </a:r>
            <a:r>
              <a:rPr dirty="0"/>
              <a:t>De</a:t>
            </a:r>
            <a:r>
              <a:rPr spc="-5" dirty="0"/>
              <a:t>par</a:t>
            </a:r>
            <a:r>
              <a:rPr spc="15" dirty="0"/>
              <a:t>t</a:t>
            </a:r>
            <a:r>
              <a:rPr dirty="0"/>
              <a:t>me</a:t>
            </a:r>
            <a:r>
              <a:rPr spc="-15" dirty="0"/>
              <a:t>n</a:t>
            </a:r>
            <a:r>
              <a:rPr dirty="0"/>
              <a:t>t</a:t>
            </a:r>
            <a:r>
              <a:rPr spc="-30" dirty="0"/>
              <a:t> </a:t>
            </a:r>
            <a:r>
              <a:rPr spc="5" dirty="0"/>
              <a:t>o</a:t>
            </a:r>
            <a:r>
              <a:rPr dirty="0"/>
              <a:t>f</a:t>
            </a:r>
            <a:r>
              <a:rPr spc="-20" dirty="0"/>
              <a:t> </a:t>
            </a:r>
            <a:r>
              <a:rPr spc="-5" dirty="0"/>
              <a:t>Lab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&amp;</a:t>
            </a:r>
            <a:r>
              <a:rPr spc="5" dirty="0"/>
              <a:t> </a:t>
            </a:r>
            <a:r>
              <a:rPr spc="10" dirty="0"/>
              <a:t>I</a:t>
            </a:r>
            <a:r>
              <a:rPr dirty="0"/>
              <a:t>nd</a:t>
            </a:r>
            <a:r>
              <a:rPr spc="-15" dirty="0"/>
              <a:t>u</a:t>
            </a:r>
            <a:r>
              <a:rPr dirty="0"/>
              <a:t>s</a:t>
            </a:r>
            <a:r>
              <a:rPr spc="30" dirty="0"/>
              <a:t>t</a:t>
            </a:r>
            <a:r>
              <a:rPr spc="-5" dirty="0"/>
              <a:t>ri</a:t>
            </a:r>
            <a:r>
              <a:rPr dirty="0"/>
              <a:t>es	</a:t>
            </a:r>
            <a:r>
              <a:rPr sz="2400" spc="-7" baseline="-6944" dirty="0"/>
              <a:t>2</a:t>
            </a:r>
            <a:endParaRPr sz="2400" baseline="-6944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22943" y="4818099"/>
            <a:ext cx="179070" cy="264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  <p:sldLayoutId id="2147483671" r:id="rId8"/>
    <p:sldLayoutId id="2147483672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armyn.Shute@Lni.wa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ni.wa.gov/safety-health/safety-rules/rulemaking-stakeholder-information/ambient-heat-exposure-rulemaking" TargetMode="External"/><Relationship Id="rId4" Type="http://schemas.openxmlformats.org/officeDocument/2006/relationships/hyperlink" Target="mailto:Laura.RasconPadilla@Lni.wa.go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ynthia.Ireland@lni.wa.gov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11277"/>
            <a:ext cx="46380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Intro </a:t>
            </a:r>
            <a:r>
              <a:rPr dirty="0"/>
              <a:t>to the </a:t>
            </a:r>
            <a:r>
              <a:rPr spc="-10" dirty="0"/>
              <a:t>Zoom</a:t>
            </a:r>
            <a:r>
              <a:rPr spc="-20" dirty="0"/>
              <a:t> </a:t>
            </a:r>
            <a:r>
              <a:rPr spc="-10" dirty="0"/>
              <a:t>Platform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xfrm>
            <a:off x="2631313" y="4837200"/>
            <a:ext cx="6345555" cy="1976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55"/>
              </a:lnSpc>
              <a:tabLst>
                <a:tab pos="6216650" algn="l"/>
              </a:tabLst>
            </a:pPr>
            <a:r>
              <a:rPr spc="5" dirty="0"/>
              <a:t>W</a:t>
            </a:r>
            <a:r>
              <a:rPr spc="-5" dirty="0"/>
              <a:t>ashin</a:t>
            </a:r>
            <a:r>
              <a:rPr spc="5" dirty="0"/>
              <a:t>g</a:t>
            </a:r>
            <a:r>
              <a:rPr spc="30" dirty="0"/>
              <a:t>t</a:t>
            </a:r>
            <a:r>
              <a:rPr spc="5" dirty="0"/>
              <a:t>o</a:t>
            </a:r>
            <a:r>
              <a:rPr dirty="0"/>
              <a:t>n</a:t>
            </a:r>
            <a:r>
              <a:rPr spc="-35" dirty="0"/>
              <a:t> </a:t>
            </a:r>
            <a:r>
              <a:rPr dirty="0"/>
              <a:t>S</a:t>
            </a:r>
            <a:r>
              <a:rPr spc="30" dirty="0"/>
              <a:t>t</a:t>
            </a:r>
            <a:r>
              <a:rPr spc="-15" dirty="0"/>
              <a:t>a</a:t>
            </a:r>
            <a:r>
              <a:rPr spc="15" dirty="0"/>
              <a:t>t</a:t>
            </a:r>
            <a:r>
              <a:rPr dirty="0"/>
              <a:t>e</a:t>
            </a:r>
            <a:r>
              <a:rPr spc="-45" dirty="0"/>
              <a:t> </a:t>
            </a:r>
            <a:r>
              <a:rPr dirty="0"/>
              <a:t>De</a:t>
            </a:r>
            <a:r>
              <a:rPr spc="-5" dirty="0"/>
              <a:t>par</a:t>
            </a:r>
            <a:r>
              <a:rPr spc="15" dirty="0"/>
              <a:t>t</a:t>
            </a:r>
            <a:r>
              <a:rPr dirty="0"/>
              <a:t>me</a:t>
            </a:r>
            <a:r>
              <a:rPr spc="-15" dirty="0"/>
              <a:t>n</a:t>
            </a:r>
            <a:r>
              <a:rPr dirty="0"/>
              <a:t>t</a:t>
            </a:r>
            <a:r>
              <a:rPr spc="-30" dirty="0"/>
              <a:t> </a:t>
            </a:r>
            <a:r>
              <a:rPr spc="5" dirty="0"/>
              <a:t>o</a:t>
            </a:r>
            <a:r>
              <a:rPr dirty="0"/>
              <a:t>f</a:t>
            </a:r>
            <a:r>
              <a:rPr spc="-20" dirty="0"/>
              <a:t> </a:t>
            </a:r>
            <a:r>
              <a:rPr spc="-5" dirty="0"/>
              <a:t>Lab</a:t>
            </a:r>
            <a:r>
              <a:rPr dirty="0"/>
              <a:t>or</a:t>
            </a:r>
            <a:r>
              <a:rPr spc="-20" dirty="0"/>
              <a:t> </a:t>
            </a:r>
            <a:r>
              <a:rPr dirty="0"/>
              <a:t>&amp;</a:t>
            </a:r>
            <a:r>
              <a:rPr spc="5" dirty="0"/>
              <a:t> </a:t>
            </a:r>
            <a:r>
              <a:rPr spc="10" dirty="0"/>
              <a:t>I</a:t>
            </a:r>
            <a:r>
              <a:rPr dirty="0"/>
              <a:t>nd</a:t>
            </a:r>
            <a:r>
              <a:rPr spc="-15" dirty="0"/>
              <a:t>u</a:t>
            </a:r>
            <a:r>
              <a:rPr dirty="0"/>
              <a:t>s</a:t>
            </a:r>
            <a:r>
              <a:rPr spc="30" dirty="0"/>
              <a:t>t</a:t>
            </a:r>
            <a:r>
              <a:rPr spc="-5" dirty="0"/>
              <a:t>ri</a:t>
            </a:r>
            <a:r>
              <a:rPr dirty="0"/>
              <a:t>es	</a:t>
            </a:r>
            <a:endParaRPr sz="2400" baseline="-6944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50" dirty="0"/>
              <a:t> </a:t>
            </a:r>
            <a:r>
              <a:rPr dirty="0"/>
              <a:t>Industries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36599"/>
            <a:ext cx="7265034" cy="1574149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95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Lucida Sans"/>
                <a:cs typeface="Lucida Sans"/>
              </a:rPr>
              <a:t>Online</a:t>
            </a:r>
            <a:endParaRPr sz="2000" dirty="0">
              <a:latin typeface="Lucida Sans"/>
              <a:cs typeface="Lucida Sans"/>
            </a:endParaRPr>
          </a:p>
          <a:p>
            <a:pPr marL="570230" lvl="1" indent="-18288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570865" algn="l"/>
              </a:tabLst>
            </a:pPr>
            <a:r>
              <a:rPr sz="1600" dirty="0">
                <a:latin typeface="Lucida Sans"/>
                <a:cs typeface="Lucida Sans"/>
              </a:rPr>
              <a:t>Controls </a:t>
            </a:r>
            <a:r>
              <a:rPr sz="1600" spc="-5" dirty="0">
                <a:latin typeface="Lucida Sans"/>
                <a:cs typeface="Lucida Sans"/>
              </a:rPr>
              <a:t>at </a:t>
            </a:r>
            <a:r>
              <a:rPr sz="1600" spc="10" dirty="0">
                <a:latin typeface="Lucida Sans"/>
                <a:cs typeface="Lucida Sans"/>
              </a:rPr>
              <a:t>the</a:t>
            </a:r>
            <a:r>
              <a:rPr sz="1600" spc="-70" dirty="0">
                <a:latin typeface="Lucida Sans"/>
                <a:cs typeface="Lucida Sans"/>
              </a:rPr>
              <a:t> </a:t>
            </a:r>
            <a:r>
              <a:rPr sz="1600" dirty="0">
                <a:latin typeface="Lucida Sans"/>
                <a:cs typeface="Lucida Sans"/>
              </a:rPr>
              <a:t>bottom</a:t>
            </a:r>
          </a:p>
          <a:p>
            <a:pPr marL="570230" lvl="1" indent="-18288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Lucida Sans"/>
                <a:cs typeface="Lucida Sans"/>
              </a:rPr>
              <a:t>Interpreter </a:t>
            </a:r>
            <a:r>
              <a:rPr sz="1600" dirty="0">
                <a:latin typeface="Lucida Sans"/>
                <a:cs typeface="Lucida Sans"/>
              </a:rPr>
              <a:t>Channel </a:t>
            </a:r>
            <a:r>
              <a:rPr sz="1600" spc="-5" dirty="0">
                <a:latin typeface="Lucida Sans"/>
                <a:cs typeface="Lucida Sans"/>
              </a:rPr>
              <a:t>or Globe </a:t>
            </a:r>
            <a:r>
              <a:rPr sz="1600" spc="-10" dirty="0">
                <a:latin typeface="Lucida Sans"/>
                <a:cs typeface="Lucida Sans"/>
              </a:rPr>
              <a:t>Icon </a:t>
            </a:r>
            <a:r>
              <a:rPr sz="1600" spc="-15" dirty="0">
                <a:latin typeface="Lucida Sans"/>
                <a:cs typeface="Lucida Sans"/>
              </a:rPr>
              <a:t>(EN </a:t>
            </a:r>
            <a:r>
              <a:rPr sz="1600" spc="-5" dirty="0">
                <a:latin typeface="Lucida Sans"/>
                <a:cs typeface="Lucida Sans"/>
              </a:rPr>
              <a:t>or</a:t>
            </a:r>
            <a:r>
              <a:rPr sz="1600" spc="50" dirty="0">
                <a:latin typeface="Lucida Sans"/>
                <a:cs typeface="Lucida Sans"/>
              </a:rPr>
              <a:t> </a:t>
            </a:r>
            <a:r>
              <a:rPr sz="1600" dirty="0">
                <a:latin typeface="Lucida Sans"/>
                <a:cs typeface="Lucida Sans"/>
              </a:rPr>
              <a:t>ES)</a:t>
            </a:r>
          </a:p>
          <a:p>
            <a:pPr marL="570230" lvl="1" indent="-18288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Lucida Sans"/>
                <a:cs typeface="Lucida Sans"/>
              </a:rPr>
              <a:t>Q&amp;A feature/tool: technical </a:t>
            </a:r>
            <a:r>
              <a:rPr sz="1600" dirty="0">
                <a:latin typeface="Lucida Sans"/>
                <a:cs typeface="Lucida Sans"/>
              </a:rPr>
              <a:t>questions </a:t>
            </a:r>
            <a:r>
              <a:rPr sz="1600" spc="-5" dirty="0">
                <a:latin typeface="Lucida Sans"/>
                <a:cs typeface="Lucida Sans"/>
              </a:rPr>
              <a:t>regarding</a:t>
            </a:r>
            <a:r>
              <a:rPr sz="1600" spc="-75" dirty="0">
                <a:latin typeface="Lucida Sans"/>
                <a:cs typeface="Lucida Sans"/>
              </a:rPr>
              <a:t> </a:t>
            </a:r>
            <a:r>
              <a:rPr sz="1600" spc="-5" dirty="0">
                <a:latin typeface="Lucida Sans"/>
                <a:cs typeface="Lucida Sans"/>
              </a:rPr>
              <a:t>presentation</a:t>
            </a:r>
            <a:endParaRPr sz="1600" dirty="0">
              <a:latin typeface="Lucida Sans"/>
              <a:cs typeface="Lucida Sans"/>
            </a:endParaRPr>
          </a:p>
          <a:p>
            <a:pPr marL="570230" lvl="1" indent="-18288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smtClean="0">
                <a:latin typeface="Lucida Sans"/>
                <a:cs typeface="Lucida Sans"/>
              </a:rPr>
              <a:t>Raise </a:t>
            </a:r>
            <a:r>
              <a:rPr sz="1600" spc="-5" dirty="0">
                <a:latin typeface="Lucida Sans"/>
                <a:cs typeface="Lucida Sans"/>
              </a:rPr>
              <a:t>Hand </a:t>
            </a:r>
            <a:r>
              <a:rPr sz="1600" dirty="0">
                <a:latin typeface="Lucida Sans"/>
                <a:cs typeface="Lucida Sans"/>
              </a:rPr>
              <a:t>Option: </a:t>
            </a:r>
            <a:r>
              <a:rPr sz="1600" spc="-10" dirty="0">
                <a:latin typeface="Lucida Sans"/>
                <a:cs typeface="Lucida Sans"/>
              </a:rPr>
              <a:t>for </a:t>
            </a:r>
            <a:r>
              <a:rPr sz="1600" spc="-5" dirty="0">
                <a:latin typeface="Lucida Sans"/>
                <a:cs typeface="Lucida Sans"/>
              </a:rPr>
              <a:t>live </a:t>
            </a:r>
            <a:r>
              <a:rPr sz="1600" dirty="0">
                <a:latin typeface="Lucida Sans"/>
                <a:cs typeface="Lucida Sans"/>
              </a:rPr>
              <a:t>questions </a:t>
            </a:r>
            <a:r>
              <a:rPr sz="1600" spc="-5" dirty="0">
                <a:latin typeface="Lucida Sans"/>
                <a:cs typeface="Lucida Sans"/>
              </a:rPr>
              <a:t>at the </a:t>
            </a:r>
            <a:r>
              <a:rPr sz="1600" spc="-10" dirty="0">
                <a:latin typeface="Lucida Sans"/>
                <a:cs typeface="Lucida Sans"/>
              </a:rPr>
              <a:t>end </a:t>
            </a:r>
            <a:r>
              <a:rPr sz="1600" spc="-5" dirty="0">
                <a:latin typeface="Lucida Sans"/>
                <a:cs typeface="Lucida Sans"/>
              </a:rPr>
              <a:t>of </a:t>
            </a:r>
            <a:r>
              <a:rPr sz="1600" spc="5" dirty="0">
                <a:latin typeface="Lucida Sans"/>
                <a:cs typeface="Lucida Sans"/>
              </a:rPr>
              <a:t>the</a:t>
            </a:r>
            <a:r>
              <a:rPr sz="1600" spc="-5" dirty="0">
                <a:latin typeface="Lucida Sans"/>
                <a:cs typeface="Lucida Sans"/>
              </a:rPr>
              <a:t> presentation</a:t>
            </a:r>
            <a:endParaRPr sz="1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058514"/>
            <a:ext cx="3259454" cy="979169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95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Lucida Sans"/>
                <a:cs typeface="Lucida Sans"/>
              </a:rPr>
              <a:t>Phone</a:t>
            </a:r>
            <a:endParaRPr sz="2000">
              <a:latin typeface="Lucida Sans"/>
              <a:cs typeface="Lucida Sans"/>
            </a:endParaRPr>
          </a:p>
          <a:p>
            <a:pPr marL="570230" lvl="1" indent="-18288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15" dirty="0">
                <a:latin typeface="Lucida Sans"/>
                <a:cs typeface="Lucida Sans"/>
              </a:rPr>
              <a:t>To </a:t>
            </a:r>
            <a:r>
              <a:rPr sz="1600" spc="-5" dirty="0">
                <a:latin typeface="Lucida Sans"/>
                <a:cs typeface="Lucida Sans"/>
              </a:rPr>
              <a:t>raise/lower </a:t>
            </a:r>
            <a:r>
              <a:rPr sz="1600" spc="5" dirty="0">
                <a:latin typeface="Lucida Sans"/>
                <a:cs typeface="Lucida Sans"/>
              </a:rPr>
              <a:t>hand </a:t>
            </a:r>
            <a:r>
              <a:rPr sz="1600" spc="-10" dirty="0">
                <a:latin typeface="Lucida Sans"/>
                <a:cs typeface="Lucida Sans"/>
              </a:rPr>
              <a:t>use</a:t>
            </a:r>
            <a:r>
              <a:rPr sz="1600" spc="-50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*9</a:t>
            </a:r>
            <a:endParaRPr sz="1600">
              <a:latin typeface="Lucida Sans"/>
              <a:cs typeface="Lucida Sans"/>
            </a:endParaRPr>
          </a:p>
          <a:p>
            <a:pPr marL="570230" lvl="1" indent="-18288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15" dirty="0">
                <a:latin typeface="Lucida Sans"/>
                <a:cs typeface="Lucida Sans"/>
              </a:rPr>
              <a:t>To </a:t>
            </a:r>
            <a:r>
              <a:rPr sz="1600" spc="-5" dirty="0">
                <a:latin typeface="Lucida Sans"/>
                <a:cs typeface="Lucida Sans"/>
              </a:rPr>
              <a:t>mute/unmute </a:t>
            </a:r>
            <a:r>
              <a:rPr sz="1600" spc="-10" dirty="0">
                <a:latin typeface="Lucida Sans"/>
                <a:cs typeface="Lucida Sans"/>
              </a:rPr>
              <a:t>use</a:t>
            </a:r>
            <a:r>
              <a:rPr sz="1600" spc="10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*6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48376" y="3278251"/>
            <a:ext cx="2713990" cy="998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0000"/>
                </a:solidFill>
                <a:latin typeface="Lucida Sans"/>
                <a:cs typeface="Lucida Sans"/>
              </a:rPr>
              <a:t>NOTE</a:t>
            </a:r>
            <a:r>
              <a:rPr sz="1600" spc="-5" dirty="0">
                <a:latin typeface="Lucida Sans"/>
                <a:cs typeface="Lucida Sans"/>
              </a:rPr>
              <a:t>: Speakers </a:t>
            </a:r>
            <a:r>
              <a:rPr sz="1600" spc="-10" dirty="0">
                <a:latin typeface="Lucida Sans"/>
                <a:cs typeface="Lucida Sans"/>
              </a:rPr>
              <a:t>will be  </a:t>
            </a:r>
            <a:r>
              <a:rPr sz="1600" dirty="0">
                <a:latin typeface="Lucida Sans"/>
                <a:cs typeface="Lucida Sans"/>
              </a:rPr>
              <a:t>speaking </a:t>
            </a:r>
            <a:r>
              <a:rPr sz="1600" spc="-5" dirty="0">
                <a:latin typeface="Lucida Sans"/>
                <a:cs typeface="Lucida Sans"/>
              </a:rPr>
              <a:t>slowly because</a:t>
            </a:r>
            <a:r>
              <a:rPr sz="1600" spc="-80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of  </a:t>
            </a:r>
            <a:r>
              <a:rPr sz="1600" spc="-5" dirty="0">
                <a:latin typeface="Lucida Sans"/>
                <a:cs typeface="Lucida Sans"/>
              </a:rPr>
              <a:t>concurrent</a:t>
            </a:r>
            <a:r>
              <a:rPr sz="1600" spc="-25" dirty="0">
                <a:latin typeface="Lucida Sans"/>
                <a:cs typeface="Lucida Sans"/>
              </a:rPr>
              <a:t> </a:t>
            </a:r>
            <a:r>
              <a:rPr sz="1600" spc="-5" dirty="0">
                <a:latin typeface="Lucida Sans"/>
                <a:cs typeface="Lucida Sans"/>
              </a:rPr>
              <a:t>interpretation.</a:t>
            </a:r>
            <a:endParaRPr sz="1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Lucida Sans"/>
                <a:cs typeface="Lucida Sans"/>
              </a:rPr>
              <a:t>Please be </a:t>
            </a:r>
            <a:r>
              <a:rPr sz="1600" dirty="0">
                <a:latin typeface="Lucida Sans"/>
                <a:cs typeface="Lucida Sans"/>
              </a:rPr>
              <a:t>patient.</a:t>
            </a:r>
            <a:endParaRPr sz="160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DOSH Contact Information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57200" y="1200150"/>
            <a:ext cx="4191000" cy="338554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Carmyn Shute</a:t>
            </a:r>
          </a:p>
          <a:p>
            <a:pPr marL="0" indent="0">
              <a:buNone/>
            </a:pPr>
            <a:r>
              <a:rPr lang="en-US" dirty="0"/>
              <a:t>Administrative Regulations Analyst</a:t>
            </a:r>
          </a:p>
          <a:p>
            <a:pPr marL="0" indent="0">
              <a:buNone/>
            </a:pPr>
            <a:r>
              <a:rPr lang="en-US" dirty="0" smtClean="0"/>
              <a:t>(360) 870-4525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Carmyn.Shute@Lni.wa.gov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Laura </a:t>
            </a:r>
            <a:r>
              <a:rPr lang="en-US" b="1" dirty="0" err="1" smtClean="0"/>
              <a:t>Rascón</a:t>
            </a:r>
            <a:r>
              <a:rPr lang="en-US" b="1" dirty="0" smtClean="0"/>
              <a:t> </a:t>
            </a:r>
            <a:r>
              <a:rPr lang="en-US" b="1" dirty="0"/>
              <a:t>Padilla</a:t>
            </a:r>
          </a:p>
          <a:p>
            <a:pPr marL="0" indent="0">
              <a:buNone/>
            </a:pPr>
            <a:r>
              <a:rPr lang="en-US" dirty="0" smtClean="0"/>
              <a:t>DOSH Technical Specialist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(206) 515-2823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Laura.RasconPadilla@Lni.wa.gov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s-MX" dirty="0"/>
          </a:p>
        </p:txBody>
      </p:sp>
      <p:sp>
        <p:nvSpPr>
          <p:cNvPr id="7" name="Rectangle 6"/>
          <p:cNvSpPr/>
          <p:nvPr/>
        </p:nvSpPr>
        <p:spPr>
          <a:xfrm>
            <a:off x="5486400" y="1428750"/>
            <a:ext cx="350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spcBef>
                <a:spcPct val="20000"/>
              </a:spcBef>
            </a:pPr>
            <a:r>
              <a:rPr lang="en-US" sz="2000" b="1" kern="0" dirty="0">
                <a:solidFill>
                  <a:srgbClr val="000000"/>
                </a:solidFill>
                <a:latin typeface="Calibri Light"/>
              </a:rPr>
              <a:t>Link to Ambient Heat Stress rulemaking page: </a:t>
            </a:r>
          </a:p>
          <a:p>
            <a:pPr lvl="0" eaLnBrk="1" hangingPunct="1">
              <a:spcBef>
                <a:spcPct val="20000"/>
              </a:spcBef>
            </a:pPr>
            <a:r>
              <a:rPr lang="en-US" sz="2000" kern="0" dirty="0">
                <a:solidFill>
                  <a:srgbClr val="000000"/>
                </a:solidFill>
                <a:latin typeface="Calibri Light"/>
                <a:hlinkClick r:id="rId5"/>
              </a:rPr>
              <a:t>https://lni.wa.gov/safety-health/safety-rules/rulemaking-stakeholder-information/ambient-heat-exposure-rulemaking</a:t>
            </a:r>
            <a:r>
              <a:rPr lang="en-US" sz="2000" kern="0" dirty="0">
                <a:solidFill>
                  <a:srgbClr val="000000"/>
                </a:solidFill>
                <a:latin typeface="Calibri Ligh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717050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84038715"/>
              </p:ext>
            </p:extLst>
          </p:nvPr>
        </p:nvGraphicFramePr>
        <p:xfrm>
          <a:off x="76200" y="819150"/>
          <a:ext cx="8936967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9570">
                  <a:extLst>
                    <a:ext uri="{9D8B030D-6E8A-4147-A177-3AD203B41FA5}">
                      <a16:colId xmlns:a16="http://schemas.microsoft.com/office/drawing/2014/main" val="806940321"/>
                    </a:ext>
                  </a:extLst>
                </a:gridCol>
                <a:gridCol w="3254147">
                  <a:extLst>
                    <a:ext uri="{9D8B030D-6E8A-4147-A177-3AD203B41FA5}">
                      <a16:colId xmlns:a16="http://schemas.microsoft.com/office/drawing/2014/main" val="1047600514"/>
                    </a:ext>
                  </a:extLst>
                </a:gridCol>
                <a:gridCol w="3913250">
                  <a:extLst>
                    <a:ext uri="{9D8B030D-6E8A-4147-A177-3AD203B41FA5}">
                      <a16:colId xmlns:a16="http://schemas.microsoft.com/office/drawing/2014/main" val="3592034692"/>
                    </a:ext>
                  </a:extLst>
                </a:gridCol>
              </a:tblGrid>
              <a:tr h="49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700" dirty="0">
                          <a:effectLst/>
                        </a:rPr>
                        <a:t>Existing Rule</a:t>
                      </a:r>
                      <a:endParaRPr lang="es-MX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700" dirty="0" smtClean="0">
                          <a:effectLst/>
                        </a:rPr>
                        <a:t>Proposed Rule</a:t>
                      </a:r>
                      <a:endParaRPr lang="es-MX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622076"/>
                  </a:ext>
                </a:extLst>
              </a:tr>
              <a:tr h="528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Scope &amp; Applicability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May - September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Year round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47721"/>
                  </a:ext>
                </a:extLst>
              </a:tr>
              <a:tr h="8778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At or above trigger temperatures (Table 1)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When exposed to outdoor heat</a:t>
                      </a:r>
                      <a:endParaRPr lang="es-MX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(Table 1 </a:t>
                      </a:r>
                      <a:r>
                        <a:rPr lang="en-US" sz="1400" dirty="0" smtClean="0">
                          <a:effectLst/>
                        </a:rPr>
                        <a:t>moved,</a:t>
                      </a:r>
                      <a:r>
                        <a:rPr lang="en-US" sz="1400" baseline="0" dirty="0" smtClean="0">
                          <a:effectLst/>
                        </a:rPr>
                        <a:t> now applicable to specific sections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60182"/>
                  </a:ext>
                </a:extLst>
              </a:tr>
              <a:tr h="8734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Table </a:t>
                      </a:r>
                      <a:r>
                        <a:rPr lang="en-US" sz="1400" dirty="0" smtClean="0">
                          <a:effectLst/>
                        </a:rPr>
                        <a:t>1 temperatures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89°F – All other clothing</a:t>
                      </a:r>
                      <a:endParaRPr lang="es-MX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77°F – Double layer</a:t>
                      </a:r>
                      <a:endParaRPr lang="es-MX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52°F – Non-breathable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52°F – non-breathable</a:t>
                      </a:r>
                      <a:endParaRPr lang="es-MX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80°F – all other clothing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85803"/>
                  </a:ext>
                </a:extLst>
              </a:tr>
              <a:tr h="11128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Definitions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Clarified or added:</a:t>
                      </a:r>
                      <a:endParaRPr lang="es-MX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Acclimatization</a:t>
                      </a:r>
                      <a:r>
                        <a:rPr lang="en-US" sz="1400" dirty="0">
                          <a:effectLst/>
                        </a:rPr>
                        <a:t>, drinking water, engineering controls, outdoor environment, risk factors for heat-related illness, shade, buddy system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34333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24200" y="209550"/>
            <a:ext cx="254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Overview of Key Changes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89714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56824681"/>
              </p:ext>
            </p:extLst>
          </p:nvPr>
        </p:nvGraphicFramePr>
        <p:xfrm>
          <a:off x="76200" y="57150"/>
          <a:ext cx="9067800" cy="4778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477">
                  <a:extLst>
                    <a:ext uri="{9D8B030D-6E8A-4147-A177-3AD203B41FA5}">
                      <a16:colId xmlns:a16="http://schemas.microsoft.com/office/drawing/2014/main" val="1614795235"/>
                    </a:ext>
                  </a:extLst>
                </a:gridCol>
                <a:gridCol w="2932180">
                  <a:extLst>
                    <a:ext uri="{9D8B030D-6E8A-4147-A177-3AD203B41FA5}">
                      <a16:colId xmlns:a16="http://schemas.microsoft.com/office/drawing/2014/main" val="309616753"/>
                    </a:ext>
                  </a:extLst>
                </a:gridCol>
                <a:gridCol w="4340143">
                  <a:extLst>
                    <a:ext uri="{9D8B030D-6E8A-4147-A177-3AD203B41FA5}">
                      <a16:colId xmlns:a16="http://schemas.microsoft.com/office/drawing/2014/main" val="2615306613"/>
                    </a:ext>
                  </a:extLst>
                </a:gridCol>
              </a:tblGrid>
              <a:tr h="591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Existing Rule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Proposed Rule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4703"/>
                  </a:ext>
                </a:extLst>
              </a:tr>
              <a:tr h="9601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Preventative cool-down rest periods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 Employer </a:t>
                      </a:r>
                      <a:r>
                        <a:rPr lang="en-US" sz="1400" dirty="0">
                          <a:effectLst/>
                        </a:rPr>
                        <a:t>to encourage and </a:t>
                      </a:r>
                      <a:r>
                        <a:rPr lang="en-US" sz="1400" dirty="0" smtClean="0">
                          <a:effectLst/>
                        </a:rPr>
                        <a:t>allow, </a:t>
                      </a:r>
                      <a:r>
                        <a:rPr lang="en-US" sz="1400" dirty="0">
                          <a:effectLst/>
                        </a:rPr>
                        <a:t>to prevent overheating – paid unless on a meal period</a:t>
                      </a:r>
                      <a:endParaRPr lang="es-MX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 Employee </a:t>
                      </a:r>
                      <a:r>
                        <a:rPr lang="en-US" sz="1400" dirty="0">
                          <a:effectLst/>
                        </a:rPr>
                        <a:t>to take when needed to prevent overheating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90201"/>
                  </a:ext>
                </a:extLst>
              </a:tr>
              <a:tr h="10527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Shade Provisions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Implied as a means to reduce body temperature due to heat illness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Explicit shade </a:t>
                      </a:r>
                      <a:r>
                        <a:rPr lang="en-US" sz="1400" dirty="0" smtClean="0">
                          <a:effectLst/>
                        </a:rPr>
                        <a:t>provisions:</a:t>
                      </a:r>
                      <a:endParaRPr lang="es-MX" sz="1400" dirty="0">
                        <a:effectLst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400" dirty="0" smtClean="0">
                          <a:effectLst/>
                        </a:rPr>
                        <a:t>      - At </a:t>
                      </a:r>
                      <a:r>
                        <a:rPr lang="en-US" sz="1400" dirty="0">
                          <a:effectLst/>
                        </a:rPr>
                        <a:t>all times while employees present</a:t>
                      </a:r>
                      <a:endParaRPr lang="es-MX" sz="1400" dirty="0">
                        <a:effectLst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400" dirty="0" smtClean="0">
                          <a:effectLst/>
                        </a:rPr>
                        <a:t>      - Large </a:t>
                      </a:r>
                      <a:r>
                        <a:rPr lang="en-US" sz="1400" dirty="0">
                          <a:effectLst/>
                        </a:rPr>
                        <a:t>enough for all employees on a rest period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81833"/>
                  </a:ext>
                </a:extLst>
              </a:tr>
              <a:tr h="7673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Written outdoor heat exposure safety program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Have </a:t>
                      </a:r>
                      <a:r>
                        <a:rPr lang="en-US" sz="1400" dirty="0">
                          <a:effectLst/>
                        </a:rPr>
                        <a:t>a written program </a:t>
                      </a:r>
                      <a:r>
                        <a:rPr lang="en-US" sz="1400" dirty="0" smtClean="0">
                          <a:effectLst/>
                        </a:rPr>
                        <a:t>addressing policies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 Specific </a:t>
                      </a:r>
                      <a:r>
                        <a:rPr lang="en-US" sz="1400" dirty="0">
                          <a:effectLst/>
                        </a:rPr>
                        <a:t>required </a:t>
                      </a:r>
                      <a:r>
                        <a:rPr lang="en-US" sz="1400" dirty="0" smtClean="0">
                          <a:effectLst/>
                        </a:rPr>
                        <a:t>elements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Must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understood by employees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707675"/>
                  </a:ext>
                </a:extLst>
              </a:tr>
              <a:tr h="11998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Acclimatization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Training on importance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Added </a:t>
                      </a:r>
                      <a:r>
                        <a:rPr lang="en-US" sz="1400" dirty="0" smtClean="0">
                          <a:effectLst/>
                        </a:rPr>
                        <a:t>requirement</a:t>
                      </a:r>
                      <a:r>
                        <a:rPr lang="en-US" sz="1400" baseline="0" dirty="0" smtClean="0">
                          <a:effectLst/>
                        </a:rPr>
                        <a:t> –</a:t>
                      </a:r>
                      <a:r>
                        <a:rPr lang="en-US" sz="1400" dirty="0" smtClean="0">
                          <a:effectLst/>
                        </a:rPr>
                        <a:t> close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observation of employees: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14 days: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- newly assigned to work in the heat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- returning to work in heat after absence of 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7 consecutive days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During heat wave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898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37110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75371650"/>
              </p:ext>
            </p:extLst>
          </p:nvPr>
        </p:nvGraphicFramePr>
        <p:xfrm>
          <a:off x="228600" y="361950"/>
          <a:ext cx="8534400" cy="3953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861">
                  <a:extLst>
                    <a:ext uri="{9D8B030D-6E8A-4147-A177-3AD203B41FA5}">
                      <a16:colId xmlns:a16="http://schemas.microsoft.com/office/drawing/2014/main" val="1614795235"/>
                    </a:ext>
                  </a:extLst>
                </a:gridCol>
                <a:gridCol w="2625969">
                  <a:extLst>
                    <a:ext uri="{9D8B030D-6E8A-4147-A177-3AD203B41FA5}">
                      <a16:colId xmlns:a16="http://schemas.microsoft.com/office/drawing/2014/main" val="309616753"/>
                    </a:ext>
                  </a:extLst>
                </a:gridCol>
                <a:gridCol w="4218570">
                  <a:extLst>
                    <a:ext uri="{9D8B030D-6E8A-4147-A177-3AD203B41FA5}">
                      <a16:colId xmlns:a16="http://schemas.microsoft.com/office/drawing/2014/main" val="2615306613"/>
                    </a:ext>
                  </a:extLst>
                </a:gridCol>
              </a:tblGrid>
              <a:tr h="580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Existing Rule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Proposed Rule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4703"/>
                  </a:ext>
                </a:extLst>
              </a:tr>
              <a:tr h="15472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High </a:t>
                      </a:r>
                      <a:r>
                        <a:rPr lang="en-US" sz="1400" dirty="0" smtClean="0">
                          <a:effectLst/>
                        </a:rPr>
                        <a:t>heat</a:t>
                      </a:r>
                      <a:endParaRPr lang="es-MX" sz="1400" dirty="0">
                        <a:effectLst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</a:rPr>
                        <a:t>At or above 90°F: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Close </a:t>
                      </a:r>
                      <a:r>
                        <a:rPr lang="en-US" sz="1400" dirty="0">
                          <a:effectLst/>
                        </a:rPr>
                        <a:t>o</a:t>
                      </a:r>
                      <a:r>
                        <a:rPr lang="en-US" sz="1400" dirty="0" smtClean="0">
                          <a:effectLst/>
                        </a:rPr>
                        <a:t>bservation </a:t>
                      </a:r>
                      <a:r>
                        <a:rPr lang="en-US" sz="1400" dirty="0">
                          <a:effectLst/>
                        </a:rPr>
                        <a:t>of employees</a:t>
                      </a:r>
                      <a:endParaRPr lang="es-MX" sz="14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</a:rPr>
                        <a:t>Mandatory </a:t>
                      </a:r>
                      <a:r>
                        <a:rPr lang="en-US" sz="1400" dirty="0" smtClean="0">
                          <a:effectLst/>
                        </a:rPr>
                        <a:t>cool-down rest</a:t>
                      </a:r>
                      <a:endParaRPr lang="es-MX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  at 90°F:      10 min/ 2 </a:t>
                      </a:r>
                      <a:r>
                        <a:rPr lang="en-US" sz="1400" dirty="0" err="1">
                          <a:effectLst/>
                        </a:rPr>
                        <a:t>hrs</a:t>
                      </a:r>
                      <a:r>
                        <a:rPr lang="en-US" sz="1400" dirty="0">
                          <a:effectLst/>
                        </a:rPr>
                        <a:t> of work</a:t>
                      </a:r>
                      <a:endParaRPr lang="es-MX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  at 100°F:    15 min/ </a:t>
                      </a:r>
                      <a:r>
                        <a:rPr lang="en-US" sz="1400" dirty="0" smtClean="0">
                          <a:effectLst/>
                        </a:rPr>
                        <a:t>1 </a:t>
                      </a:r>
                      <a:r>
                        <a:rPr lang="en-US" sz="1400" dirty="0" err="1" smtClean="0">
                          <a:effectLst/>
                        </a:rPr>
                        <a:t>hr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of work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90201"/>
                  </a:ext>
                </a:extLst>
              </a:tr>
              <a:tr h="12124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Response to heat-related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illness (HRI)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Implied: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 a way to report HRI and get medical attention when needed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Explicit: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 effective communication between employees and supervisors to report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HRI and to get medical attention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22" marR="41422" marT="20711" marB="20711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81833"/>
                  </a:ext>
                </a:extLst>
              </a:tr>
              <a:tr h="6133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Training</a:t>
                      </a: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employees and supervisors</a:t>
                      </a:r>
                      <a:endParaRPr lang="es-MX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n-US" sz="1400" dirty="0" smtClean="0"/>
                        <a:t> Updated to reflect changes in proposed rule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00" marR="36800" marT="18400" marB="1840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9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53315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968" y="666750"/>
            <a:ext cx="4876800" cy="861774"/>
          </a:xfrm>
        </p:spPr>
        <p:txBody>
          <a:bodyPr/>
          <a:lstStyle/>
          <a:p>
            <a:pPr algn="ctr"/>
            <a:r>
              <a:rPr lang="en-US" dirty="0" smtClean="0"/>
              <a:t>Proposed Rule Language Q&amp;A</a:t>
            </a:r>
            <a:endParaRPr lang="es-MX" dirty="0"/>
          </a:p>
        </p:txBody>
      </p:sp>
      <p:sp>
        <p:nvSpPr>
          <p:cNvPr id="6" name="Rectangle 5"/>
          <p:cNvSpPr/>
          <p:nvPr/>
        </p:nvSpPr>
        <p:spPr>
          <a:xfrm>
            <a:off x="3962400" y="1657350"/>
            <a:ext cx="1075936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?</a:t>
            </a:r>
            <a:endParaRPr lang="en-US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078258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028700"/>
            <a:ext cx="5486400" cy="2769989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10 minute break to transition to public hearing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 chance to stretch your legs and take a deep breath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70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833" y="271800"/>
            <a:ext cx="8229600" cy="98488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Outdoor Heat Exposure Public Hearing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strike="sngStrike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129414" y="4248150"/>
            <a:ext cx="4572000" cy="49244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Division of Occupational Safety and Health (DOSH)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34622" y="3028950"/>
            <a:ext cx="7919050" cy="246221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April &amp; May 2023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266430"/>
            <a:ext cx="83763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+mj-lt"/>
              </a:rPr>
              <a:t>General </a:t>
            </a:r>
            <a:r>
              <a:rPr lang="en-US" sz="1800" dirty="0">
                <a:latin typeface="+mj-lt"/>
              </a:rPr>
              <a:t>Occupational Health Standards – Outdoor Heat </a:t>
            </a:r>
            <a:r>
              <a:rPr lang="en-US" sz="1800" dirty="0" smtClean="0">
                <a:latin typeface="+mj-lt"/>
              </a:rPr>
              <a:t>Exposure</a:t>
            </a:r>
          </a:p>
          <a:p>
            <a:r>
              <a:rPr lang="es-MX" sz="1800" dirty="0">
                <a:latin typeface="+mj-lt"/>
              </a:rPr>
              <a:t>	</a:t>
            </a:r>
            <a:r>
              <a:rPr lang="es-MX" sz="1800" dirty="0" smtClean="0">
                <a:latin typeface="+mj-lt"/>
              </a:rPr>
              <a:t>WAC </a:t>
            </a:r>
            <a:r>
              <a:rPr lang="es-MX" sz="1800" dirty="0">
                <a:latin typeface="+mj-lt"/>
              </a:rPr>
              <a:t>296-62-095 through </a:t>
            </a:r>
            <a:r>
              <a:rPr lang="es-MX" sz="1800" dirty="0" smtClean="0">
                <a:latin typeface="+mj-lt"/>
              </a:rPr>
              <a:t>296-62-09560, and</a:t>
            </a:r>
          </a:p>
          <a:p>
            <a:r>
              <a:rPr lang="en-US" sz="1800" dirty="0" smtClean="0">
                <a:latin typeface="+mj-lt"/>
              </a:rPr>
              <a:t>Agriculture </a:t>
            </a:r>
            <a:r>
              <a:rPr lang="en-US" sz="1800" dirty="0">
                <a:latin typeface="+mj-lt"/>
              </a:rPr>
              <a:t>Safety Standards – Outdoor Heat </a:t>
            </a:r>
            <a:r>
              <a:rPr lang="en-US" sz="1800" dirty="0" smtClean="0">
                <a:latin typeface="+mj-lt"/>
              </a:rPr>
              <a:t>Exposure</a:t>
            </a:r>
          </a:p>
          <a:p>
            <a:r>
              <a:rPr lang="en-US" sz="1800" dirty="0">
                <a:latin typeface="+mj-lt"/>
              </a:rPr>
              <a:t>	WAC 296-307-097 through WAC 296-307-09760</a:t>
            </a:r>
            <a:endParaRPr lang="es-MX" sz="18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4336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499"/>
            <a:ext cx="8153400" cy="457201"/>
          </a:xfrm>
        </p:spPr>
        <p:txBody>
          <a:bodyPr/>
          <a:lstStyle/>
          <a:p>
            <a:r>
              <a:rPr lang="en-US" dirty="0" smtClean="0"/>
              <a:t>Agenda for Today’s Meeting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34340" y="1123950"/>
            <a:ext cx="8077200" cy="223138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Background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Public </a:t>
            </a:r>
            <a:r>
              <a:rPr lang="en-US" dirty="0"/>
              <a:t>h</a:t>
            </a:r>
            <a:r>
              <a:rPr lang="en-US" dirty="0" smtClean="0"/>
              <a:t>earing </a:t>
            </a:r>
            <a:r>
              <a:rPr lang="en-US" dirty="0"/>
              <a:t>s</a:t>
            </a:r>
            <a:r>
              <a:rPr lang="en-US" dirty="0" smtClean="0"/>
              <a:t>chedule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Rulemaking timeline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Proposed rule overview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Question &amp; answer on language in proposed rule 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Public </a:t>
            </a:r>
            <a:r>
              <a:rPr lang="en-US" dirty="0"/>
              <a:t>h</a:t>
            </a:r>
            <a:r>
              <a:rPr lang="en-US" dirty="0" smtClean="0"/>
              <a:t>earing comments</a:t>
            </a:r>
            <a:r>
              <a:rPr lang="en-US" dirty="0"/>
              <a:t> </a:t>
            </a:r>
            <a:r>
              <a:rPr lang="en-US" dirty="0" smtClean="0"/>
              <a:t>starting at 10:00 a.m.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91033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49580" y="1200150"/>
            <a:ext cx="8077200" cy="3565079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L&amp;I Adopted a rule for Outdoor Heat Exposure (OHE) in </a:t>
            </a:r>
            <a:r>
              <a:rPr lang="en-US" sz="1800" dirty="0" smtClean="0">
                <a:cs typeface="Calibri" panose="020F0502020204030204" pitchFamily="34" charset="0"/>
              </a:rPr>
              <a:t>2008</a:t>
            </a:r>
            <a:endParaRPr lang="en-US" sz="1800" dirty="0" smtClean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L&amp;I was petitioned June 28, 2021 to modify the Outdoor Heat Exposure rule </a:t>
            </a:r>
            <a:endParaRPr lang="en-US" sz="1800" dirty="0" smtClean="0"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On </a:t>
            </a:r>
            <a:r>
              <a:rPr lang="en-US" sz="1800" dirty="0"/>
              <a:t>September 2021, OSHA announced enhanced, expanded measures to protect workers from hazards of extreme heat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L&amp;I adopted emergency rules: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July 9, 2021 and June 1,</a:t>
            </a:r>
            <a:r>
              <a:rPr lang="en-US" baseline="30000" dirty="0" smtClean="0"/>
              <a:t> </a:t>
            </a:r>
            <a:r>
              <a:rPr lang="en-US" dirty="0" smtClean="0"/>
              <a:t>2022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L&amp;I held stakeholder meetings on: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March </a:t>
            </a:r>
            <a:r>
              <a:rPr lang="en-US" dirty="0" smtClean="0"/>
              <a:t>17</a:t>
            </a:r>
            <a:r>
              <a:rPr lang="en-US" baseline="30000" dirty="0"/>
              <a:t>,</a:t>
            </a:r>
            <a:r>
              <a:rPr lang="en-US" dirty="0" smtClean="0"/>
              <a:t> </a:t>
            </a:r>
            <a:r>
              <a:rPr lang="en-US" dirty="0"/>
              <a:t>2022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May </a:t>
            </a:r>
            <a:r>
              <a:rPr lang="en-US" dirty="0" smtClean="0"/>
              <a:t>4, </a:t>
            </a:r>
            <a:r>
              <a:rPr lang="en-US" dirty="0"/>
              <a:t>2022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August </a:t>
            </a:r>
            <a:r>
              <a:rPr lang="en-US" dirty="0" smtClean="0"/>
              <a:t>4, 2022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August 31, 2022</a:t>
            </a:r>
          </a:p>
          <a:p>
            <a:pPr marL="374904" lvl="1" indent="0"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9301058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Hearing Schedule	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5800" y="819150"/>
            <a:ext cx="8077200" cy="252376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April </a:t>
            </a:r>
            <a:r>
              <a:rPr lang="en-US" dirty="0" smtClean="0"/>
              <a:t>25, </a:t>
            </a:r>
            <a:r>
              <a:rPr lang="en-US" dirty="0"/>
              <a:t>2023 10:00 a.m.</a:t>
            </a:r>
          </a:p>
          <a:p>
            <a:pPr lvl="1">
              <a:buFont typeface="Calibri Light" panose="020F0302020204030204" pitchFamily="34" charset="0"/>
              <a:buChar char="─"/>
            </a:pPr>
            <a:r>
              <a:rPr lang="en-US" dirty="0" smtClean="0"/>
              <a:t>Spring Hill </a:t>
            </a:r>
            <a:r>
              <a:rPr lang="en-US" dirty="0"/>
              <a:t>Suites by Marriott, 4040 Northwest Avenue, </a:t>
            </a:r>
            <a:r>
              <a:rPr lang="en-US" dirty="0" smtClean="0"/>
              <a:t>Bellingham </a:t>
            </a:r>
            <a:r>
              <a:rPr lang="en-US" dirty="0"/>
              <a:t>WA </a:t>
            </a:r>
            <a:r>
              <a:rPr lang="en-US" dirty="0" smtClean="0"/>
              <a:t>98226</a:t>
            </a:r>
            <a:endParaRPr lang="en-US" dirty="0"/>
          </a:p>
          <a:p>
            <a:r>
              <a:rPr lang="en-US" dirty="0"/>
              <a:t>April </a:t>
            </a:r>
            <a:r>
              <a:rPr lang="en-US" dirty="0" smtClean="0"/>
              <a:t>26, </a:t>
            </a:r>
            <a:r>
              <a:rPr lang="en-US" dirty="0"/>
              <a:t>2023, 10:00 a.m</a:t>
            </a:r>
            <a:r>
              <a:rPr lang="en-US" dirty="0" smtClean="0"/>
              <a:t>.</a:t>
            </a:r>
          </a:p>
          <a:p>
            <a:pPr lvl="1">
              <a:buFont typeface="Calibri Light" panose="020F0302020204030204" pitchFamily="34" charset="0"/>
              <a:buChar char="─"/>
            </a:pPr>
            <a:r>
              <a:rPr lang="en-US" dirty="0" err="1" smtClean="0"/>
              <a:t>SpringHill</a:t>
            </a:r>
            <a:r>
              <a:rPr lang="en-US" dirty="0" smtClean="0"/>
              <a:t> Suites by Marriott, 7048 West </a:t>
            </a:r>
            <a:r>
              <a:rPr lang="en-US" dirty="0" err="1" smtClean="0"/>
              <a:t>Grandridge</a:t>
            </a:r>
            <a:r>
              <a:rPr lang="en-US" dirty="0" smtClean="0"/>
              <a:t> Blvd, Kennewick WA 99336</a:t>
            </a:r>
            <a:endParaRPr lang="en-US" dirty="0"/>
          </a:p>
          <a:p>
            <a:r>
              <a:rPr lang="en-US" dirty="0"/>
              <a:t>April </a:t>
            </a:r>
            <a:r>
              <a:rPr lang="en-US" dirty="0" smtClean="0"/>
              <a:t>27, </a:t>
            </a:r>
            <a:r>
              <a:rPr lang="en-US" dirty="0"/>
              <a:t>2023, 10:00 a.m.</a:t>
            </a:r>
          </a:p>
          <a:p>
            <a:pPr lvl="1">
              <a:buFont typeface="Calibri Light" panose="020F0302020204030204" pitchFamily="34" charset="0"/>
              <a:buChar char="─"/>
            </a:pPr>
            <a:r>
              <a:rPr lang="en-US" dirty="0" smtClean="0"/>
              <a:t>Hampton </a:t>
            </a:r>
            <a:r>
              <a:rPr lang="en-US" dirty="0"/>
              <a:t>Inn by Hilton, 2010 S Assembly Road, Spokane WA </a:t>
            </a:r>
            <a:r>
              <a:rPr lang="en-US" dirty="0" smtClean="0"/>
              <a:t>99224</a:t>
            </a:r>
            <a:endParaRPr lang="en-US" dirty="0"/>
          </a:p>
          <a:p>
            <a:r>
              <a:rPr lang="en-US" dirty="0" smtClean="0"/>
              <a:t>May 2, </a:t>
            </a:r>
            <a:r>
              <a:rPr lang="en-US" dirty="0"/>
              <a:t>2023, 10:00 a.m.</a:t>
            </a:r>
          </a:p>
          <a:p>
            <a:pPr lvl="1">
              <a:buFont typeface="Calibri Light" panose="020F0302020204030204" pitchFamily="34" charset="0"/>
              <a:buChar char="─"/>
            </a:pPr>
            <a:r>
              <a:rPr lang="en-US" dirty="0" smtClean="0"/>
              <a:t>Dept. of Labor &amp; Industries, 12806 Gateway Drive S., Tukwila WA 98168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042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Hearing Schedule	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5800" y="1123950"/>
            <a:ext cx="8077200" cy="246221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May 3, </a:t>
            </a:r>
            <a:r>
              <a:rPr lang="en-US" dirty="0"/>
              <a:t>2023, 10:00 a.m.</a:t>
            </a:r>
          </a:p>
          <a:p>
            <a:pPr lvl="1">
              <a:buFont typeface="Calibri Light" panose="020F0302020204030204" pitchFamily="34" charset="0"/>
              <a:buChar char="─"/>
            </a:pPr>
            <a:r>
              <a:rPr lang="en-US" dirty="0" smtClean="0"/>
              <a:t>Clark </a:t>
            </a:r>
            <a:r>
              <a:rPr lang="en-US" dirty="0"/>
              <a:t>College at Columbia Tech Center, 18700 SE Mill Plain 	Blvd., Vancouver WA 98683</a:t>
            </a:r>
          </a:p>
          <a:p>
            <a:endParaRPr lang="en-US" dirty="0"/>
          </a:p>
          <a:p>
            <a:r>
              <a:rPr lang="en-US" dirty="0" smtClean="0"/>
              <a:t>May 4, </a:t>
            </a:r>
            <a:r>
              <a:rPr lang="en-US" dirty="0"/>
              <a:t>2023, 1:00 p.m</a:t>
            </a:r>
            <a:r>
              <a:rPr lang="en-US" dirty="0" smtClean="0"/>
              <a:t>.</a:t>
            </a:r>
          </a:p>
          <a:p>
            <a:pPr lvl="1">
              <a:buFont typeface="Calibri Light" panose="020F0302020204030204" pitchFamily="34" charset="0"/>
              <a:buChar char="─"/>
            </a:pPr>
            <a:r>
              <a:rPr lang="en-US" dirty="0" smtClean="0"/>
              <a:t>Virtual </a:t>
            </a:r>
            <a:r>
              <a:rPr lang="en-US" dirty="0"/>
              <a:t>via Zoom Webinar, </a:t>
            </a:r>
            <a:r>
              <a:rPr lang="en-US" dirty="0" smtClean="0"/>
              <a:t>see </a:t>
            </a:r>
            <a:r>
              <a:rPr lang="en-US" dirty="0"/>
              <a:t>link at </a:t>
            </a:r>
            <a:endParaRPr lang="en-US" dirty="0" smtClean="0"/>
          </a:p>
          <a:p>
            <a:pPr lvl="1"/>
            <a:r>
              <a:rPr lang="en-US" dirty="0" smtClean="0"/>
              <a:t>https</a:t>
            </a:r>
            <a:r>
              <a:rPr lang="en-US" dirty="0"/>
              <a:t>://lni.wa.gov/safety-health/safety-rules/rulemaking-stakeholder-information/ambient-heat-exposure-rulemaking#meetings-and-timeline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914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968" y="361950"/>
            <a:ext cx="4583431" cy="861774"/>
          </a:xfrm>
        </p:spPr>
        <p:txBody>
          <a:bodyPr/>
          <a:lstStyle/>
          <a:p>
            <a:r>
              <a:rPr lang="en-US" dirty="0" smtClean="0"/>
              <a:t>Public Hearing Schedule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969" y="1396208"/>
            <a:ext cx="8100060" cy="58477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May 9, 2023, 10 a.m.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 smtClean="0"/>
              <a:t>Holiday Inn Express, 802 E Yakima Ave</a:t>
            </a:r>
            <a:r>
              <a:rPr lang="en-US" smtClean="0"/>
              <a:t>, Yakima, WA 98901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63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Rulemaking Timeline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742950"/>
            <a:ext cx="8153400" cy="307777"/>
          </a:xfrm>
        </p:spPr>
        <p:txBody>
          <a:bodyPr/>
          <a:lstStyle/>
          <a:p>
            <a:r>
              <a:rPr lang="es-MX" dirty="0" err="1" smtClean="0"/>
              <a:t>Outdoor</a:t>
            </a:r>
            <a:r>
              <a:rPr lang="es-MX" dirty="0" smtClean="0"/>
              <a:t> </a:t>
            </a:r>
            <a:r>
              <a:rPr lang="es-MX" dirty="0" err="1" smtClean="0"/>
              <a:t>Heat</a:t>
            </a:r>
            <a:r>
              <a:rPr lang="es-MX" dirty="0" smtClean="0"/>
              <a:t> </a:t>
            </a:r>
            <a:r>
              <a:rPr lang="es-MX" dirty="0" err="1" smtClean="0"/>
              <a:t>Exposure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57200" y="1428750"/>
            <a:ext cx="8077200" cy="2154436"/>
          </a:xfrm>
        </p:spPr>
        <p:txBody>
          <a:bodyPr/>
          <a:lstStyle/>
          <a:p>
            <a:r>
              <a:rPr lang="en-US" dirty="0"/>
              <a:t>CR-101 Preproposal filed August 17, 2021</a:t>
            </a:r>
          </a:p>
          <a:p>
            <a:r>
              <a:rPr lang="en-US" dirty="0"/>
              <a:t>CR 102 Proposal filed </a:t>
            </a:r>
            <a:r>
              <a:rPr lang="en-US" dirty="0" smtClean="0"/>
              <a:t>March 21, </a:t>
            </a:r>
            <a:r>
              <a:rPr lang="en-US" dirty="0"/>
              <a:t>2023</a:t>
            </a:r>
          </a:p>
          <a:p>
            <a:r>
              <a:rPr lang="en-US" dirty="0"/>
              <a:t>Public hearings </a:t>
            </a:r>
            <a:r>
              <a:rPr lang="en-US" dirty="0" smtClean="0"/>
              <a:t>held April 25 – May 4, 2023</a:t>
            </a:r>
          </a:p>
          <a:p>
            <a:r>
              <a:rPr lang="en-US" dirty="0" smtClean="0"/>
              <a:t>Comment period ends 5:00 p.m. May 11, 2023</a:t>
            </a:r>
            <a:endParaRPr lang="en-US" dirty="0"/>
          </a:p>
          <a:p>
            <a:r>
              <a:rPr lang="en-US" dirty="0" smtClean="0"/>
              <a:t>CR-103 </a:t>
            </a:r>
            <a:r>
              <a:rPr lang="en-US" dirty="0"/>
              <a:t>Rule adoption </a:t>
            </a:r>
            <a:r>
              <a:rPr lang="en-US" dirty="0" smtClean="0"/>
              <a:t>June 15, 2023</a:t>
            </a:r>
            <a:endParaRPr lang="en-US" dirty="0"/>
          </a:p>
          <a:p>
            <a:r>
              <a:rPr lang="en-US" dirty="0" smtClean="0"/>
              <a:t>Effective </a:t>
            </a:r>
            <a:r>
              <a:rPr lang="en-US" dirty="0"/>
              <a:t>date </a:t>
            </a:r>
            <a:r>
              <a:rPr lang="en-US" dirty="0" smtClean="0"/>
              <a:t>June 15, 2023</a:t>
            </a:r>
            <a:endParaRPr lang="en-US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60643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578"/>
            <a:ext cx="8153400" cy="457201"/>
          </a:xfrm>
        </p:spPr>
        <p:txBody>
          <a:bodyPr/>
          <a:lstStyle/>
          <a:p>
            <a:r>
              <a:rPr lang="en-US" dirty="0"/>
              <a:t>Submit written comments to: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57200" y="895350"/>
            <a:ext cx="8077200" cy="335476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Carmyn Shute, Administrative Regulations Analyst</a:t>
            </a:r>
          </a:p>
          <a:p>
            <a:pPr marL="0" indent="0">
              <a:buNone/>
            </a:pPr>
            <a:r>
              <a:rPr lang="en-US" sz="1800" dirty="0"/>
              <a:t>Division of Occupational Safety and Health</a:t>
            </a:r>
          </a:p>
          <a:p>
            <a:pPr marL="0" indent="0">
              <a:buNone/>
            </a:pPr>
            <a:r>
              <a:rPr lang="en-US" sz="1800" dirty="0"/>
              <a:t>PO Box 44620</a:t>
            </a:r>
          </a:p>
          <a:p>
            <a:pPr marL="0" indent="0">
              <a:buNone/>
            </a:pPr>
            <a:r>
              <a:rPr lang="en-US" sz="1800" dirty="0"/>
              <a:t>Olympia, WA 98504-4620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Carmyn.Shute@Lni.wa.gov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FAX:  (360)902-5619 – comments submitted by fax must be 10 pages or less.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Comments must be received by:  5:00 p.m. on </a:t>
            </a:r>
            <a:r>
              <a:rPr lang="en-US" b="1" dirty="0" smtClean="0"/>
              <a:t>May 11, </a:t>
            </a:r>
            <a:r>
              <a:rPr lang="en-US" b="1" dirty="0"/>
              <a:t>2023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5194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CC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5ABDCADDDD0A4A92E38328001FAC73" ma:contentTypeVersion="1" ma:contentTypeDescription="Create a new document." ma:contentTypeScope="" ma:versionID="74dfb39452d8c26a559f6958f0c5dc1a">
  <xsd:schema xmlns:xsd="http://www.w3.org/2001/XMLSchema" xmlns:xs="http://www.w3.org/2001/XMLSchema" xmlns:p="http://schemas.microsoft.com/office/2006/metadata/properties" xmlns:ns2="ead20d92-4081-4158-bdfe-71c7be54d484" targetNamespace="http://schemas.microsoft.com/office/2006/metadata/properties" ma:root="true" ma:fieldsID="ef2b75108c6b85929019a3c25c3edf6e" ns2:_="">
    <xsd:import namespace="ead20d92-4081-4158-bdfe-71c7be54d48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d20d92-4081-4158-bdfe-71c7be54d48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ad20d92-4081-4158-bdfe-71c7be54d484">CYZ47UQCT5NU-71877305-14</_dlc_DocId>
    <_dlc_DocIdUrl xmlns="ead20d92-4081-4158-bdfe-71c7be54d484">
      <Url>https://lnishare.lni.wa.lcl/sites/DOSH/StanTS/IHTSrulemaking/_layouts/15/DocIdRedir.aspx?ID=CYZ47UQCT5NU-71877305-14</Url>
      <Description>CYZ47UQCT5NU-71877305-14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FD6631-9CAB-404B-A6D0-8E88282CEB5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F761AB6-20BE-4835-AF39-45360E996D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d20d92-4081-4158-bdfe-71c7be54d4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F205DA-96A4-47A8-82C4-00089DCC0B1B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ead20d92-4081-4158-bdfe-71c7be54d48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D9D4A580-FD1B-4CF6-A0F0-021EF3D75D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8081</TotalTime>
  <Words>928</Words>
  <Application>Microsoft Office PowerPoint</Application>
  <PresentationFormat>On-screen Show (16:9)</PresentationFormat>
  <Paragraphs>166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Lucida Sans</vt:lpstr>
      <vt:lpstr>Times New Roman</vt:lpstr>
      <vt:lpstr>Wingdings</vt:lpstr>
      <vt:lpstr>Office Theme</vt:lpstr>
      <vt:lpstr>Intro to the Zoom Platform</vt:lpstr>
      <vt:lpstr>Outdoor Heat Exposure Public Hearing </vt:lpstr>
      <vt:lpstr>Agenda for Today’s Meeting</vt:lpstr>
      <vt:lpstr>Background</vt:lpstr>
      <vt:lpstr>Public Hearing Schedule </vt:lpstr>
      <vt:lpstr>Public Hearing Schedule </vt:lpstr>
      <vt:lpstr>Public Hearing Schedule</vt:lpstr>
      <vt:lpstr>Rulemaking Timeline</vt:lpstr>
      <vt:lpstr>Submit written comments to:</vt:lpstr>
      <vt:lpstr>DOSH Contact Information</vt:lpstr>
      <vt:lpstr>PowerPoint Presentation</vt:lpstr>
      <vt:lpstr>PowerPoint Presentation</vt:lpstr>
      <vt:lpstr>PowerPoint Presentation</vt:lpstr>
      <vt:lpstr>Proposed Rule Language Q&amp;A</vt:lpstr>
      <vt:lpstr>  10 minute break to transition to public hearing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Heat Exposure Public Hearing Presentation</dc:title>
  <dc:subject>PowerPoint template: This simplified template allows more control over placement of photos and text.</dc:subject>
  <dc:creator>Gregersen, Kat (LNI)</dc:creator>
  <cp:lastModifiedBy>Sortor, Katherine (LNI)</cp:lastModifiedBy>
  <cp:revision>471</cp:revision>
  <dcterms:created xsi:type="dcterms:W3CDTF">2022-02-17T19:29:51Z</dcterms:created>
  <dcterms:modified xsi:type="dcterms:W3CDTF">2023-05-01T16:17:08Z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2022-02-17T00:00:00Z</vt:filetime>
  </property>
  <property fmtid="{D5CDD505-2E9C-101B-9397-08002B2CF9AE}" pid="5" name="ContentTypeId">
    <vt:lpwstr>0x010100F05ABDCADDDD0A4A92E38328001FAC73</vt:lpwstr>
  </property>
  <property fmtid="{D5CDD505-2E9C-101B-9397-08002B2CF9AE}" pid="6" name="_dlc_DocIdItemGuid">
    <vt:lpwstr>14bad7ea-210d-4e19-a7eb-71d8bdb73709</vt:lpwstr>
  </property>
</Properties>
</file>