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85" r:id="rId3"/>
    <p:sldId id="259" r:id="rId4"/>
    <p:sldId id="288" r:id="rId5"/>
    <p:sldId id="289" r:id="rId6"/>
    <p:sldId id="290" r:id="rId7"/>
    <p:sldId id="294" r:id="rId8"/>
    <p:sldId id="262" r:id="rId9"/>
    <p:sldId id="263" r:id="rId10"/>
    <p:sldId id="286" r:id="rId11"/>
    <p:sldId id="291" r:id="rId12"/>
    <p:sldId id="292" r:id="rId13"/>
    <p:sldId id="297" r:id="rId14"/>
    <p:sldId id="295" r:id="rId15"/>
    <p:sldId id="298" r:id="rId16"/>
    <p:sldId id="299" r:id="rId17"/>
    <p:sldId id="296" r:id="rId18"/>
    <p:sldId id="283" r:id="rId19"/>
    <p:sldId id="284" r:id="rId20"/>
  </p:sldIdLst>
  <p:sldSz cx="9144000" cy="5143500" type="screen16x9"/>
  <p:notesSz cx="7010400" cy="9296400"/>
  <p:custDataLst>
    <p:tags r:id="rId23"/>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3F00"/>
    <a:srgbClr val="FFFCB7"/>
    <a:srgbClr val="676200"/>
    <a:srgbClr val="D4D2B4"/>
    <a:srgbClr val="E2C4A6"/>
    <a:srgbClr val="E8D1BA"/>
    <a:srgbClr val="FFFCB9"/>
    <a:srgbClr val="F6F1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5" autoAdjust="0"/>
  </p:normalViewPr>
  <p:slideViewPr>
    <p:cSldViewPr>
      <p:cViewPr varScale="1">
        <p:scale>
          <a:sx n="131" d="100"/>
          <a:sy n="131" d="100"/>
        </p:scale>
        <p:origin x="1044" y="9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dirty="0">
                <a:latin typeface="Arial" charset="0"/>
              </a:defRPr>
            </a:lvl1pPr>
          </a:lstStyle>
          <a:p>
            <a:pPr>
              <a:defRPr/>
            </a:pPr>
            <a:endParaRPr lang="en-US"/>
          </a:p>
        </p:txBody>
      </p:sp>
      <p:sp>
        <p:nvSpPr>
          <p:cNvPr id="512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dirty="0">
                <a:latin typeface="Arial" charset="0"/>
              </a:defRPr>
            </a:lvl1pPr>
          </a:lstStyle>
          <a:p>
            <a:pPr>
              <a:defRPr/>
            </a:pPr>
            <a:endParaRPr lang="en-US"/>
          </a:p>
        </p:txBody>
      </p:sp>
      <p:sp>
        <p:nvSpPr>
          <p:cNvPr id="512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dirty="0">
                <a:latin typeface="Arial" charset="0"/>
              </a:defRPr>
            </a:lvl1pPr>
          </a:lstStyle>
          <a:p>
            <a:pPr>
              <a:defRPr/>
            </a:pPr>
            <a:endParaRPr lang="en-US"/>
          </a:p>
        </p:txBody>
      </p:sp>
      <p:sp>
        <p:nvSpPr>
          <p:cNvPr id="512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BDC20D5E-D71E-448F-8B45-8A9EF31DFD76}"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dirty="0">
                <a:latin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hangingPunct="1">
              <a:defRPr sz="1200">
                <a:latin typeface="Arial" charset="0"/>
              </a:defRPr>
            </a:lvl1pPr>
          </a:lstStyle>
          <a:p>
            <a:pPr>
              <a:defRPr/>
            </a:pPr>
            <a:fld id="{CD7D18B5-04B7-4466-87CB-FB76F875DEF1}" type="datetimeFigureOut">
              <a:rPr lang="en-US"/>
              <a:pPr>
                <a:defRPr/>
              </a:pPr>
              <a:t>1/9/2020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hangingPunct="1">
              <a:defRPr sz="1200" dirty="0">
                <a:latin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9E9BCAAF-B7D8-4CDA-8F24-A51A8D9029D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B325A0-9FD1-4304-9695-38D4987662E9}" type="slidenum">
              <a:rPr lang="en-US" altLang="en-US" smtClean="0"/>
              <a:pPr/>
              <a:t>4</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5"/>
          <p:cNvSpPr>
            <a:spLocks noChangeArrowheads="1"/>
          </p:cNvSpPr>
          <p:nvPr userDrawn="1"/>
        </p:nvSpPr>
        <p:spPr bwMode="auto">
          <a:xfrm>
            <a:off x="0" y="0"/>
            <a:ext cx="9144000" cy="5143500"/>
          </a:xfrm>
          <a:prstGeom prst="rect">
            <a:avLst/>
          </a:prstGeom>
          <a:solidFill>
            <a:srgbClr val="D4D2B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sp>
        <p:nvSpPr>
          <p:cNvPr id="5" name="Rectangle 12"/>
          <p:cNvSpPr>
            <a:spLocks noChangeArrowheads="1"/>
          </p:cNvSpPr>
          <p:nvPr userDrawn="1"/>
        </p:nvSpPr>
        <p:spPr bwMode="auto">
          <a:xfrm>
            <a:off x="2806700" y="895350"/>
            <a:ext cx="6337300" cy="20843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sp>
        <p:nvSpPr>
          <p:cNvPr id="6" name="Rectangle 13"/>
          <p:cNvSpPr>
            <a:spLocks noChangeArrowheads="1"/>
          </p:cNvSpPr>
          <p:nvPr userDrawn="1"/>
        </p:nvSpPr>
        <p:spPr bwMode="auto">
          <a:xfrm>
            <a:off x="2873375" y="946150"/>
            <a:ext cx="6270625" cy="202565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sp>
        <p:nvSpPr>
          <p:cNvPr id="7" name="Rectangle 11"/>
          <p:cNvSpPr>
            <a:spLocks noChangeArrowheads="1"/>
          </p:cNvSpPr>
          <p:nvPr userDrawn="1"/>
        </p:nvSpPr>
        <p:spPr bwMode="auto">
          <a:xfrm>
            <a:off x="0" y="2971800"/>
            <a:ext cx="9144000" cy="1133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sp>
        <p:nvSpPr>
          <p:cNvPr id="8" name="Rectangle 7"/>
          <p:cNvSpPr>
            <a:spLocks noChangeArrowheads="1"/>
          </p:cNvSpPr>
          <p:nvPr userDrawn="1"/>
        </p:nvSpPr>
        <p:spPr bwMode="auto">
          <a:xfrm>
            <a:off x="0" y="5029200"/>
            <a:ext cx="9144000" cy="114300"/>
          </a:xfrm>
          <a:prstGeom prst="rect">
            <a:avLst/>
          </a:prstGeom>
          <a:solidFill>
            <a:srgbClr val="E86C1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pic>
        <p:nvPicPr>
          <p:cNvPr id="9" name="Picture 19" descr="LnI_Logo_2-color-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4950" y="127000"/>
            <a:ext cx="20351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Users\TAYH235\AppData\Local\Temp\vmware-tayh235\VMwareDnD\b87fcab1\PhotoBanner.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028950"/>
            <a:ext cx="91440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2971800" y="1200151"/>
            <a:ext cx="5562600" cy="459581"/>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2971800" y="1885950"/>
            <a:ext cx="5257800" cy="857250"/>
          </a:xfrm>
        </p:spPr>
        <p:txBody>
          <a:bodyPr/>
          <a:lstStyle>
            <a:lvl1pPr marL="0" indent="0">
              <a:buFont typeface="Wingdings" pitchFamily="2" charset="2"/>
              <a:buNone/>
              <a:defRPr sz="2400" i="1"/>
            </a:lvl1pPr>
          </a:lstStyle>
          <a:p>
            <a:r>
              <a:rPr lang="en-US"/>
              <a:t>Click to edit Master subtitle style</a:t>
            </a:r>
          </a:p>
        </p:txBody>
      </p:sp>
    </p:spTree>
    <p:extLst>
      <p:ext uri="{BB962C8B-B14F-4D97-AF65-F5344CB8AC3E}">
        <p14:creationId xmlns:p14="http://schemas.microsoft.com/office/powerpoint/2010/main" val="95679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15"/>
          <p:cNvSpPr>
            <a:spLocks noChangeArrowheads="1"/>
          </p:cNvSpPr>
          <p:nvPr userDrawn="1"/>
        </p:nvSpPr>
        <p:spPr bwMode="auto">
          <a:xfrm>
            <a:off x="0" y="0"/>
            <a:ext cx="9144000" cy="5143500"/>
          </a:xfrm>
          <a:prstGeom prst="rect">
            <a:avLst/>
          </a:prstGeom>
          <a:solidFill>
            <a:srgbClr val="D4D2B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sp>
        <p:nvSpPr>
          <p:cNvPr id="5" name="Rectangle 12"/>
          <p:cNvSpPr>
            <a:spLocks noChangeArrowheads="1"/>
          </p:cNvSpPr>
          <p:nvPr userDrawn="1"/>
        </p:nvSpPr>
        <p:spPr bwMode="auto">
          <a:xfrm>
            <a:off x="2806700" y="1085850"/>
            <a:ext cx="6337300" cy="2114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sp>
        <p:nvSpPr>
          <p:cNvPr id="6" name="Rectangle 13"/>
          <p:cNvSpPr>
            <a:spLocks noChangeArrowheads="1"/>
          </p:cNvSpPr>
          <p:nvPr userDrawn="1"/>
        </p:nvSpPr>
        <p:spPr bwMode="auto">
          <a:xfrm>
            <a:off x="2873375" y="1136650"/>
            <a:ext cx="6270625" cy="202565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sp>
        <p:nvSpPr>
          <p:cNvPr id="7" name="Rectangle 11"/>
          <p:cNvSpPr>
            <a:spLocks noChangeArrowheads="1"/>
          </p:cNvSpPr>
          <p:nvPr userDrawn="1"/>
        </p:nvSpPr>
        <p:spPr bwMode="auto">
          <a:xfrm>
            <a:off x="0" y="0"/>
            <a:ext cx="1219200" cy="5143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sp>
        <p:nvSpPr>
          <p:cNvPr id="8" name="Rectangle 7"/>
          <p:cNvSpPr>
            <a:spLocks noChangeArrowheads="1"/>
          </p:cNvSpPr>
          <p:nvPr userDrawn="1"/>
        </p:nvSpPr>
        <p:spPr bwMode="auto">
          <a:xfrm>
            <a:off x="0" y="5029200"/>
            <a:ext cx="9144000" cy="114300"/>
          </a:xfrm>
          <a:prstGeom prst="rect">
            <a:avLst/>
          </a:prstGeom>
          <a:solidFill>
            <a:srgbClr val="E86C1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pic>
        <p:nvPicPr>
          <p:cNvPr id="9" name="Picture 19" descr="LnI_Logo_2-color-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58000" y="215900"/>
            <a:ext cx="2035175"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Users\TAYH235\AppData\Local\Temp\vmware-tayh235\VMwareDnD\f70b50cb\PhotoBanner_Vertical.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 y="57150"/>
            <a:ext cx="1073150" cy="492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2971800" y="1390651"/>
            <a:ext cx="5943600" cy="459581"/>
          </a:xfrm>
        </p:spPr>
        <p:txBody>
          <a:bodyPr/>
          <a:lstStyle>
            <a:lvl1pPr>
              <a:defRPr/>
            </a:lvl1pPr>
          </a:lstStyle>
          <a:p>
            <a:r>
              <a:rPr lang="en-US" dirty="0"/>
              <a:t>Click to edit Master title style</a:t>
            </a:r>
          </a:p>
        </p:txBody>
      </p:sp>
      <p:sp>
        <p:nvSpPr>
          <p:cNvPr id="3075" name="Rectangle 3"/>
          <p:cNvSpPr>
            <a:spLocks noGrp="1" noChangeArrowheads="1"/>
          </p:cNvSpPr>
          <p:nvPr>
            <p:ph type="subTitle" idx="1"/>
          </p:nvPr>
        </p:nvSpPr>
        <p:spPr>
          <a:xfrm>
            <a:off x="2971800" y="2076450"/>
            <a:ext cx="5943600" cy="857250"/>
          </a:xfrm>
        </p:spPr>
        <p:txBody>
          <a:bodyPr/>
          <a:lstStyle>
            <a:lvl1pPr marL="0" indent="0">
              <a:buFont typeface="Wingdings" pitchFamily="2" charset="2"/>
              <a:buNone/>
              <a:defRPr sz="2400" i="1"/>
            </a:lvl1pPr>
          </a:lstStyle>
          <a:p>
            <a:r>
              <a:rPr lang="en-US"/>
              <a:t>Click to edit Master subtitle style</a:t>
            </a:r>
          </a:p>
        </p:txBody>
      </p:sp>
    </p:spTree>
    <p:extLst>
      <p:ext uri="{BB962C8B-B14F-4D97-AF65-F5344CB8AC3E}">
        <p14:creationId xmlns:p14="http://schemas.microsoft.com/office/powerpoint/2010/main" val="3892818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photo">
    <p:spTree>
      <p:nvGrpSpPr>
        <p:cNvPr id="1" name=""/>
        <p:cNvGrpSpPr/>
        <p:nvPr/>
      </p:nvGrpSpPr>
      <p:grpSpPr>
        <a:xfrm>
          <a:off x="0" y="0"/>
          <a:ext cx="0" cy="0"/>
          <a:chOff x="0" y="0"/>
          <a:chExt cx="0" cy="0"/>
        </a:xfrm>
      </p:grpSpPr>
      <p:sp>
        <p:nvSpPr>
          <p:cNvPr id="2" name="Title 1"/>
          <p:cNvSpPr>
            <a:spLocks noGrp="1"/>
          </p:cNvSpPr>
          <p:nvPr>
            <p:ph type="title"/>
          </p:nvPr>
        </p:nvSpPr>
        <p:spPr>
          <a:xfrm>
            <a:off x="381000" y="285750"/>
            <a:ext cx="5105400" cy="47982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381000" y="1028700"/>
            <a:ext cx="5105400" cy="35433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Picture Placeholder 9"/>
          <p:cNvSpPr>
            <a:spLocks noGrp="1"/>
          </p:cNvSpPr>
          <p:nvPr>
            <p:ph type="pic" sz="quarter" idx="10"/>
          </p:nvPr>
        </p:nvSpPr>
        <p:spPr>
          <a:xfrm>
            <a:off x="5791200" y="0"/>
            <a:ext cx="3352800" cy="4781550"/>
          </a:xfrm>
        </p:spPr>
        <p:txBody>
          <a:bodyPr/>
          <a:lstStyle/>
          <a:p>
            <a:pPr lvl="0"/>
            <a:endParaRPr lang="en-US" noProof="0" dirty="0"/>
          </a:p>
        </p:txBody>
      </p:sp>
    </p:spTree>
    <p:extLst>
      <p:ext uri="{BB962C8B-B14F-4D97-AF65-F5344CB8AC3E}">
        <p14:creationId xmlns:p14="http://schemas.microsoft.com/office/powerpoint/2010/main" val="3067690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o photo, 1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725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No photo, 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028700"/>
            <a:ext cx="4038600"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4400" y="1028700"/>
            <a:ext cx="4038600"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23159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27085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285750"/>
            <a:ext cx="83820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81000" y="1028700"/>
            <a:ext cx="8382000"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11"/>
          <p:cNvSpPr>
            <a:spLocks noChangeArrowheads="1"/>
          </p:cNvSpPr>
          <p:nvPr userDrawn="1"/>
        </p:nvSpPr>
        <p:spPr bwMode="auto">
          <a:xfrm>
            <a:off x="0" y="4800600"/>
            <a:ext cx="9144000" cy="342900"/>
          </a:xfrm>
          <a:prstGeom prst="rect">
            <a:avLst/>
          </a:prstGeom>
          <a:solidFill>
            <a:srgbClr val="E86C1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p>
        </p:txBody>
      </p:sp>
      <p:sp>
        <p:nvSpPr>
          <p:cNvPr id="1029" name="Rectangle 8"/>
          <p:cNvSpPr>
            <a:spLocks noChangeArrowheads="1"/>
          </p:cNvSpPr>
          <p:nvPr userDrawn="1"/>
        </p:nvSpPr>
        <p:spPr bwMode="auto">
          <a:xfrm>
            <a:off x="8534400" y="4802188"/>
            <a:ext cx="533400"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69CC4A3F-1C25-4B0D-AB9B-CA35D324A97D}" type="slidenum">
              <a:rPr lang="en-US" altLang="en-US" smtClean="0">
                <a:solidFill>
                  <a:schemeClr val="bg1"/>
                </a:solidFill>
              </a:rPr>
              <a:pPr eaLnBrk="1" hangingPunct="1">
                <a:defRPr/>
              </a:pPr>
              <a:t>‹#›</a:t>
            </a:fld>
            <a:endParaRPr lang="en-US" altLang="en-US" dirty="0" smtClean="0"/>
          </a:p>
        </p:txBody>
      </p:sp>
      <p:sp>
        <p:nvSpPr>
          <p:cNvPr id="1030" name="TextBox 9"/>
          <p:cNvSpPr txBox="1">
            <a:spLocks noChangeArrowheads="1"/>
          </p:cNvSpPr>
          <p:nvPr userDrawn="1"/>
        </p:nvSpPr>
        <p:spPr bwMode="auto">
          <a:xfrm>
            <a:off x="0" y="4819650"/>
            <a:ext cx="91440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1400" dirty="0" smtClean="0">
                <a:solidFill>
                  <a:schemeClr val="bg1"/>
                </a:solidFill>
              </a:rPr>
              <a:t>Washington State Department of Labor &amp; Industries</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3" r:id="rId3"/>
    <p:sldLayoutId id="2147483754" r:id="rId4"/>
    <p:sldLayoutId id="2147483755" r:id="rId5"/>
    <p:sldLayoutId id="2147483756" r:id="rId6"/>
  </p:sldLayoutIdLst>
  <p:timing>
    <p:tnLst>
      <p:par>
        <p:cTn id="1" dur="indefinite" restart="never" nodeType="tmRoot"/>
      </p:par>
    </p:tnLst>
  </p:timing>
  <p:hf sldNum="0" hdr="0" dt="0"/>
  <p:txStyles>
    <p:titleStyle>
      <a:lvl1pPr algn="l" rtl="0" eaLnBrk="0" fontAlgn="base" hangingPunct="0">
        <a:spcBef>
          <a:spcPct val="0"/>
        </a:spcBef>
        <a:spcAft>
          <a:spcPct val="0"/>
        </a:spcAft>
        <a:defRPr sz="3200" b="1">
          <a:solidFill>
            <a:srgbClr val="4D4D4D"/>
          </a:solidFill>
          <a:latin typeface="+mj-lt"/>
          <a:ea typeface="+mj-ea"/>
          <a:cs typeface="+mj-cs"/>
        </a:defRPr>
      </a:lvl1pPr>
      <a:lvl2pPr algn="l" rtl="0" eaLnBrk="0" fontAlgn="base" hangingPunct="0">
        <a:spcBef>
          <a:spcPct val="0"/>
        </a:spcBef>
        <a:spcAft>
          <a:spcPct val="0"/>
        </a:spcAft>
        <a:defRPr sz="3200" b="1">
          <a:solidFill>
            <a:srgbClr val="4D4D4D"/>
          </a:solidFill>
          <a:latin typeface="Arial" charset="0"/>
        </a:defRPr>
      </a:lvl2pPr>
      <a:lvl3pPr algn="l" rtl="0" eaLnBrk="0" fontAlgn="base" hangingPunct="0">
        <a:spcBef>
          <a:spcPct val="0"/>
        </a:spcBef>
        <a:spcAft>
          <a:spcPct val="0"/>
        </a:spcAft>
        <a:defRPr sz="3200" b="1">
          <a:solidFill>
            <a:srgbClr val="4D4D4D"/>
          </a:solidFill>
          <a:latin typeface="Arial" charset="0"/>
        </a:defRPr>
      </a:lvl3pPr>
      <a:lvl4pPr algn="l" rtl="0" eaLnBrk="0" fontAlgn="base" hangingPunct="0">
        <a:spcBef>
          <a:spcPct val="0"/>
        </a:spcBef>
        <a:spcAft>
          <a:spcPct val="0"/>
        </a:spcAft>
        <a:defRPr sz="3200" b="1">
          <a:solidFill>
            <a:srgbClr val="4D4D4D"/>
          </a:solidFill>
          <a:latin typeface="Arial" charset="0"/>
        </a:defRPr>
      </a:lvl4pPr>
      <a:lvl5pPr algn="l" rtl="0" eaLnBrk="0" fontAlgn="base" hangingPunct="0">
        <a:spcBef>
          <a:spcPct val="0"/>
        </a:spcBef>
        <a:spcAft>
          <a:spcPct val="0"/>
        </a:spcAft>
        <a:defRPr sz="3200" b="1">
          <a:solidFill>
            <a:srgbClr val="4D4D4D"/>
          </a:solidFill>
          <a:latin typeface="Arial" charset="0"/>
        </a:defRPr>
      </a:lvl5pPr>
      <a:lvl6pPr marL="457200" algn="l" rtl="0" fontAlgn="base">
        <a:spcBef>
          <a:spcPct val="0"/>
        </a:spcBef>
        <a:spcAft>
          <a:spcPct val="0"/>
        </a:spcAft>
        <a:defRPr sz="3200" b="1">
          <a:solidFill>
            <a:srgbClr val="4D4D4D"/>
          </a:solidFill>
          <a:latin typeface="Arial" charset="0"/>
        </a:defRPr>
      </a:lvl6pPr>
      <a:lvl7pPr marL="914400" algn="l" rtl="0" fontAlgn="base">
        <a:spcBef>
          <a:spcPct val="0"/>
        </a:spcBef>
        <a:spcAft>
          <a:spcPct val="0"/>
        </a:spcAft>
        <a:defRPr sz="3200" b="1">
          <a:solidFill>
            <a:srgbClr val="4D4D4D"/>
          </a:solidFill>
          <a:latin typeface="Arial" charset="0"/>
        </a:defRPr>
      </a:lvl7pPr>
      <a:lvl8pPr marL="1371600" algn="l" rtl="0" fontAlgn="base">
        <a:spcBef>
          <a:spcPct val="0"/>
        </a:spcBef>
        <a:spcAft>
          <a:spcPct val="0"/>
        </a:spcAft>
        <a:defRPr sz="3200" b="1">
          <a:solidFill>
            <a:srgbClr val="4D4D4D"/>
          </a:solidFill>
          <a:latin typeface="Arial" charset="0"/>
        </a:defRPr>
      </a:lvl8pPr>
      <a:lvl9pPr marL="1828800" algn="l" rtl="0" fontAlgn="base">
        <a:spcBef>
          <a:spcPct val="0"/>
        </a:spcBef>
        <a:spcAft>
          <a:spcPct val="0"/>
        </a:spcAft>
        <a:defRPr sz="3200" b="1">
          <a:solidFill>
            <a:srgbClr val="4D4D4D"/>
          </a:solidFill>
          <a:latin typeface="Arial" charset="0"/>
        </a:defRPr>
      </a:lvl9pPr>
    </p:titleStyle>
    <p:bodyStyle>
      <a:lvl1pPr marL="342900" indent="-342900" algn="l" rtl="0" eaLnBrk="0" fontAlgn="base" hangingPunct="0">
        <a:spcBef>
          <a:spcPct val="20000"/>
        </a:spcBef>
        <a:spcAft>
          <a:spcPct val="0"/>
        </a:spcAft>
        <a:buClr>
          <a:srgbClr val="005595"/>
        </a:buClr>
        <a:buFont typeface="Wingdings" panose="05000000000000000000"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005595"/>
        </a:buClr>
        <a:buChar char="–"/>
        <a:defRPr sz="2400">
          <a:solidFill>
            <a:schemeClr val="tx1"/>
          </a:solidFill>
          <a:latin typeface="+mn-lt"/>
        </a:defRPr>
      </a:lvl2pPr>
      <a:lvl3pPr marL="1143000" indent="-228600" algn="l" rtl="0" eaLnBrk="0" fontAlgn="base" hangingPunct="0">
        <a:spcBef>
          <a:spcPct val="20000"/>
        </a:spcBef>
        <a:spcAft>
          <a:spcPct val="0"/>
        </a:spcAft>
        <a:buClr>
          <a:srgbClr val="005595"/>
        </a:buClr>
        <a:buChar char="•"/>
        <a:defRPr sz="2000">
          <a:solidFill>
            <a:schemeClr val="tx1"/>
          </a:solidFill>
          <a:latin typeface="+mn-lt"/>
        </a:defRPr>
      </a:lvl3pPr>
      <a:lvl4pPr marL="1600200" indent="-228600" algn="l" rtl="0" eaLnBrk="0" fontAlgn="base" hangingPunct="0">
        <a:spcBef>
          <a:spcPct val="20000"/>
        </a:spcBef>
        <a:spcAft>
          <a:spcPct val="0"/>
        </a:spcAft>
        <a:buClr>
          <a:srgbClr val="005595"/>
        </a:buClr>
        <a:buChar char="–"/>
        <a:defRPr>
          <a:solidFill>
            <a:schemeClr val="tx1"/>
          </a:solidFill>
          <a:latin typeface="+mn-lt"/>
        </a:defRPr>
      </a:lvl4pPr>
      <a:lvl5pPr marL="2057400" indent="-228600" algn="l" rtl="0" eaLnBrk="0" fontAlgn="base" hangingPunct="0">
        <a:spcBef>
          <a:spcPct val="20000"/>
        </a:spcBef>
        <a:spcAft>
          <a:spcPct val="0"/>
        </a:spcAft>
        <a:buClr>
          <a:srgbClr val="005595"/>
        </a:buClr>
        <a:buChar char="»"/>
        <a:defRPr>
          <a:solidFill>
            <a:schemeClr val="tx1"/>
          </a:solidFill>
          <a:latin typeface="+mn-lt"/>
        </a:defRPr>
      </a:lvl5pPr>
      <a:lvl6pPr marL="2514600" indent="-228600" algn="l" rtl="0" fontAlgn="base">
        <a:spcBef>
          <a:spcPct val="20000"/>
        </a:spcBef>
        <a:spcAft>
          <a:spcPct val="0"/>
        </a:spcAft>
        <a:buClr>
          <a:srgbClr val="005595"/>
        </a:buClr>
        <a:buChar char="»"/>
        <a:defRPr>
          <a:solidFill>
            <a:schemeClr val="tx1"/>
          </a:solidFill>
          <a:latin typeface="+mn-lt"/>
        </a:defRPr>
      </a:lvl6pPr>
      <a:lvl7pPr marL="2971800" indent="-228600" algn="l" rtl="0" fontAlgn="base">
        <a:spcBef>
          <a:spcPct val="20000"/>
        </a:spcBef>
        <a:spcAft>
          <a:spcPct val="0"/>
        </a:spcAft>
        <a:buClr>
          <a:srgbClr val="005595"/>
        </a:buClr>
        <a:buChar char="»"/>
        <a:defRPr>
          <a:solidFill>
            <a:schemeClr val="tx1"/>
          </a:solidFill>
          <a:latin typeface="+mn-lt"/>
        </a:defRPr>
      </a:lvl7pPr>
      <a:lvl8pPr marL="3429000" indent="-228600" algn="l" rtl="0" fontAlgn="base">
        <a:spcBef>
          <a:spcPct val="20000"/>
        </a:spcBef>
        <a:spcAft>
          <a:spcPct val="0"/>
        </a:spcAft>
        <a:buClr>
          <a:srgbClr val="005595"/>
        </a:buClr>
        <a:buChar char="»"/>
        <a:defRPr>
          <a:solidFill>
            <a:schemeClr val="tx1"/>
          </a:solidFill>
          <a:latin typeface="+mn-lt"/>
        </a:defRPr>
      </a:lvl8pPr>
      <a:lvl9pPr marL="3886200" indent="-228600" algn="l" rtl="0" fontAlgn="base">
        <a:spcBef>
          <a:spcPct val="20000"/>
        </a:spcBef>
        <a:spcAft>
          <a:spcPct val="0"/>
        </a:spcAft>
        <a:buClr>
          <a:srgbClr val="005595"/>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mailto:james.Kaltenbaugh@Lni.wa.gov" TargetMode="External"/><Relationship Id="rId2" Type="http://schemas.openxmlformats.org/officeDocument/2006/relationships/hyperlink" Target="mailto:alan.lundeen@Lni.wa.gov" TargetMode="External"/><Relationship Id="rId1" Type="http://schemas.openxmlformats.org/officeDocument/2006/relationships/slideLayout" Target="../slideLayouts/slideLayout4.xml"/><Relationship Id="rId4" Type="http://schemas.openxmlformats.org/officeDocument/2006/relationships/hyperlink" Target="mailto:Maggie.leland@Lni.wa.gov"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971800" y="1200150"/>
            <a:ext cx="6172200" cy="460375"/>
          </a:xfrm>
        </p:spPr>
        <p:txBody>
          <a:bodyPr/>
          <a:lstStyle/>
          <a:p>
            <a:pPr eaLnBrk="1" hangingPunct="1"/>
            <a:r>
              <a:rPr lang="en-US" altLang="en-US" sz="2800" dirty="0" smtClean="0"/>
              <a:t>ESHB 1817/RCW 49.80</a:t>
            </a:r>
            <a:br>
              <a:rPr lang="en-US" altLang="en-US" sz="2800" dirty="0" smtClean="0"/>
            </a:br>
            <a:r>
              <a:rPr lang="en-US" altLang="en-US" sz="2800" dirty="0" smtClean="0"/>
              <a:t>High Hazard Facilities - Workforce</a:t>
            </a:r>
          </a:p>
        </p:txBody>
      </p:sp>
      <p:sp>
        <p:nvSpPr>
          <p:cNvPr id="6147" name="Rectangle 3"/>
          <p:cNvSpPr>
            <a:spLocks noGrp="1" noChangeArrowheads="1"/>
          </p:cNvSpPr>
          <p:nvPr>
            <p:ph type="subTitle" idx="1"/>
          </p:nvPr>
        </p:nvSpPr>
        <p:spPr/>
        <p:txBody>
          <a:bodyPr/>
          <a:lstStyle/>
          <a:p>
            <a:pPr eaLnBrk="1" hangingPunct="1"/>
            <a:r>
              <a:rPr lang="en-US" altLang="en-US" smtClean="0"/>
              <a:t>Stakeholder meeting </a:t>
            </a:r>
          </a:p>
          <a:p>
            <a:pPr eaLnBrk="1" hangingPunct="1"/>
            <a:r>
              <a:rPr lang="en-US" altLang="en-US" smtClean="0"/>
              <a:t>January 9, 2020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Apprenticeship Graduation Requirements</a:t>
            </a:r>
          </a:p>
        </p:txBody>
      </p:sp>
      <p:sp>
        <p:nvSpPr>
          <p:cNvPr id="3" name="Content Placeholder 2"/>
          <p:cNvSpPr>
            <a:spLocks noGrp="1"/>
          </p:cNvSpPr>
          <p:nvPr>
            <p:ph idx="1"/>
          </p:nvPr>
        </p:nvSpPr>
        <p:spPr>
          <a:xfrm>
            <a:off x="381000" y="1123950"/>
            <a:ext cx="8382000" cy="3448050"/>
          </a:xfrm>
        </p:spPr>
        <p:txBody>
          <a:bodyPr/>
          <a:lstStyle/>
          <a:p>
            <a:pPr marL="0" indent="0">
              <a:buFont typeface="Wingdings" panose="05000000000000000000" pitchFamily="2" charset="2"/>
              <a:buNone/>
              <a:defRPr/>
            </a:pPr>
            <a:r>
              <a:rPr lang="en-US" sz="2400" dirty="0" smtClean="0"/>
              <a:t>Phased-in </a:t>
            </a:r>
            <a:r>
              <a:rPr lang="en-US" sz="2400" dirty="0"/>
              <a:t>schedule for percentages of skilled journeyperson who must be graduates from a WSATC-approved apprenticeship </a:t>
            </a:r>
            <a:r>
              <a:rPr lang="en-US" sz="2400" dirty="0" smtClean="0"/>
              <a:t>program</a:t>
            </a:r>
            <a:r>
              <a:rPr lang="en-US" sz="2400" dirty="0"/>
              <a:t>:</a:t>
            </a:r>
            <a:endParaRPr lang="en-US" sz="2400" dirty="0" smtClean="0"/>
          </a:p>
          <a:p>
            <a:pPr>
              <a:defRPr/>
            </a:pPr>
            <a:r>
              <a:rPr lang="en-US" sz="2400" dirty="0" smtClean="0"/>
              <a:t>by </a:t>
            </a:r>
            <a:r>
              <a:rPr lang="en-US" sz="2400" dirty="0"/>
              <a:t>January 1, 2021, at least 20 </a:t>
            </a:r>
            <a:r>
              <a:rPr lang="en-US" sz="2400" dirty="0" smtClean="0"/>
              <a:t>percent</a:t>
            </a:r>
            <a:endParaRPr lang="en-US" sz="2400" dirty="0"/>
          </a:p>
          <a:p>
            <a:pPr>
              <a:defRPr/>
            </a:pPr>
            <a:r>
              <a:rPr lang="en-US" sz="2400" dirty="0"/>
              <a:t>by January 1, 2022, at least 35 </a:t>
            </a:r>
            <a:r>
              <a:rPr lang="en-US" sz="2400" dirty="0" smtClean="0"/>
              <a:t>percent</a:t>
            </a:r>
            <a:endParaRPr lang="en-US" sz="2400" dirty="0"/>
          </a:p>
          <a:p>
            <a:pPr>
              <a:defRPr/>
            </a:pPr>
            <a:r>
              <a:rPr lang="en-US" sz="2400" dirty="0"/>
              <a:t>by January 1, 2023, at least 45 </a:t>
            </a:r>
            <a:r>
              <a:rPr lang="en-US" sz="2400" dirty="0" smtClean="0"/>
              <a:t>percent</a:t>
            </a:r>
            <a:endParaRPr lang="en-US" sz="2400" dirty="0"/>
          </a:p>
          <a:p>
            <a:pPr>
              <a:defRPr/>
            </a:pPr>
            <a:r>
              <a:rPr lang="en-US" sz="2400" dirty="0"/>
              <a:t>by January 1, 2024, at least 60 </a:t>
            </a:r>
            <a:r>
              <a:rPr lang="en-US" sz="2400" dirty="0" smtClean="0"/>
              <a:t>percent</a:t>
            </a:r>
            <a:endParaRPr lang="en-US" sz="2400" dirty="0"/>
          </a:p>
          <a:p>
            <a:pPr marL="0" indent="0">
              <a:buFont typeface="Wingdings" panose="05000000000000000000" pitchFamily="2" charset="2"/>
              <a:buNone/>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Advanced Safety Training</a:t>
            </a:r>
          </a:p>
        </p:txBody>
      </p:sp>
      <p:sp>
        <p:nvSpPr>
          <p:cNvPr id="3" name="Content Placeholder 2"/>
          <p:cNvSpPr>
            <a:spLocks noGrp="1"/>
          </p:cNvSpPr>
          <p:nvPr>
            <p:ph idx="1"/>
          </p:nvPr>
        </p:nvSpPr>
        <p:spPr>
          <a:xfrm>
            <a:off x="404813" y="971550"/>
            <a:ext cx="8610600" cy="3600450"/>
          </a:xfrm>
        </p:spPr>
        <p:txBody>
          <a:bodyPr/>
          <a:lstStyle/>
          <a:p>
            <a:pPr>
              <a:defRPr/>
            </a:pPr>
            <a:r>
              <a:rPr lang="en-US" sz="2000" dirty="0"/>
              <a:t>By January 1, 2022, all workers must have completed within the last three years at least 20 hours of approved advanced safety </a:t>
            </a:r>
            <a:r>
              <a:rPr lang="en-US" sz="2000" dirty="0" smtClean="0"/>
              <a:t>training</a:t>
            </a:r>
          </a:p>
          <a:p>
            <a:pPr>
              <a:defRPr/>
            </a:pPr>
            <a:r>
              <a:rPr lang="en-US" sz="2000" dirty="0" smtClean="0"/>
              <a:t> L&amp;I’s Division of Occupational Safety and Health (DOSH) approves safety training curriculum in consultation with WSATC</a:t>
            </a:r>
          </a:p>
          <a:p>
            <a:pPr>
              <a:defRPr/>
            </a:pPr>
            <a:r>
              <a:rPr lang="en-US" sz="2000" dirty="0" smtClean="0"/>
              <a:t>Training </a:t>
            </a:r>
            <a:r>
              <a:rPr lang="en-US" sz="2000" dirty="0"/>
              <a:t>must be provided by a training provider approved by </a:t>
            </a:r>
            <a:r>
              <a:rPr lang="en-US" sz="2000" dirty="0" smtClean="0"/>
              <a:t>DOSH</a:t>
            </a:r>
          </a:p>
          <a:p>
            <a:pPr lvl="1">
              <a:defRPr/>
            </a:pPr>
            <a:r>
              <a:rPr lang="en-US" sz="1800" dirty="0" smtClean="0"/>
              <a:t>Approved trainer providers includes a </a:t>
            </a:r>
            <a:r>
              <a:rPr lang="en-US" sz="1800" dirty="0"/>
              <a:t>registered apprentice </a:t>
            </a:r>
            <a:r>
              <a:rPr lang="en-US" sz="1800" dirty="0" smtClean="0"/>
              <a:t>program</a:t>
            </a:r>
          </a:p>
          <a:p>
            <a:pPr>
              <a:defRPr/>
            </a:pPr>
            <a:r>
              <a:rPr lang="en-US" sz="2000" dirty="0" smtClean="0"/>
              <a:t>DOSH can accept training certificates </a:t>
            </a:r>
            <a:r>
              <a:rPr lang="en-US" sz="2000" dirty="0"/>
              <a:t>from another state if it meets Washington State </a:t>
            </a:r>
            <a:r>
              <a:rPr lang="en-US" sz="2000" dirty="0" smtClean="0"/>
              <a:t>requirements</a:t>
            </a:r>
            <a:endParaRPr lang="en-US" dirty="0" smtClean="0"/>
          </a:p>
          <a:p>
            <a:pPr marL="0" indent="0">
              <a:buFont typeface="Wingdings" panose="05000000000000000000" pitchFamily="2" charset="2"/>
              <a:buNone/>
              <a:defRPr/>
            </a:pPr>
            <a:r>
              <a:rPr lang="en-US" dirty="0"/>
              <a:t>	</a:t>
            </a:r>
            <a:endParaRPr lang="en-US" dirty="0" smtClean="0"/>
          </a:p>
          <a:p>
            <a:pPr>
              <a:defRPr/>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r>
              <a:rPr lang="en-US" altLang="en-US" smtClean="0"/>
              <a:t>Implementation Dates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27279695"/>
              </p:ext>
            </p:extLst>
          </p:nvPr>
        </p:nvGraphicFramePr>
        <p:xfrm>
          <a:off x="533400" y="895350"/>
          <a:ext cx="7467600" cy="3835400"/>
        </p:xfrm>
        <a:graphic>
          <a:graphicData uri="http://schemas.openxmlformats.org/drawingml/2006/table">
            <a:tbl>
              <a:tblPr firstRow="1" firstCol="1" bandRow="1">
                <a:tableStyleId>{9D7B26C5-4107-4FEC-AEDC-1716B250A1EF}</a:tableStyleId>
              </a:tblPr>
              <a:tblGrid>
                <a:gridCol w="1434513">
                  <a:extLst>
                    <a:ext uri="{9D8B030D-6E8A-4147-A177-3AD203B41FA5}">
                      <a16:colId xmlns:a16="http://schemas.microsoft.com/office/drawing/2014/main" val="4073125682"/>
                    </a:ext>
                  </a:extLst>
                </a:gridCol>
                <a:gridCol w="6033087">
                  <a:extLst>
                    <a:ext uri="{9D8B030D-6E8A-4147-A177-3AD203B41FA5}">
                      <a16:colId xmlns:a16="http://schemas.microsoft.com/office/drawing/2014/main" val="1761597366"/>
                    </a:ext>
                  </a:extLst>
                </a:gridCol>
              </a:tblGrid>
              <a:tr h="429316">
                <a:tc>
                  <a:txBody>
                    <a:bodyPr/>
                    <a:lstStyle/>
                    <a:p>
                      <a:pPr marL="0" marR="0" algn="ctr">
                        <a:lnSpc>
                          <a:spcPct val="107000"/>
                        </a:lnSpc>
                        <a:spcBef>
                          <a:spcPts val="0"/>
                        </a:spcBef>
                        <a:spcAft>
                          <a:spcPts val="800"/>
                        </a:spcAft>
                      </a:pPr>
                      <a:r>
                        <a:rPr lang="en-US" sz="1100" dirty="0">
                          <a:effectLst/>
                        </a:rPr>
                        <a:t>Implementation Date</a:t>
                      </a:r>
                      <a:endParaRPr lang="en-US"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23" marR="35223" marT="35237" marB="35237" anchor="ctr"/>
                </a:tc>
                <a:tc>
                  <a:txBody>
                    <a:bodyPr/>
                    <a:lstStyle/>
                    <a:p>
                      <a:pPr marL="0" marR="0" algn="ctr">
                        <a:lnSpc>
                          <a:spcPct val="107000"/>
                        </a:lnSpc>
                        <a:spcBef>
                          <a:spcPts val="0"/>
                        </a:spcBef>
                        <a:spcAft>
                          <a:spcPts val="800"/>
                        </a:spcAft>
                      </a:pPr>
                      <a:r>
                        <a:rPr lang="en-US" sz="1100" dirty="0" smtClean="0">
                          <a:effectLst/>
                        </a:rPr>
                        <a:t>New Skilled and Trained Workforce</a:t>
                      </a:r>
                      <a:r>
                        <a:rPr lang="en-US" sz="1100" baseline="0" dirty="0" smtClean="0">
                          <a:effectLst/>
                        </a:rPr>
                        <a:t> </a:t>
                      </a:r>
                      <a:r>
                        <a:rPr lang="en-US" sz="1100" dirty="0" smtClean="0">
                          <a:effectLst/>
                        </a:rPr>
                        <a:t>Requirement</a:t>
                      </a:r>
                      <a:endParaRPr lang="en-US"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23" marR="35223" marT="35237" marB="35237" anchor="ctr"/>
                </a:tc>
                <a:extLst>
                  <a:ext uri="{0D108BD9-81ED-4DB2-BD59-A6C34878D82A}">
                    <a16:rowId xmlns:a16="http://schemas.microsoft.com/office/drawing/2014/main" val="1689233866"/>
                  </a:ext>
                </a:extLst>
              </a:tr>
              <a:tr h="860281">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100" kern="1200" smtClean="0">
                          <a:effectLst/>
                        </a:rPr>
                        <a:t>January 1, 2020</a:t>
                      </a:r>
                      <a:endParaRPr lang="en-US" sz="1100" kern="1200" dirty="0" smtClean="0">
                        <a:effectLst/>
                      </a:endParaRPr>
                    </a:p>
                  </a:txBody>
                  <a:tcPr marL="35223" marR="35223" marT="35237" marB="35237" anchor="ctr"/>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100" dirty="0" smtClean="0">
                          <a:effectLst/>
                        </a:rPr>
                        <a:t>Covered</a:t>
                      </a:r>
                      <a:r>
                        <a:rPr lang="en-US" sz="1100" baseline="0" dirty="0" smtClean="0">
                          <a:effectLst/>
                        </a:rPr>
                        <a:t> workers must be </a:t>
                      </a:r>
                      <a:r>
                        <a:rPr lang="en-US" sz="1100" dirty="0" smtClean="0">
                          <a:effectLst/>
                        </a:rPr>
                        <a:t>registered apprentices or skilled journey </a:t>
                      </a:r>
                      <a:r>
                        <a:rPr lang="en-US" sz="1100" kern="1200" dirty="0" smtClean="0">
                          <a:effectLst/>
                        </a:rPr>
                        <a:t>persons for work performed under contracts awarded, extended, or renewed on or after January 1, 2020</a:t>
                      </a:r>
                    </a:p>
                    <a:p>
                      <a:pPr marL="342900" marR="0" lvl="0" indent="-342900">
                        <a:lnSpc>
                          <a:spcPct val="107000"/>
                        </a:lnSpc>
                        <a:spcBef>
                          <a:spcPts val="0"/>
                        </a:spcBef>
                        <a:spcAft>
                          <a:spcPts val="0"/>
                        </a:spcAft>
                        <a:buFont typeface="Symbol" panose="05050102010706020507" pitchFamily="18" charset="2"/>
                        <a:buChar char=""/>
                      </a:pPr>
                      <a:endParaRPr lang="en-US"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23" marR="35223" marT="35237" marB="35237" anchor="ctr"/>
                </a:tc>
                <a:extLst>
                  <a:ext uri="{0D108BD9-81ED-4DB2-BD59-A6C34878D82A}">
                    <a16:rowId xmlns:a16="http://schemas.microsoft.com/office/drawing/2014/main" val="1463110864"/>
                  </a:ext>
                </a:extLst>
              </a:tr>
              <a:tr h="950063">
                <a:tc>
                  <a:txBody>
                    <a:bodyPr/>
                    <a:lstStyle/>
                    <a:p>
                      <a:pPr marL="0" marR="0">
                        <a:lnSpc>
                          <a:spcPct val="107000"/>
                        </a:lnSpc>
                        <a:spcBef>
                          <a:spcPts val="0"/>
                        </a:spcBef>
                        <a:spcAft>
                          <a:spcPts val="800"/>
                        </a:spcAft>
                      </a:pPr>
                      <a:r>
                        <a:rPr lang="en-US" sz="1100" dirty="0">
                          <a:effectLst/>
                        </a:rPr>
                        <a:t>January 1, 2021</a:t>
                      </a:r>
                      <a:endParaRPr lang="en-US"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23" marR="35223" marT="35237" marB="35237" anchor="ctr"/>
                </a:tc>
                <a:tc>
                  <a:txBody>
                    <a:bodyPr/>
                    <a:lstStyle/>
                    <a:p>
                      <a:pPr marL="342900" marR="0" lvl="0" indent="-342900" algn="l" defTabSz="914400" rtl="0" eaLnBrk="1" fontAlgn="auto" latinLnBrk="0" hangingPunct="1">
                        <a:lnSpc>
                          <a:spcPct val="107000"/>
                        </a:lnSpc>
                        <a:spcBef>
                          <a:spcPts val="600"/>
                        </a:spcBef>
                        <a:spcAft>
                          <a:spcPts val="0"/>
                        </a:spcAft>
                        <a:buClrTx/>
                        <a:buSzPts val="1000"/>
                        <a:buFont typeface="Symbol" panose="05050102010706020507" pitchFamily="18" charset="2"/>
                        <a:buChar char=""/>
                        <a:tabLst>
                          <a:tab pos="457200" algn="l"/>
                        </a:tabLst>
                        <a:defRPr/>
                      </a:pPr>
                      <a:r>
                        <a:rPr lang="en-US" sz="1100" kern="1200" dirty="0" smtClean="0">
                          <a:effectLst/>
                        </a:rPr>
                        <a:t>Covered workers must be registered apprentices or skilled journey persons for work</a:t>
                      </a:r>
                      <a:r>
                        <a:rPr lang="en-US" sz="1100" kern="1200" baseline="0" dirty="0" smtClean="0">
                          <a:effectLst/>
                        </a:rPr>
                        <a:t> on contracts regardless of the date awarded</a:t>
                      </a:r>
                      <a:endParaRPr lang="en-US" sz="1100" kern="1200" dirty="0" smtClean="0">
                        <a:effectLst/>
                      </a:endParaRPr>
                    </a:p>
                    <a:p>
                      <a:pPr marL="342900" marR="0" lvl="0" indent="-342900" algn="l" defTabSz="914400" rtl="0" eaLnBrk="1" latinLnBrk="0" hangingPunct="1">
                        <a:lnSpc>
                          <a:spcPct val="107000"/>
                        </a:lnSpc>
                        <a:spcBef>
                          <a:spcPts val="600"/>
                        </a:spcBef>
                        <a:spcAft>
                          <a:spcPts val="0"/>
                        </a:spcAft>
                        <a:buSzPts val="1000"/>
                        <a:buFont typeface="Symbol" panose="05050102010706020507" pitchFamily="18" charset="2"/>
                        <a:buChar char=""/>
                        <a:tabLst>
                          <a:tab pos="457200" algn="l"/>
                        </a:tabLst>
                      </a:pPr>
                      <a:r>
                        <a:rPr lang="en-US" sz="1100" kern="1200" dirty="0" smtClean="0">
                          <a:effectLst/>
                        </a:rPr>
                        <a:t>20</a:t>
                      </a:r>
                      <a:r>
                        <a:rPr lang="en-US" sz="1100" kern="1200" dirty="0">
                          <a:effectLst/>
                        </a:rPr>
                        <a:t>% of skilled journeypersons must be graduates of a WSATC-approved apprenticeship </a:t>
                      </a:r>
                      <a:r>
                        <a:rPr lang="en-US" sz="1100" kern="1200" dirty="0" smtClean="0">
                          <a:effectLst/>
                        </a:rPr>
                        <a:t>program</a:t>
                      </a:r>
                      <a:endParaRPr lang="en-US" sz="1100" kern="1200" dirty="0">
                        <a:solidFill>
                          <a:srgbClr val="002060"/>
                        </a:solidFill>
                        <a:effectLst/>
                        <a:latin typeface="+mn-lt"/>
                        <a:ea typeface="+mn-ea"/>
                        <a:cs typeface="+mn-cs"/>
                      </a:endParaRPr>
                    </a:p>
                  </a:txBody>
                  <a:tcPr marL="35223" marR="35223" marT="35237" marB="35237" anchor="ctr"/>
                </a:tc>
                <a:extLst>
                  <a:ext uri="{0D108BD9-81ED-4DB2-BD59-A6C34878D82A}">
                    <a16:rowId xmlns:a16="http://schemas.microsoft.com/office/drawing/2014/main" val="3155145577"/>
                  </a:ext>
                </a:extLst>
              </a:tr>
              <a:tr h="684952">
                <a:tc>
                  <a:txBody>
                    <a:bodyPr/>
                    <a:lstStyle/>
                    <a:p>
                      <a:pPr marL="0" marR="0">
                        <a:lnSpc>
                          <a:spcPct val="107000"/>
                        </a:lnSpc>
                        <a:spcBef>
                          <a:spcPts val="0"/>
                        </a:spcBef>
                        <a:spcAft>
                          <a:spcPts val="800"/>
                        </a:spcAft>
                      </a:pPr>
                      <a:r>
                        <a:rPr lang="en-US" sz="1100" dirty="0">
                          <a:effectLst/>
                        </a:rPr>
                        <a:t>January 1, 2022</a:t>
                      </a:r>
                      <a:endParaRPr lang="en-US"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23" marR="35223" marT="35237" marB="35237" anchor="ctr"/>
                </a:tc>
                <a:tc>
                  <a:txBody>
                    <a:bodyPr/>
                    <a:lstStyle/>
                    <a:p>
                      <a:pPr marL="342900" marR="0" lvl="0" indent="-342900">
                        <a:lnSpc>
                          <a:spcPct val="107000"/>
                        </a:lnSpc>
                        <a:spcBef>
                          <a:spcPts val="600"/>
                        </a:spcBef>
                        <a:spcAft>
                          <a:spcPts val="0"/>
                        </a:spcAft>
                        <a:buSzPts val="1000"/>
                        <a:buFont typeface="Symbol" panose="05050102010706020507" pitchFamily="18" charset="2"/>
                        <a:buChar char=""/>
                        <a:tabLst>
                          <a:tab pos="457200" algn="l"/>
                        </a:tabLst>
                      </a:pPr>
                      <a:r>
                        <a:rPr lang="en-US" sz="1100" dirty="0" smtClean="0">
                          <a:effectLst/>
                        </a:rPr>
                        <a:t>35</a:t>
                      </a:r>
                      <a:r>
                        <a:rPr lang="en-US" sz="1100" dirty="0">
                          <a:effectLst/>
                        </a:rPr>
                        <a:t>% of skilled journeypersons must be graduates of a WSATC-approved apprenticeship program.</a:t>
                      </a:r>
                    </a:p>
                    <a:p>
                      <a:pPr marL="342900" marR="0" lvl="0" indent="-342900">
                        <a:lnSpc>
                          <a:spcPct val="107000"/>
                        </a:lnSpc>
                        <a:spcBef>
                          <a:spcPts val="600"/>
                        </a:spcBef>
                        <a:spcAft>
                          <a:spcPts val="0"/>
                        </a:spcAft>
                        <a:buSzPts val="1000"/>
                        <a:buFont typeface="Symbol" panose="05050102010706020507" pitchFamily="18" charset="2"/>
                        <a:buChar char=""/>
                        <a:tabLst>
                          <a:tab pos="457200" algn="l"/>
                        </a:tabLst>
                      </a:pPr>
                      <a:r>
                        <a:rPr lang="en-US" sz="1100" dirty="0">
                          <a:effectLst/>
                        </a:rPr>
                        <a:t>All covered workers must have completed the 20 hour safety training.</a:t>
                      </a:r>
                      <a:endParaRPr lang="en-US"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23" marR="35223" marT="35237" marB="35237" anchor="ctr"/>
                </a:tc>
                <a:extLst>
                  <a:ext uri="{0D108BD9-81ED-4DB2-BD59-A6C34878D82A}">
                    <a16:rowId xmlns:a16="http://schemas.microsoft.com/office/drawing/2014/main" val="2466654953"/>
                  </a:ext>
                </a:extLst>
              </a:tr>
              <a:tr h="455394">
                <a:tc>
                  <a:txBody>
                    <a:bodyPr/>
                    <a:lstStyle/>
                    <a:p>
                      <a:pPr marL="0" marR="0">
                        <a:lnSpc>
                          <a:spcPct val="107000"/>
                        </a:lnSpc>
                        <a:spcBef>
                          <a:spcPts val="0"/>
                        </a:spcBef>
                        <a:spcAft>
                          <a:spcPts val="800"/>
                        </a:spcAft>
                      </a:pPr>
                      <a:r>
                        <a:rPr lang="en-US" sz="1100" dirty="0">
                          <a:effectLst/>
                        </a:rPr>
                        <a:t>January 1, 2023</a:t>
                      </a:r>
                      <a:endParaRPr lang="en-US"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23" marR="35223" marT="35237" marB="35237" anchor="ctr"/>
                </a:tc>
                <a:tc>
                  <a:txBody>
                    <a:bodyPr/>
                    <a:lstStyle/>
                    <a:p>
                      <a:pPr marL="342900" marR="0" lvl="0" indent="-342900">
                        <a:lnSpc>
                          <a:spcPct val="107000"/>
                        </a:lnSpc>
                        <a:spcBef>
                          <a:spcPts val="600"/>
                        </a:spcBef>
                        <a:spcAft>
                          <a:spcPts val="0"/>
                        </a:spcAft>
                        <a:buFont typeface="Symbol" panose="05050102010706020507" pitchFamily="18" charset="2"/>
                        <a:buChar char=""/>
                      </a:pPr>
                      <a:r>
                        <a:rPr lang="en-US" sz="1100" dirty="0" smtClean="0">
                          <a:effectLst/>
                        </a:rPr>
                        <a:t>45</a:t>
                      </a:r>
                      <a:r>
                        <a:rPr lang="en-US" sz="1100" dirty="0">
                          <a:effectLst/>
                        </a:rPr>
                        <a:t>% of skilled journeypersons must be graduates of a WSATC-approved apprenticeship program.</a:t>
                      </a:r>
                      <a:endParaRPr lang="en-US"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23" marR="35223" marT="35237" marB="35237" anchor="ctr"/>
                </a:tc>
                <a:extLst>
                  <a:ext uri="{0D108BD9-81ED-4DB2-BD59-A6C34878D82A}">
                    <a16:rowId xmlns:a16="http://schemas.microsoft.com/office/drawing/2014/main" val="81278508"/>
                  </a:ext>
                </a:extLst>
              </a:tr>
              <a:tr h="455394">
                <a:tc>
                  <a:txBody>
                    <a:bodyPr/>
                    <a:lstStyle/>
                    <a:p>
                      <a:pPr marL="0" marR="0">
                        <a:lnSpc>
                          <a:spcPct val="107000"/>
                        </a:lnSpc>
                        <a:spcBef>
                          <a:spcPts val="0"/>
                        </a:spcBef>
                        <a:spcAft>
                          <a:spcPts val="800"/>
                        </a:spcAft>
                      </a:pPr>
                      <a:r>
                        <a:rPr lang="en-US" sz="1100" dirty="0">
                          <a:effectLst/>
                        </a:rPr>
                        <a:t>January 1, 2024</a:t>
                      </a:r>
                      <a:endParaRPr lang="en-US"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23" marR="35223" marT="35237" marB="35237" anchor="ctr"/>
                </a:tc>
                <a:tc>
                  <a:txBody>
                    <a:bodyPr/>
                    <a:lstStyle/>
                    <a:p>
                      <a:pPr marL="342900" marR="0" lvl="0" indent="-342900">
                        <a:lnSpc>
                          <a:spcPct val="107000"/>
                        </a:lnSpc>
                        <a:spcBef>
                          <a:spcPts val="600"/>
                        </a:spcBef>
                        <a:spcAft>
                          <a:spcPts val="0"/>
                        </a:spcAft>
                        <a:buFont typeface="Symbol" panose="05050102010706020507" pitchFamily="18" charset="2"/>
                        <a:buChar char=""/>
                      </a:pPr>
                      <a:r>
                        <a:rPr lang="en-US" sz="1100" dirty="0" smtClean="0">
                          <a:effectLst/>
                        </a:rPr>
                        <a:t>60</a:t>
                      </a:r>
                      <a:r>
                        <a:rPr lang="en-US" sz="1100" dirty="0">
                          <a:effectLst/>
                        </a:rPr>
                        <a:t>% of skilled journeypersons must be graduates of a WSATC-approved apprenticeship program.</a:t>
                      </a:r>
                      <a:endParaRPr lang="en-US"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23" marR="35223" marT="35237" marB="35237" anchor="ctr"/>
                </a:tc>
                <a:extLst>
                  <a:ext uri="{0D108BD9-81ED-4DB2-BD59-A6C34878D82A}">
                    <a16:rowId xmlns:a16="http://schemas.microsoft.com/office/drawing/2014/main" val="2059054455"/>
                  </a:ext>
                </a:extLst>
              </a:tr>
            </a:tbl>
          </a:graphicData>
        </a:graphic>
      </p:graphicFrame>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L&amp;I and WSATC - Roles</a:t>
            </a:r>
          </a:p>
        </p:txBody>
      </p:sp>
      <p:sp>
        <p:nvSpPr>
          <p:cNvPr id="19459" name="Content Placeholder 2"/>
          <p:cNvSpPr>
            <a:spLocks noGrp="1"/>
          </p:cNvSpPr>
          <p:nvPr>
            <p:ph idx="1"/>
          </p:nvPr>
        </p:nvSpPr>
        <p:spPr/>
        <p:txBody>
          <a:bodyPr/>
          <a:lstStyle/>
          <a:p>
            <a:r>
              <a:rPr lang="en-US" altLang="en-US" sz="2000" smtClean="0"/>
              <a:t>Approval of new apprenticeship programs – WSATC </a:t>
            </a:r>
          </a:p>
          <a:p>
            <a:r>
              <a:rPr lang="en-US" altLang="en-US" sz="2000" smtClean="0"/>
              <a:t>Administrative support of WSATC – L&amp;I Apprenticeship Program</a:t>
            </a:r>
          </a:p>
          <a:p>
            <a:r>
              <a:rPr lang="en-US" altLang="en-US" sz="2000" smtClean="0"/>
              <a:t>Enforcement of skilled and workforce requirements (expect wage payment requirements) – L&amp;I DOSH </a:t>
            </a:r>
          </a:p>
          <a:p>
            <a:r>
              <a:rPr lang="en-US" altLang="en-US" sz="2000" smtClean="0"/>
              <a:t>Approving Safety Training Curriculum – L&amp;I DOSH in consultation with WSATC</a:t>
            </a:r>
          </a:p>
          <a:p>
            <a:r>
              <a:rPr lang="en-US" altLang="en-US" sz="2000" smtClean="0"/>
              <a:t>Approving Safety Training Providers – L&amp;I DOSH </a:t>
            </a:r>
          </a:p>
          <a:p>
            <a:r>
              <a:rPr lang="en-US" altLang="en-US" sz="2000" smtClean="0"/>
              <a:t>Issuing training certificates – L&amp;I DOSH</a:t>
            </a:r>
          </a:p>
          <a:p>
            <a:r>
              <a:rPr lang="en-US" altLang="en-US" sz="2000" smtClean="0"/>
              <a:t>Investigation of wage payment requirements complaints – L&amp;I Employment Standards Program</a:t>
            </a:r>
          </a:p>
          <a:p>
            <a:endParaRPr lang="en-US" altLang="en-US" sz="24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Status and Next Steps - Apprenticeship Program </a:t>
            </a:r>
          </a:p>
        </p:txBody>
      </p:sp>
      <p:sp>
        <p:nvSpPr>
          <p:cNvPr id="20483" name="Content Placeholder 3"/>
          <p:cNvSpPr>
            <a:spLocks noGrp="1"/>
          </p:cNvSpPr>
          <p:nvPr>
            <p:ph idx="1"/>
          </p:nvPr>
        </p:nvSpPr>
        <p:spPr>
          <a:xfrm>
            <a:off x="381000" y="1352550"/>
            <a:ext cx="8382000" cy="3219450"/>
          </a:xfrm>
        </p:spPr>
        <p:txBody>
          <a:bodyPr/>
          <a:lstStyle/>
          <a:p>
            <a:pPr>
              <a:defRPr/>
            </a:pPr>
            <a:r>
              <a:rPr lang="en-US" altLang="en-US" sz="2000" dirty="0"/>
              <a:t>Working through the objection process on 8 sets of </a:t>
            </a:r>
            <a:r>
              <a:rPr lang="en-US" altLang="en-US" sz="2000" dirty="0" smtClean="0"/>
              <a:t>apprenticeship standard proposals</a:t>
            </a:r>
            <a:endParaRPr lang="en-US" altLang="en-US" sz="2000" dirty="0"/>
          </a:p>
          <a:p>
            <a:pPr lvl="1">
              <a:defRPr/>
            </a:pPr>
            <a:r>
              <a:rPr lang="en-US" altLang="en-US" sz="1600" dirty="0"/>
              <a:t>Hearings will be conducted on 2 standards by the WSATC</a:t>
            </a:r>
          </a:p>
          <a:p>
            <a:pPr lvl="1">
              <a:defRPr/>
            </a:pPr>
            <a:r>
              <a:rPr lang="en-US" altLang="en-US" sz="1600" dirty="0"/>
              <a:t>The other 6 have been sent to </a:t>
            </a:r>
            <a:r>
              <a:rPr lang="en-US" altLang="en-US" sz="1600" dirty="0" smtClean="0"/>
              <a:t>the Office of Administrative Hearing</a:t>
            </a:r>
            <a:endParaRPr lang="en-US" altLang="en-US" sz="1600" dirty="0"/>
          </a:p>
          <a:p>
            <a:pPr lvl="1">
              <a:defRPr/>
            </a:pPr>
            <a:r>
              <a:rPr lang="en-US" altLang="en-US" sz="1600" dirty="0"/>
              <a:t>W</a:t>
            </a:r>
            <a:r>
              <a:rPr lang="en-US" altLang="en-US" sz="1600" dirty="0" smtClean="0"/>
              <a:t>orking </a:t>
            </a:r>
            <a:r>
              <a:rPr lang="en-US" altLang="en-US" sz="1600" dirty="0"/>
              <a:t>on </a:t>
            </a:r>
            <a:r>
              <a:rPr lang="en-US" altLang="en-US" sz="1600" dirty="0" smtClean="0"/>
              <a:t>scheduling mediation </a:t>
            </a:r>
            <a:r>
              <a:rPr lang="en-US" altLang="en-US" sz="1600" dirty="0"/>
              <a:t>for each of these standards</a:t>
            </a:r>
          </a:p>
          <a:p>
            <a:pPr marL="457200" lvl="1" indent="0">
              <a:buFontTx/>
              <a:buNone/>
              <a:defRPr/>
            </a:pPr>
            <a:endParaRPr lang="en-US" altLang="en-US" sz="1600" dirty="0"/>
          </a:p>
          <a:p>
            <a:pPr marL="342900" lvl="1" indent="-342900">
              <a:buFont typeface="Wingdings" panose="05000000000000000000" pitchFamily="2" charset="2"/>
              <a:buChar char="§"/>
              <a:defRPr/>
            </a:pPr>
            <a:r>
              <a:rPr lang="en-US" altLang="en-US" sz="2000" dirty="0"/>
              <a:t>There are 6 new proposals for the January WSATC meeting as well as 2 federal programs requesting reciprocity</a:t>
            </a:r>
          </a:p>
          <a:p>
            <a:pPr lvl="1">
              <a:defRPr/>
            </a:pPr>
            <a:r>
              <a:rPr lang="en-US" altLang="en-US" sz="1600" dirty="0"/>
              <a:t>All of these proposals have objections</a:t>
            </a:r>
          </a:p>
          <a:p>
            <a:pPr>
              <a:defRPr/>
            </a:pPr>
            <a:endParaRPr lang="en-US" alt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Status and Next Steps – DOSH Rulemaking</a:t>
            </a:r>
          </a:p>
        </p:txBody>
      </p:sp>
      <p:sp>
        <p:nvSpPr>
          <p:cNvPr id="21507" name="Content Placeholder 3"/>
          <p:cNvSpPr>
            <a:spLocks noGrp="1"/>
          </p:cNvSpPr>
          <p:nvPr>
            <p:ph idx="1"/>
          </p:nvPr>
        </p:nvSpPr>
        <p:spPr>
          <a:xfrm>
            <a:off x="381000" y="1352550"/>
            <a:ext cx="8382000" cy="3143250"/>
          </a:xfrm>
        </p:spPr>
        <p:txBody>
          <a:bodyPr/>
          <a:lstStyle/>
          <a:p>
            <a:pPr>
              <a:defRPr/>
            </a:pPr>
            <a:r>
              <a:rPr lang="en-US" altLang="en-US" sz="2400" dirty="0" smtClean="0"/>
              <a:t>“Skilled and Trained Workforce” requirements included in upcoming proposed Refinery Process Safety Management rules </a:t>
            </a:r>
          </a:p>
          <a:p>
            <a:pPr lvl="1">
              <a:defRPr/>
            </a:pPr>
            <a:r>
              <a:rPr lang="en-US" altLang="en-US" sz="2000" dirty="0" smtClean="0"/>
              <a:t>DOSH Directive  24.70 currently in place</a:t>
            </a:r>
          </a:p>
          <a:p>
            <a:pPr>
              <a:defRPr/>
            </a:pPr>
            <a:r>
              <a:rPr lang="en-US" altLang="en-US" sz="2400" dirty="0" smtClean="0"/>
              <a:t>Safety Training rulemaking </a:t>
            </a:r>
          </a:p>
          <a:p>
            <a:pPr marL="457200" lvl="1" indent="0">
              <a:buFontTx/>
              <a:buNone/>
              <a:defRPr/>
            </a:pPr>
            <a:endParaRPr lang="en-US" alt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Next Steps – Safety Training</a:t>
            </a:r>
          </a:p>
        </p:txBody>
      </p:sp>
      <p:sp>
        <p:nvSpPr>
          <p:cNvPr id="22531" name="Content Placeholder 3"/>
          <p:cNvSpPr>
            <a:spLocks noGrp="1"/>
          </p:cNvSpPr>
          <p:nvPr>
            <p:ph idx="1"/>
          </p:nvPr>
        </p:nvSpPr>
        <p:spPr>
          <a:xfrm>
            <a:off x="381000" y="1352550"/>
            <a:ext cx="8382000" cy="3143250"/>
          </a:xfrm>
        </p:spPr>
        <p:txBody>
          <a:bodyPr/>
          <a:lstStyle/>
          <a:p>
            <a:r>
              <a:rPr lang="en-US" altLang="en-US" sz="2400" smtClean="0"/>
              <a:t>We are looking at language in WAC 296-65, Asbestos removal and encapsulation for language and requirements</a:t>
            </a:r>
          </a:p>
          <a:p>
            <a:r>
              <a:rPr lang="en-US" altLang="en-US" sz="2400" smtClean="0"/>
              <a:t>This rule has sections on training course content, training course approval, issuing certificates and reciprocity with other states</a:t>
            </a:r>
          </a:p>
          <a:p>
            <a:pPr marL="457200" lvl="1" indent="0">
              <a:buFontTx/>
              <a:buNone/>
            </a:pPr>
            <a:endParaRPr lang="en-US" alt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Next Steps - Safety Training</a:t>
            </a:r>
          </a:p>
        </p:txBody>
      </p:sp>
      <p:sp>
        <p:nvSpPr>
          <p:cNvPr id="23555" name="Content Placeholder 3"/>
          <p:cNvSpPr>
            <a:spLocks noGrp="1"/>
          </p:cNvSpPr>
          <p:nvPr>
            <p:ph idx="1"/>
          </p:nvPr>
        </p:nvSpPr>
        <p:spPr>
          <a:xfrm>
            <a:off x="381000" y="1352550"/>
            <a:ext cx="8382000" cy="3143250"/>
          </a:xfrm>
        </p:spPr>
        <p:txBody>
          <a:bodyPr/>
          <a:lstStyle/>
          <a:p>
            <a:r>
              <a:rPr lang="en-US" altLang="en-US" sz="2400" smtClean="0"/>
              <a:t>The official rulemaking process will start in early February when the CR-101 is filed</a:t>
            </a:r>
          </a:p>
          <a:p>
            <a:r>
              <a:rPr lang="en-US" altLang="en-US" sz="2400" smtClean="0"/>
              <a:t>We intend to have the first rulemaking stakeholder meeting in mid to late March</a:t>
            </a:r>
          </a:p>
          <a:p>
            <a:r>
              <a:rPr lang="en-US" altLang="en-US" sz="2400" smtClean="0"/>
              <a:t>Copies of draft language will be made available to stakeholders ahead of the meeting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Question?</a:t>
            </a:r>
          </a:p>
        </p:txBody>
      </p:sp>
      <p:sp>
        <p:nvSpPr>
          <p:cNvPr id="24579" name="Content Placeholder 2"/>
          <p:cNvSpPr>
            <a:spLocks noGrp="1"/>
          </p:cNvSpPr>
          <p:nvPr>
            <p:ph idx="1"/>
          </p:nvPr>
        </p:nvSpPr>
        <p:spPr>
          <a:xfrm>
            <a:off x="371475" y="895350"/>
            <a:ext cx="8763000" cy="3676650"/>
          </a:xfrm>
        </p:spPr>
        <p:txBody>
          <a:bodyPr/>
          <a:lstStyle/>
          <a:p>
            <a:pPr marL="0" indent="0">
              <a:buFont typeface="Wingdings" panose="05000000000000000000" pitchFamily="2" charset="2"/>
              <a:buNone/>
            </a:pPr>
            <a:endParaRPr lang="en-US" altLang="en-US" sz="14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
            </a:r>
            <a:br>
              <a:rPr lang="en-US" altLang="en-US" smtClean="0"/>
            </a:br>
            <a:endParaRPr lang="en-US" altLang="en-US" smtClean="0"/>
          </a:p>
        </p:txBody>
      </p:sp>
      <p:sp>
        <p:nvSpPr>
          <p:cNvPr id="3" name="Content Placeholder 2"/>
          <p:cNvSpPr>
            <a:spLocks noGrp="1"/>
          </p:cNvSpPr>
          <p:nvPr>
            <p:ph idx="1"/>
          </p:nvPr>
        </p:nvSpPr>
        <p:spPr>
          <a:xfrm>
            <a:off x="381000" y="514350"/>
            <a:ext cx="8382000" cy="4000500"/>
          </a:xfrm>
        </p:spPr>
        <p:txBody>
          <a:bodyPr/>
          <a:lstStyle/>
          <a:p>
            <a:pPr marL="0" indent="0">
              <a:buFont typeface="Wingdings" panose="05000000000000000000" pitchFamily="2" charset="2"/>
              <a:buNone/>
              <a:defRPr/>
            </a:pPr>
            <a:r>
              <a:rPr lang="en-US" sz="2400" dirty="0" smtClean="0"/>
              <a:t>Contacts:</a:t>
            </a:r>
          </a:p>
          <a:p>
            <a:pPr marL="0" indent="0">
              <a:buFont typeface="Wingdings" panose="05000000000000000000" pitchFamily="2" charset="2"/>
              <a:buNone/>
              <a:defRPr/>
            </a:pPr>
            <a:r>
              <a:rPr lang="en-US" sz="1600" dirty="0" smtClean="0"/>
              <a:t>Alan Lundeen, Senior Program Manager, DOSH </a:t>
            </a:r>
          </a:p>
          <a:p>
            <a:pPr marL="0" indent="0">
              <a:buFont typeface="Wingdings" panose="05000000000000000000" pitchFamily="2" charset="2"/>
              <a:buNone/>
              <a:defRPr/>
            </a:pPr>
            <a:r>
              <a:rPr lang="en-US" sz="1600" dirty="0" smtClean="0">
                <a:hlinkClick r:id="rId2"/>
              </a:rPr>
              <a:t>alan.lundeen@Lni.wa.gov</a:t>
            </a:r>
            <a:endParaRPr lang="en-US" sz="1600" dirty="0" smtClean="0"/>
          </a:p>
          <a:p>
            <a:pPr marL="0" indent="0">
              <a:buFont typeface="Wingdings" panose="05000000000000000000" pitchFamily="2" charset="2"/>
              <a:buNone/>
              <a:defRPr/>
            </a:pPr>
            <a:r>
              <a:rPr lang="en-US" sz="1600" dirty="0" smtClean="0"/>
              <a:t>360-902-4758</a:t>
            </a:r>
          </a:p>
          <a:p>
            <a:pPr marL="0" indent="0">
              <a:buFont typeface="Wingdings" panose="05000000000000000000" pitchFamily="2" charset="2"/>
              <a:buNone/>
              <a:defRPr/>
            </a:pPr>
            <a:endParaRPr lang="en-US" sz="1600" dirty="0"/>
          </a:p>
          <a:p>
            <a:pPr marL="0" indent="0">
              <a:buFont typeface="Wingdings" panose="05000000000000000000" pitchFamily="2" charset="2"/>
              <a:buNone/>
              <a:defRPr/>
            </a:pPr>
            <a:r>
              <a:rPr lang="en-US" sz="1600" dirty="0" smtClean="0"/>
              <a:t>Jim Kaltenbaugh</a:t>
            </a:r>
            <a:r>
              <a:rPr lang="en-US" sz="1600" dirty="0"/>
              <a:t>, Apprentice Utilization Requirements Specialist</a:t>
            </a:r>
          </a:p>
          <a:p>
            <a:pPr marL="0" indent="0">
              <a:buFont typeface="Wingdings" panose="05000000000000000000" pitchFamily="2" charset="2"/>
              <a:buNone/>
              <a:defRPr/>
            </a:pPr>
            <a:r>
              <a:rPr lang="en-US" sz="1600" dirty="0" smtClean="0">
                <a:hlinkClick r:id="rId3"/>
              </a:rPr>
              <a:t>james.Kaltenbaugh@Lni.wa.gov</a:t>
            </a:r>
            <a:endParaRPr lang="en-US" sz="1600" dirty="0" smtClean="0"/>
          </a:p>
          <a:p>
            <a:pPr marL="0" indent="0">
              <a:buFont typeface="Wingdings" panose="05000000000000000000" pitchFamily="2" charset="2"/>
              <a:buNone/>
              <a:defRPr/>
            </a:pPr>
            <a:r>
              <a:rPr lang="en-US" sz="1600" dirty="0" smtClean="0"/>
              <a:t>360-902-5373</a:t>
            </a:r>
          </a:p>
          <a:p>
            <a:pPr marL="0" indent="0">
              <a:buFont typeface="Wingdings" panose="05000000000000000000" pitchFamily="2" charset="2"/>
              <a:buNone/>
              <a:defRPr/>
            </a:pPr>
            <a:endParaRPr lang="en-US" sz="1600" dirty="0"/>
          </a:p>
          <a:p>
            <a:pPr marL="0" indent="0">
              <a:buFont typeface="Wingdings" panose="05000000000000000000" pitchFamily="2" charset="2"/>
              <a:buNone/>
              <a:defRPr/>
            </a:pPr>
            <a:r>
              <a:rPr lang="en-US" sz="1600" dirty="0" smtClean="0"/>
              <a:t>Maggie </a:t>
            </a:r>
            <a:r>
              <a:rPr lang="en-US" sz="1600" dirty="0"/>
              <a:t>Leland, L&amp;I Policy Director</a:t>
            </a:r>
          </a:p>
          <a:p>
            <a:pPr marL="0" indent="0">
              <a:buFont typeface="Wingdings" panose="05000000000000000000" pitchFamily="2" charset="2"/>
              <a:buNone/>
              <a:defRPr/>
            </a:pPr>
            <a:r>
              <a:rPr lang="en-US" sz="1600" u="sng" dirty="0" smtClean="0">
                <a:hlinkClick r:id="rId4"/>
              </a:rPr>
              <a:t>Maggie.leland@Lni.wa.gov</a:t>
            </a:r>
            <a:endParaRPr lang="en-US" sz="1600" dirty="0"/>
          </a:p>
          <a:p>
            <a:pPr marL="0" indent="0">
              <a:buFont typeface="Wingdings" panose="05000000000000000000" pitchFamily="2" charset="2"/>
              <a:buNone/>
              <a:defRPr/>
            </a:pPr>
            <a:r>
              <a:rPr lang="en-US" sz="1600" dirty="0"/>
              <a:t>360-902-4504</a:t>
            </a:r>
          </a:p>
          <a:p>
            <a:pP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Agenda</a:t>
            </a:r>
          </a:p>
        </p:txBody>
      </p:sp>
      <p:graphicFrame>
        <p:nvGraphicFramePr>
          <p:cNvPr id="4" name="Content Placeholder 3"/>
          <p:cNvGraphicFramePr>
            <a:graphicFrameLocks noGrp="1"/>
          </p:cNvGraphicFramePr>
          <p:nvPr>
            <p:ph idx="1"/>
          </p:nvPr>
        </p:nvGraphicFramePr>
        <p:xfrm>
          <a:off x="1066800" y="1200150"/>
          <a:ext cx="6019800" cy="1997075"/>
        </p:xfrm>
        <a:graphic>
          <a:graphicData uri="http://schemas.openxmlformats.org/drawingml/2006/table">
            <a:tbl>
              <a:tblPr firstRow="1" firstCol="1" bandRow="1">
                <a:tableStyleId>{D27102A9-8310-4765-A935-A1911B00CA55}</a:tableStyleId>
              </a:tblPr>
              <a:tblGrid>
                <a:gridCol w="3888935">
                  <a:extLst>
                    <a:ext uri="{9D8B030D-6E8A-4147-A177-3AD203B41FA5}">
                      <a16:colId xmlns:a16="http://schemas.microsoft.com/office/drawing/2014/main" val="3422907914"/>
                    </a:ext>
                  </a:extLst>
                </a:gridCol>
                <a:gridCol w="2130865">
                  <a:extLst>
                    <a:ext uri="{9D8B030D-6E8A-4147-A177-3AD203B41FA5}">
                      <a16:colId xmlns:a16="http://schemas.microsoft.com/office/drawing/2014/main" val="4091896075"/>
                    </a:ext>
                  </a:extLst>
                </a:gridCol>
              </a:tblGrid>
              <a:tr h="213446">
                <a:tc>
                  <a:txBody>
                    <a:bodyPr/>
                    <a:lstStyle/>
                    <a:p>
                      <a:pPr marL="0" marR="0">
                        <a:spcBef>
                          <a:spcPts val="0"/>
                        </a:spcBef>
                        <a:spcAft>
                          <a:spcPts val="0"/>
                        </a:spcAft>
                      </a:pPr>
                      <a:r>
                        <a:rPr lang="en-US" sz="1100" dirty="0">
                          <a:effectLst/>
                        </a:rPr>
                        <a:t>Agenda Item</a:t>
                      </a:r>
                      <a:endParaRPr lang="en-US" sz="1000" dirty="0">
                        <a:solidFill>
                          <a:schemeClr val="tx1"/>
                        </a:solidFill>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Presenting Party</a:t>
                      </a:r>
                      <a:endParaRPr lang="en-US" sz="1000" b="1" dirty="0">
                        <a:solidFill>
                          <a:schemeClr val="tx1"/>
                        </a:solidFill>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3273974688"/>
                  </a:ext>
                </a:extLst>
              </a:tr>
              <a:tr h="640337">
                <a:tc>
                  <a:txBody>
                    <a:bodyPr/>
                    <a:lstStyle/>
                    <a:p>
                      <a:pPr marL="0" marR="0">
                        <a:spcBef>
                          <a:spcPts val="0"/>
                        </a:spcBef>
                        <a:spcAft>
                          <a:spcPts val="0"/>
                        </a:spcAft>
                      </a:pPr>
                      <a:r>
                        <a:rPr lang="en-US" sz="1100" dirty="0">
                          <a:effectLst/>
                        </a:rPr>
                        <a:t>Welcome and overview of </a:t>
                      </a:r>
                      <a:r>
                        <a:rPr lang="en-US" sz="1100" dirty="0" smtClean="0">
                          <a:effectLst/>
                        </a:rPr>
                        <a:t> ESHB </a:t>
                      </a:r>
                      <a:r>
                        <a:rPr lang="en-US" sz="1100" dirty="0">
                          <a:effectLst/>
                        </a:rPr>
                        <a:t>1817</a:t>
                      </a:r>
                      <a:endParaRPr lang="en-US" sz="1000" dirty="0">
                        <a:solidFill>
                          <a:schemeClr val="tx1"/>
                        </a:solidFill>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Maggie Leland, Government Affairs and Policy Division</a:t>
                      </a:r>
                      <a:endParaRPr lang="en-US" sz="10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3418026478"/>
                  </a:ext>
                </a:extLst>
              </a:tr>
              <a:tr h="502955">
                <a:tc>
                  <a:txBody>
                    <a:bodyPr/>
                    <a:lstStyle/>
                    <a:p>
                      <a:pPr marL="0" marR="0">
                        <a:spcBef>
                          <a:spcPts val="0"/>
                        </a:spcBef>
                        <a:spcAft>
                          <a:spcPts val="0"/>
                        </a:spcAft>
                      </a:pPr>
                      <a:r>
                        <a:rPr lang="en-US" sz="1100" dirty="0" smtClean="0">
                          <a:effectLst/>
                        </a:rPr>
                        <a:t>Status</a:t>
                      </a:r>
                      <a:r>
                        <a:rPr lang="en-US" sz="1100" baseline="0" dirty="0" smtClean="0">
                          <a:effectLst/>
                        </a:rPr>
                        <a:t> and n</a:t>
                      </a:r>
                      <a:r>
                        <a:rPr lang="en-US" sz="1100" dirty="0" smtClean="0">
                          <a:effectLst/>
                        </a:rPr>
                        <a:t>ext steps</a:t>
                      </a:r>
                      <a:r>
                        <a:rPr lang="en-US" sz="1100" baseline="0" dirty="0" smtClean="0">
                          <a:effectLst/>
                        </a:rPr>
                        <a:t> - </a:t>
                      </a:r>
                      <a:r>
                        <a:rPr lang="en-US" sz="1100" dirty="0" smtClean="0">
                          <a:effectLst/>
                        </a:rPr>
                        <a:t>Apprenticeship Program</a:t>
                      </a:r>
                      <a:r>
                        <a:rPr lang="en-US" sz="1100" baseline="0" dirty="0" smtClean="0">
                          <a:effectLst/>
                        </a:rPr>
                        <a:t> </a:t>
                      </a:r>
                      <a:endParaRPr lang="en-US" sz="1000" dirty="0">
                        <a:solidFill>
                          <a:schemeClr val="tx1"/>
                        </a:solidFill>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smtClean="0">
                          <a:effectLst/>
                        </a:rPr>
                        <a:t>Jim Kaltenbaugh, Apprentice Utilization Requirements Specialist</a:t>
                      </a:r>
                    </a:p>
                  </a:txBody>
                  <a:tcPr marL="68580" marR="68580" marT="0" marB="0"/>
                </a:tc>
                <a:extLst>
                  <a:ext uri="{0D108BD9-81ED-4DB2-BD59-A6C34878D82A}">
                    <a16:rowId xmlns:a16="http://schemas.microsoft.com/office/drawing/2014/main" val="4226811401"/>
                  </a:ext>
                </a:extLst>
              </a:tr>
              <a:tr h="426891">
                <a:tc>
                  <a:txBody>
                    <a:bodyPr/>
                    <a:lstStyle/>
                    <a:p>
                      <a:pPr marL="0" marR="0">
                        <a:spcBef>
                          <a:spcPts val="0"/>
                        </a:spcBef>
                        <a:spcAft>
                          <a:spcPts val="0"/>
                        </a:spcAft>
                      </a:pPr>
                      <a:r>
                        <a:rPr lang="en-US" sz="1100" dirty="0" smtClean="0">
                          <a:effectLst/>
                        </a:rPr>
                        <a:t>Status</a:t>
                      </a:r>
                      <a:r>
                        <a:rPr lang="en-US" sz="1100" baseline="0" dirty="0" smtClean="0">
                          <a:effectLst/>
                        </a:rPr>
                        <a:t> and next steps – DOSH Rulemaking </a:t>
                      </a:r>
                      <a:endParaRPr lang="en-US" sz="1000" dirty="0">
                        <a:solidFill>
                          <a:schemeClr val="tx1"/>
                        </a:solidFill>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smtClean="0">
                          <a:effectLst/>
                        </a:rPr>
                        <a:t>Alan Lundeen, Senior Program Manager, DOSH</a:t>
                      </a:r>
                      <a:endParaRPr lang="en-US" sz="10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1685204659"/>
                  </a:ext>
                </a:extLst>
              </a:tr>
              <a:tr h="213446">
                <a:tc>
                  <a:txBody>
                    <a:bodyPr/>
                    <a:lstStyle/>
                    <a:p>
                      <a:pPr marL="0" marR="0">
                        <a:spcBef>
                          <a:spcPts val="0"/>
                        </a:spcBef>
                        <a:spcAft>
                          <a:spcPts val="0"/>
                        </a:spcAft>
                      </a:pPr>
                      <a:r>
                        <a:rPr lang="en-US" sz="1100" dirty="0">
                          <a:effectLst/>
                        </a:rPr>
                        <a:t>Q&amp;A</a:t>
                      </a:r>
                      <a:endParaRPr lang="en-US" sz="1000" dirty="0">
                        <a:solidFill>
                          <a:schemeClr val="tx1"/>
                        </a:solidFill>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Open to All</a:t>
                      </a:r>
                      <a:endParaRPr lang="en-US" sz="10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2609079024"/>
                  </a:ext>
                </a:extLst>
              </a:tr>
            </a:tbl>
          </a:graphicData>
        </a:graphic>
      </p:graphicFrame>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Overview - ESHB 1817/RCW 49.80</a:t>
            </a:r>
          </a:p>
        </p:txBody>
      </p:sp>
      <p:sp>
        <p:nvSpPr>
          <p:cNvPr id="8195" name="Content Placeholder 2"/>
          <p:cNvSpPr>
            <a:spLocks noGrp="1"/>
          </p:cNvSpPr>
          <p:nvPr>
            <p:ph idx="1"/>
          </p:nvPr>
        </p:nvSpPr>
        <p:spPr>
          <a:xfrm>
            <a:off x="381000" y="1047750"/>
            <a:ext cx="8382000" cy="3543300"/>
          </a:xfrm>
        </p:spPr>
        <p:txBody>
          <a:bodyPr/>
          <a:lstStyle/>
          <a:p>
            <a:r>
              <a:rPr lang="en-US" altLang="en-US" smtClean="0"/>
              <a:t>Requires owners of petroleum refining or petrochemical manufacturing facilities use a skilled and trained workforce when contracting for construction, alteration, demolition, installation, repair, or maintenance work. </a:t>
            </a:r>
          </a:p>
          <a:p>
            <a:endParaRPr lang="en-US" altLang="en-US"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What do the requirements apply to?</a:t>
            </a:r>
          </a:p>
        </p:txBody>
      </p:sp>
      <p:sp>
        <p:nvSpPr>
          <p:cNvPr id="3" name="Content Placeholder 2"/>
          <p:cNvSpPr>
            <a:spLocks noGrp="1"/>
          </p:cNvSpPr>
          <p:nvPr>
            <p:ph idx="1"/>
          </p:nvPr>
        </p:nvSpPr>
        <p:spPr>
          <a:xfrm>
            <a:off x="381000" y="971550"/>
            <a:ext cx="8382000" cy="3543300"/>
          </a:xfrm>
        </p:spPr>
        <p:txBody>
          <a:bodyPr/>
          <a:lstStyle/>
          <a:p>
            <a:pPr marL="57150" indent="0">
              <a:buFont typeface="Wingdings" panose="05000000000000000000" pitchFamily="2" charset="2"/>
              <a:buNone/>
              <a:defRPr/>
            </a:pPr>
            <a:r>
              <a:rPr lang="en-US" dirty="0" smtClean="0"/>
              <a:t>Applies to:</a:t>
            </a:r>
          </a:p>
          <a:p>
            <a:pPr lvl="1">
              <a:buFont typeface="Arial" panose="020B0604020202020204" pitchFamily="34" charset="0"/>
              <a:buChar char="•"/>
              <a:defRPr/>
            </a:pPr>
            <a:r>
              <a:rPr lang="en-US" dirty="0" smtClean="0"/>
              <a:t>Contractors and subcontractors performing onsite work within an apprenticeable occupation in the building and construction trade</a:t>
            </a:r>
          </a:p>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What do the requirement not apply to?</a:t>
            </a:r>
          </a:p>
        </p:txBody>
      </p:sp>
      <p:sp>
        <p:nvSpPr>
          <p:cNvPr id="11267" name="Content Placeholder 2"/>
          <p:cNvSpPr>
            <a:spLocks noGrp="1"/>
          </p:cNvSpPr>
          <p:nvPr>
            <p:ph idx="1"/>
          </p:nvPr>
        </p:nvSpPr>
        <p:spPr>
          <a:xfrm>
            <a:off x="381000" y="971550"/>
            <a:ext cx="8382000" cy="3600450"/>
          </a:xfrm>
        </p:spPr>
        <p:txBody>
          <a:bodyPr/>
          <a:lstStyle/>
          <a:p>
            <a:r>
              <a:rPr lang="en-US" altLang="en-US" sz="2400" smtClean="0"/>
              <a:t>“</a:t>
            </a:r>
            <a:r>
              <a:rPr lang="en-US" altLang="en-US" sz="2200" smtClean="0"/>
              <a:t>Onsite work” exclusions </a:t>
            </a:r>
          </a:p>
          <a:p>
            <a:r>
              <a:rPr lang="en-US" altLang="en-US" sz="2200" smtClean="0"/>
              <a:t>Employees of the owner/operator of the refinery</a:t>
            </a:r>
          </a:p>
          <a:p>
            <a:r>
              <a:rPr lang="en-US" altLang="en-US" sz="2200" smtClean="0"/>
              <a:t>Where the contractor has asked for, but cannot get, qualified workers from local hiring halls or apprenticeship programs within 48 hours</a:t>
            </a:r>
          </a:p>
          <a:p>
            <a:r>
              <a:rPr lang="en-US" altLang="en-US" sz="2200" smtClean="0"/>
              <a:t>Emergencies that make compliance impracticable </a:t>
            </a:r>
          </a:p>
          <a:p>
            <a:pPr lvl="1"/>
            <a:r>
              <a:rPr lang="en-US" altLang="en-US" sz="2000" smtClean="0"/>
              <a:t>Where immediate action to prevent harm to public health or safety or to the environment is needed</a:t>
            </a:r>
          </a:p>
          <a:p>
            <a:pPr lvl="1"/>
            <a:r>
              <a:rPr lang="en-US" altLang="en-US" sz="2000" smtClean="0"/>
              <a:t>Requirement apply as soon as the emergency is over or it is practicable for contractors to obtain a qualified workforce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“Onsite work” exclusions</a:t>
            </a:r>
          </a:p>
        </p:txBody>
      </p:sp>
      <p:sp>
        <p:nvSpPr>
          <p:cNvPr id="12291" name="Content Placeholder 2"/>
          <p:cNvSpPr>
            <a:spLocks noGrp="1"/>
          </p:cNvSpPr>
          <p:nvPr>
            <p:ph idx="1"/>
          </p:nvPr>
        </p:nvSpPr>
        <p:spPr/>
        <p:txBody>
          <a:bodyPr/>
          <a:lstStyle/>
          <a:p>
            <a:r>
              <a:rPr lang="en-US" altLang="en-US" sz="1800" smtClean="0"/>
              <a:t>Ship and car support activities</a:t>
            </a:r>
          </a:p>
          <a:p>
            <a:r>
              <a:rPr lang="en-US" altLang="en-US" sz="1800" smtClean="0"/>
              <a:t>Environmental inspection and testing</a:t>
            </a:r>
          </a:p>
          <a:p>
            <a:r>
              <a:rPr lang="en-US" altLang="en-US" sz="1800" smtClean="0"/>
              <a:t>Security guard services</a:t>
            </a:r>
          </a:p>
          <a:p>
            <a:r>
              <a:rPr lang="en-US" altLang="en-US" sz="1800" smtClean="0"/>
              <a:t>Certain warranty work performed by an original equipment manufacturer </a:t>
            </a:r>
          </a:p>
          <a:p>
            <a:r>
              <a:rPr lang="en-US" altLang="en-US" sz="1800" smtClean="0"/>
              <a:t>Industrial cleaning and inspection services not related to construction</a:t>
            </a:r>
          </a:p>
          <a:p>
            <a:r>
              <a:rPr lang="en-US" altLang="en-US" sz="1800" smtClean="0"/>
              <a:t>Safety services requiring professional safety certification</a:t>
            </a:r>
          </a:p>
          <a:p>
            <a:r>
              <a:rPr lang="en-US" altLang="en-US" sz="1800" smtClean="0"/>
              <a:t>Non-construction catalyst loading, regeneration, and removal</a:t>
            </a:r>
          </a:p>
          <a:p>
            <a:r>
              <a:rPr lang="en-US" altLang="en-US" sz="1800" smtClean="0"/>
              <a:t>Chemical purging and cleaning</a:t>
            </a:r>
          </a:p>
          <a:p>
            <a:r>
              <a:rPr lang="en-US" altLang="en-US" sz="1800" smtClean="0"/>
              <a:t>Refinery byproduct separation and recovery</a:t>
            </a:r>
          </a:p>
          <a:p>
            <a:r>
              <a:rPr lang="en-US" altLang="en-US" sz="1800" smtClean="0"/>
              <a:t>Work performed that is not in an apprenticeable occupation</a:t>
            </a:r>
          </a:p>
          <a:p>
            <a:endParaRPr lang="en-US" altLang="en-US" sz="20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Effective dates</a:t>
            </a:r>
          </a:p>
        </p:txBody>
      </p:sp>
      <p:sp>
        <p:nvSpPr>
          <p:cNvPr id="13315" name="Content Placeholder 2"/>
          <p:cNvSpPr>
            <a:spLocks noGrp="1"/>
          </p:cNvSpPr>
          <p:nvPr>
            <p:ph idx="1"/>
          </p:nvPr>
        </p:nvSpPr>
        <p:spPr>
          <a:xfrm>
            <a:off x="381000" y="1047750"/>
            <a:ext cx="8382000" cy="3543300"/>
          </a:xfrm>
        </p:spPr>
        <p:txBody>
          <a:bodyPr/>
          <a:lstStyle/>
          <a:p>
            <a:r>
              <a:rPr lang="en-US" altLang="en-US" sz="2400" smtClean="0"/>
              <a:t>January 1, 2020 – requirements in effect apply to work performed under contracts awarded, extended, or renewed on or after January 1, 2020</a:t>
            </a:r>
          </a:p>
          <a:p>
            <a:r>
              <a:rPr lang="en-US" altLang="en-US" sz="2400" smtClean="0"/>
              <a:t>January 1, 2021 – requirements in effect apply to work performed under contracts regardless of the date awarded</a:t>
            </a:r>
          </a:p>
          <a:p>
            <a:r>
              <a:rPr lang="en-US" altLang="en-US" sz="2400" smtClean="0"/>
              <a:t>Some requirements delayed or phased in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93700" y="285750"/>
            <a:ext cx="8382000" cy="479425"/>
          </a:xfrm>
        </p:spPr>
        <p:txBody>
          <a:bodyPr/>
          <a:lstStyle/>
          <a:p>
            <a:r>
              <a:rPr lang="en-US" altLang="en-US" smtClean="0"/>
              <a:t>What is a skilled and trained workforce?</a:t>
            </a:r>
          </a:p>
        </p:txBody>
      </p:sp>
      <p:sp>
        <p:nvSpPr>
          <p:cNvPr id="9219" name="Content Placeholder 2"/>
          <p:cNvSpPr>
            <a:spLocks noGrp="1"/>
          </p:cNvSpPr>
          <p:nvPr>
            <p:ph idx="1"/>
          </p:nvPr>
        </p:nvSpPr>
        <p:spPr>
          <a:xfrm>
            <a:off x="393700" y="1047750"/>
            <a:ext cx="8382000" cy="3543300"/>
          </a:xfrm>
        </p:spPr>
        <p:txBody>
          <a:bodyPr/>
          <a:lstStyle/>
          <a:p>
            <a:pPr marL="0" indent="0">
              <a:buFont typeface="Wingdings" panose="05000000000000000000" pitchFamily="2" charset="2"/>
              <a:buNone/>
              <a:defRPr/>
            </a:pPr>
            <a:r>
              <a:rPr lang="en-US" sz="2400" dirty="0" smtClean="0"/>
              <a:t>A </a:t>
            </a:r>
            <a:r>
              <a:rPr lang="en-US" sz="2400" dirty="0"/>
              <a:t>skilled and trained workforce means a workforce that meets both of the following criteria: </a:t>
            </a:r>
          </a:p>
          <a:p>
            <a:pPr>
              <a:defRPr/>
            </a:pPr>
            <a:r>
              <a:rPr lang="en-US" sz="2000" dirty="0"/>
              <a:t>All the workers are either a registered apprentice in a Washington State Apprenticeship and Training Council (WSATC)-approved apprenticeship program or a skilled </a:t>
            </a:r>
            <a:r>
              <a:rPr lang="en-US" sz="2000" dirty="0" smtClean="0"/>
              <a:t>journeyperson</a:t>
            </a:r>
            <a:endParaRPr lang="en-US" sz="2000" dirty="0"/>
          </a:p>
          <a:p>
            <a:pPr>
              <a:defRPr/>
            </a:pPr>
            <a:r>
              <a:rPr lang="en-US" sz="2000" dirty="0"/>
              <a:t>The workforce meets the apprenticeship graduation requirements and approved advanced safety training </a:t>
            </a:r>
            <a:r>
              <a:rPr lang="en-US" sz="2000" dirty="0" smtClean="0"/>
              <a:t>requirements</a:t>
            </a:r>
          </a:p>
          <a:p>
            <a:pPr marL="457200" lvl="1" indent="0">
              <a:buFontTx/>
              <a:buNone/>
              <a:defRPr/>
            </a:pPr>
            <a:endParaRPr lang="en-US" sz="1600" dirty="0" smtClean="0"/>
          </a:p>
          <a:p>
            <a:pPr lvl="1">
              <a:defRPr/>
            </a:pPr>
            <a:endParaRPr lang="en-US" sz="1600" dirty="0"/>
          </a:p>
          <a:p>
            <a:pPr>
              <a:defRPr/>
            </a:pPr>
            <a:endParaRPr lang="en-US" alt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81000" y="384175"/>
            <a:ext cx="8382000" cy="479425"/>
          </a:xfrm>
        </p:spPr>
        <p:txBody>
          <a:bodyPr/>
          <a:lstStyle/>
          <a:p>
            <a:r>
              <a:rPr lang="en-US" altLang="en-US" smtClean="0"/>
              <a:t>What is a skilled journeyperson?</a:t>
            </a:r>
          </a:p>
        </p:txBody>
      </p:sp>
      <p:sp>
        <p:nvSpPr>
          <p:cNvPr id="10243" name="Content Placeholder 2"/>
          <p:cNvSpPr>
            <a:spLocks noGrp="1"/>
          </p:cNvSpPr>
          <p:nvPr>
            <p:ph idx="1"/>
          </p:nvPr>
        </p:nvSpPr>
        <p:spPr>
          <a:xfrm>
            <a:off x="381000" y="895350"/>
            <a:ext cx="8382000" cy="3676650"/>
          </a:xfrm>
        </p:spPr>
        <p:txBody>
          <a:bodyPr/>
          <a:lstStyle/>
          <a:p>
            <a:pPr marL="0" indent="0">
              <a:buFont typeface="Wingdings" panose="05000000000000000000" pitchFamily="2" charset="2"/>
              <a:buNone/>
              <a:defRPr/>
            </a:pPr>
            <a:r>
              <a:rPr lang="en-US" sz="2400" dirty="0" smtClean="0"/>
              <a:t>A skilled journeyperson is worker </a:t>
            </a:r>
            <a:r>
              <a:rPr lang="en-US" sz="2400" dirty="0"/>
              <a:t>who meets all the following criteria: </a:t>
            </a:r>
          </a:p>
          <a:p>
            <a:pPr>
              <a:defRPr/>
            </a:pPr>
            <a:r>
              <a:rPr lang="en-US" sz="2000" dirty="0"/>
              <a:t>Has either graduated from a WSATC-approved apprenticeship program for the applicable occupation or has at least as many hours of on-the-job experience as would be required to </a:t>
            </a:r>
            <a:r>
              <a:rPr lang="en-US" sz="2000" dirty="0" smtClean="0"/>
              <a:t>graduate</a:t>
            </a:r>
          </a:p>
          <a:p>
            <a:pPr>
              <a:defRPr/>
            </a:pPr>
            <a:r>
              <a:rPr lang="en-US" sz="2000" dirty="0" smtClean="0"/>
              <a:t>Is </a:t>
            </a:r>
            <a:r>
              <a:rPr lang="en-US" sz="2000" dirty="0"/>
              <a:t>paid a rate commensurate with a rate typically paid for the occupation, and no less than the 75th percentile in the applicable occupation and geographic area in the most recent occupational employment statistics published by the Employment Security </a:t>
            </a:r>
            <a:r>
              <a:rPr lang="en-US" sz="2000" dirty="0" smtClean="0"/>
              <a:t>Department</a:t>
            </a:r>
            <a:endParaRPr lang="en-US" sz="2000" dirty="0"/>
          </a:p>
          <a:p>
            <a:pPr lvl="1">
              <a:defRPr/>
            </a:pPr>
            <a:endParaRPr lang="en-US" altLang="en-US" sz="1600" dirty="0" smtClean="0"/>
          </a:p>
          <a:p>
            <a:pPr>
              <a:defRPr/>
            </a:pPr>
            <a:endParaRPr lang="en-US" altLang="en-US" dirty="0" smtClean="0"/>
          </a:p>
          <a:p>
            <a:pPr>
              <a:defRPr/>
            </a:pPr>
            <a:endParaRPr lang="en-US" altLang="en-US" dirty="0" smtClean="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9"/>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efault Design">
  <a:themeElements>
    <a:clrScheme name="Default Design 15">
      <a:dk1>
        <a:srgbClr val="000000"/>
      </a:dk1>
      <a:lt1>
        <a:srgbClr val="FFFFFF"/>
      </a:lt1>
      <a:dk2>
        <a:srgbClr val="4D4D4D"/>
      </a:dk2>
      <a:lt2>
        <a:srgbClr val="808080"/>
      </a:lt2>
      <a:accent1>
        <a:srgbClr val="EAEAEA"/>
      </a:accent1>
      <a:accent2>
        <a:srgbClr val="EA6D1F"/>
      </a:accent2>
      <a:accent3>
        <a:srgbClr val="FFFFFF"/>
      </a:accent3>
      <a:accent4>
        <a:srgbClr val="000000"/>
      </a:accent4>
      <a:accent5>
        <a:srgbClr val="F3F3F3"/>
      </a:accent5>
      <a:accent6>
        <a:srgbClr val="D4621B"/>
      </a:accent6>
      <a:hlink>
        <a:srgbClr val="005595"/>
      </a:hlink>
      <a:folHlink>
        <a:srgbClr val="21A0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4D4D4D"/>
        </a:dk2>
        <a:lt2>
          <a:srgbClr val="808080"/>
        </a:lt2>
        <a:accent1>
          <a:srgbClr val="E2E0CC"/>
        </a:accent1>
        <a:accent2>
          <a:srgbClr val="5F5F5F"/>
        </a:accent2>
        <a:accent3>
          <a:srgbClr val="FFFFFF"/>
        </a:accent3>
        <a:accent4>
          <a:srgbClr val="000000"/>
        </a:accent4>
        <a:accent5>
          <a:srgbClr val="EEEDE2"/>
        </a:accent5>
        <a:accent6>
          <a:srgbClr val="555555"/>
        </a:accent6>
        <a:hlink>
          <a:srgbClr val="005595"/>
        </a:hlink>
        <a:folHlink>
          <a:srgbClr val="21A0FF"/>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4D4D4D"/>
        </a:dk2>
        <a:lt2>
          <a:srgbClr val="808080"/>
        </a:lt2>
        <a:accent1>
          <a:srgbClr val="EAEAEA"/>
        </a:accent1>
        <a:accent2>
          <a:srgbClr val="5F5F5F"/>
        </a:accent2>
        <a:accent3>
          <a:srgbClr val="FFFFFF"/>
        </a:accent3>
        <a:accent4>
          <a:srgbClr val="000000"/>
        </a:accent4>
        <a:accent5>
          <a:srgbClr val="F3F3F3"/>
        </a:accent5>
        <a:accent6>
          <a:srgbClr val="555555"/>
        </a:accent6>
        <a:hlink>
          <a:srgbClr val="005595"/>
        </a:hlink>
        <a:folHlink>
          <a:srgbClr val="21A0FF"/>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4D4D4D"/>
        </a:dk2>
        <a:lt2>
          <a:srgbClr val="808080"/>
        </a:lt2>
        <a:accent1>
          <a:srgbClr val="EAEAEA"/>
        </a:accent1>
        <a:accent2>
          <a:srgbClr val="EA6D1F"/>
        </a:accent2>
        <a:accent3>
          <a:srgbClr val="FFFFFF"/>
        </a:accent3>
        <a:accent4>
          <a:srgbClr val="000000"/>
        </a:accent4>
        <a:accent5>
          <a:srgbClr val="F3F3F3"/>
        </a:accent5>
        <a:accent6>
          <a:srgbClr val="D4621B"/>
        </a:accent6>
        <a:hlink>
          <a:srgbClr val="005595"/>
        </a:hlink>
        <a:folHlink>
          <a:srgbClr val="21A0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1665</TotalTime>
  <Words>1022</Words>
  <Application>Microsoft Office PowerPoint</Application>
  <PresentationFormat>On-screen Show (16:9)</PresentationFormat>
  <Paragraphs>121</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Symbol</vt:lpstr>
      <vt:lpstr>Times New Roman</vt:lpstr>
      <vt:lpstr>Wingdings</vt:lpstr>
      <vt:lpstr>Default Design</vt:lpstr>
      <vt:lpstr>ESHB 1817/RCW 49.80 High Hazard Facilities - Workforce</vt:lpstr>
      <vt:lpstr>Agenda</vt:lpstr>
      <vt:lpstr>Overview - ESHB 1817/RCW 49.80</vt:lpstr>
      <vt:lpstr>What do the requirements apply to?</vt:lpstr>
      <vt:lpstr>What do the requirement not apply to?</vt:lpstr>
      <vt:lpstr>“Onsite work” exclusions</vt:lpstr>
      <vt:lpstr>Effective dates</vt:lpstr>
      <vt:lpstr>What is a skilled and trained workforce?</vt:lpstr>
      <vt:lpstr>What is a skilled journeyperson?</vt:lpstr>
      <vt:lpstr>Apprenticeship Graduation Requirements</vt:lpstr>
      <vt:lpstr>Advanced Safety Training</vt:lpstr>
      <vt:lpstr>Implementation Dates </vt:lpstr>
      <vt:lpstr>L&amp;I and WSATC - Roles</vt:lpstr>
      <vt:lpstr>Status and Next Steps - Apprenticeship Program </vt:lpstr>
      <vt:lpstr>Status and Next Steps – DOSH Rulemaking</vt:lpstr>
      <vt:lpstr>Next Steps – Safety Training</vt:lpstr>
      <vt:lpstr>Next Steps - Safety Training</vt:lpstr>
      <vt:lpstr>Question?</vt:lpstr>
      <vt:lpstr> </vt:lpstr>
    </vt:vector>
  </TitlesOfParts>
  <Manager>Joel Sacks</Manager>
  <Company>WA State Dept of Labor &amp; Industries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Hazard Facilities - Workforce: ESHB 1817/RCW 49.80</dc:title>
  <dc:subject>High Hazard Facilities - Workforce: ESHB 1817/RCW 49.80</dc:subject>
  <dc:creator>L&amp;I</dc:creator>
  <cp:keywords>HB 1817 L&amp;I rulemaking; Rule development for PSM refineries</cp:keywords>
  <dc:description/>
  <cp:lastModifiedBy>Marsh, Paul (LNI)</cp:lastModifiedBy>
  <cp:revision>178</cp:revision>
  <cp:lastPrinted>2019-10-04T17:29:09Z</cp:lastPrinted>
  <dcterms:created xsi:type="dcterms:W3CDTF">2007-06-21T17:41:24Z</dcterms:created>
  <dcterms:modified xsi:type="dcterms:W3CDTF">2020-01-09T20:35:35Z</dcterms:modified>
  <cp:category>L&amp;I Rulemaking presentations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737BA0F0-CB77-46BF-A27A-DC2A46FDA88F</vt:lpwstr>
  </property>
  <property fmtid="{D5CDD505-2E9C-101B-9397-08002B2CF9AE}" pid="3" name="ArticulatePath">
    <vt:lpwstr>Final ESHB 1817 Jan 9 2020 meeting</vt:lpwstr>
  </property>
</Properties>
</file>