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25"/>
  </p:handoutMasterIdLst>
  <p:sldIdLst>
    <p:sldId id="256" r:id="rId5"/>
    <p:sldId id="257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80" r:id="rId14"/>
    <p:sldId id="277" r:id="rId15"/>
    <p:sldId id="269" r:id="rId16"/>
    <p:sldId id="270" r:id="rId17"/>
    <p:sldId id="271" r:id="rId18"/>
    <p:sldId id="275" r:id="rId19"/>
    <p:sldId id="278" r:id="rId20"/>
    <p:sldId id="272" r:id="rId21"/>
    <p:sldId id="273" r:id="rId22"/>
    <p:sldId id="274" r:id="rId23"/>
    <p:sldId id="276" r:id="rId24"/>
  </p:sldIdLst>
  <p:sldSz cx="9144000" cy="5143500" type="screen16x9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05B"/>
    <a:srgbClr val="753F00"/>
    <a:srgbClr val="FFFCB7"/>
    <a:srgbClr val="676200"/>
    <a:srgbClr val="D4D2B4"/>
    <a:srgbClr val="E2C4A6"/>
    <a:srgbClr val="E8D1BA"/>
    <a:srgbClr val="FFC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6" autoAdjust="0"/>
    <p:restoredTop sz="86409" autoAdjust="0"/>
  </p:normalViewPr>
  <p:slideViewPr>
    <p:cSldViewPr>
      <p:cViewPr varScale="1">
        <p:scale>
          <a:sx n="146" d="100"/>
          <a:sy n="146" d="100"/>
        </p:scale>
        <p:origin x="216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799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B23F446-691E-4671-9D9C-4B13C866A7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55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5" name="Rectangle 20"/>
          <p:cNvSpPr>
            <a:spLocks noChangeArrowheads="1"/>
          </p:cNvSpPr>
          <p:nvPr userDrawn="1"/>
        </p:nvSpPr>
        <p:spPr bwMode="auto">
          <a:xfrm>
            <a:off x="0" y="2971800"/>
            <a:ext cx="9144000" cy="1133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6" name="Rectangle 21"/>
          <p:cNvSpPr>
            <a:spLocks noChangeArrowheads="1"/>
          </p:cNvSpPr>
          <p:nvPr userDrawn="1"/>
        </p:nvSpPr>
        <p:spPr bwMode="auto">
          <a:xfrm>
            <a:off x="2806700" y="895350"/>
            <a:ext cx="6337300" cy="2084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7" name="Rectangle 22"/>
          <p:cNvSpPr>
            <a:spLocks noChangeArrowheads="1"/>
          </p:cNvSpPr>
          <p:nvPr userDrawn="1"/>
        </p:nvSpPr>
        <p:spPr bwMode="auto">
          <a:xfrm>
            <a:off x="0" y="5029200"/>
            <a:ext cx="9144000" cy="114300"/>
          </a:xfrm>
          <a:prstGeom prst="rect">
            <a:avLst/>
          </a:prstGeom>
          <a:solidFill>
            <a:srgbClr val="FAEA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8" name="Rectangle 23"/>
          <p:cNvSpPr>
            <a:spLocks noChangeArrowheads="1"/>
          </p:cNvSpPr>
          <p:nvPr userDrawn="1"/>
        </p:nvSpPr>
        <p:spPr bwMode="auto">
          <a:xfrm>
            <a:off x="2873375" y="946150"/>
            <a:ext cx="6270625" cy="2025650"/>
          </a:xfrm>
          <a:prstGeom prst="rect">
            <a:avLst/>
          </a:prstGeom>
          <a:solidFill>
            <a:srgbClr val="0067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9" name="Picture 30" descr="LnI_Logo_whit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"/>
            <a:ext cx="19192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1" descr="C:\Users\TAYH235\AppData\Local\Temp\vmware-tayh235\VMwareDnD\e5096ea4\PhotoBanner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9738"/>
            <a:ext cx="9144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0" name="Rectangle 28"/>
          <p:cNvSpPr>
            <a:spLocks noGrp="1" noChangeArrowheads="1"/>
          </p:cNvSpPr>
          <p:nvPr>
            <p:ph type="ctrTitle"/>
          </p:nvPr>
        </p:nvSpPr>
        <p:spPr>
          <a:xfrm>
            <a:off x="2971800" y="1200151"/>
            <a:ext cx="5562600" cy="45958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1885950"/>
            <a:ext cx="5562600" cy="8572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i="1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78146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047750"/>
            <a:ext cx="83820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4736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1120378"/>
            <a:ext cx="1962150" cy="373737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120378"/>
            <a:ext cx="5734050" cy="373737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53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047750"/>
            <a:ext cx="83820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2551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7546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733550"/>
            <a:ext cx="41148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3550"/>
            <a:ext cx="41148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047750"/>
            <a:ext cx="83820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4938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57350"/>
            <a:ext cx="4114800" cy="4362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250064"/>
            <a:ext cx="4114800" cy="26940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657350"/>
            <a:ext cx="4114800" cy="4362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1" y="2250064"/>
            <a:ext cx="4114800" cy="26940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047750"/>
            <a:ext cx="83820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430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42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9298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95350"/>
            <a:ext cx="32369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5350"/>
            <a:ext cx="5416550" cy="4038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1885950"/>
            <a:ext cx="3236914" cy="3048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5363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019550"/>
            <a:ext cx="5486400" cy="3488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2600" y="971551"/>
            <a:ext cx="5486400" cy="2971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440055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1861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4"/>
          <p:cNvSpPr>
            <a:spLocks noChangeArrowheads="1"/>
          </p:cNvSpPr>
          <p:nvPr userDrawn="1"/>
        </p:nvSpPr>
        <p:spPr bwMode="auto">
          <a:xfrm>
            <a:off x="0" y="857250"/>
            <a:ext cx="9144000" cy="4286250"/>
          </a:xfrm>
          <a:prstGeom prst="rect">
            <a:avLst/>
          </a:prstGeom>
          <a:solidFill>
            <a:srgbClr val="0055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27" name="Rectangle 25"/>
          <p:cNvSpPr>
            <a:spLocks noChangeArrowheads="1"/>
          </p:cNvSpPr>
          <p:nvPr userDrawn="1"/>
        </p:nvSpPr>
        <p:spPr bwMode="auto">
          <a:xfrm>
            <a:off x="0" y="0"/>
            <a:ext cx="9144000" cy="857250"/>
          </a:xfrm>
          <a:prstGeom prst="rect">
            <a:avLst/>
          </a:prstGeom>
          <a:solidFill>
            <a:srgbClr val="FFE9B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28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047750"/>
            <a:ext cx="83820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81150"/>
            <a:ext cx="8382000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1" name="Rectangle 30"/>
          <p:cNvSpPr>
            <a:spLocks noChangeArrowheads="1"/>
          </p:cNvSpPr>
          <p:nvPr userDrawn="1"/>
        </p:nvSpPr>
        <p:spPr bwMode="auto">
          <a:xfrm>
            <a:off x="0" y="5029200"/>
            <a:ext cx="9144000" cy="114300"/>
          </a:xfrm>
          <a:prstGeom prst="rect">
            <a:avLst/>
          </a:prstGeom>
          <a:solidFill>
            <a:srgbClr val="FAEA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2" name="Picture 32" descr="LnI_Logo_2-color-RGB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1450"/>
            <a:ext cx="20574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35" descr="C:\Users\TAYH235\AppData\Local\Temp\vmware-tayh235\VMwareDnD\e500661f\PhotoBanner.jp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6675"/>
            <a:ext cx="6477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E05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E05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E05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E05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E05B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FE05B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FE05B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FE05B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FE05B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A6D1F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A6D1F"/>
        </a:buClr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A6D1F"/>
        </a:buClr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A6D1F"/>
        </a:buClr>
        <a:buChar char="–"/>
        <a:defRPr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A6D1F"/>
        </a:buClr>
        <a:buChar char="»"/>
        <a:defRPr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EA6D1F"/>
        </a:buClr>
        <a:buChar char="»"/>
        <a:defRPr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EA6D1F"/>
        </a:buClr>
        <a:buChar char="»"/>
        <a:defRPr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EA6D1F"/>
        </a:buClr>
        <a:buChar char="»"/>
        <a:defRPr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EA6D1F"/>
        </a:buClr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1200150"/>
            <a:ext cx="5562600" cy="46037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 Draft Lead Rule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Addressing the hazard of lead in the workplace for the 21</a:t>
            </a:r>
            <a:r>
              <a:rPr lang="en-US" altLang="en-US" baseline="30000" smtClean="0">
                <a:solidFill>
                  <a:schemeClr val="tx1"/>
                </a:solidFill>
              </a:rPr>
              <a:t>st</a:t>
            </a:r>
            <a:r>
              <a:rPr lang="en-US" altLang="en-US" smtClean="0">
                <a:solidFill>
                  <a:schemeClr val="tx1"/>
                </a:solidFill>
              </a:rPr>
              <a:t> century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FE05B"/>
                </a:solidFill>
              </a:rPr>
              <a:t>No comparison document at this point</a:t>
            </a:r>
          </a:p>
          <a:p>
            <a:r>
              <a:rPr lang="en-US" altLang="en-US" dirty="0" smtClean="0">
                <a:solidFill>
                  <a:srgbClr val="FFE05B"/>
                </a:solidFill>
              </a:rPr>
              <a:t>Will return with another draft before rule making</a:t>
            </a:r>
            <a:br>
              <a:rPr lang="en-US" altLang="en-US" dirty="0" smtClean="0">
                <a:solidFill>
                  <a:srgbClr val="FFE05B"/>
                </a:solidFill>
              </a:rPr>
            </a:br>
            <a:r>
              <a:rPr lang="en-US" altLang="en-US" dirty="0" smtClean="0">
                <a:solidFill>
                  <a:srgbClr val="FFE05B"/>
                </a:solidFill>
              </a:rPr>
              <a:t>(unless everyone likes it now)</a:t>
            </a:r>
          </a:p>
        </p:txBody>
      </p:sp>
      <p:sp>
        <p:nvSpPr>
          <p:cNvPr id="81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First Draft – June 29, 2017</a:t>
            </a:r>
          </a:p>
        </p:txBody>
      </p:sp>
      <p:sp>
        <p:nvSpPr>
          <p:cNvPr id="5" name="Rectangle 4"/>
          <p:cNvSpPr/>
          <p:nvPr/>
        </p:nvSpPr>
        <p:spPr>
          <a:xfrm>
            <a:off x="4919766" y="4093170"/>
            <a:ext cx="422423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Rule Drafting</a:t>
            </a:r>
            <a:endParaRPr 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029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FE05B"/>
                </a:solidFill>
              </a:rPr>
              <a:t>Plain language</a:t>
            </a:r>
          </a:p>
          <a:p>
            <a:r>
              <a:rPr lang="en-US" altLang="en-US" dirty="0" smtClean="0">
                <a:solidFill>
                  <a:srgbClr val="FFE05B"/>
                </a:solidFill>
              </a:rPr>
              <a:t>One rule—industries covered the same in WA</a:t>
            </a:r>
          </a:p>
        </p:txBody>
      </p:sp>
      <p:sp>
        <p:nvSpPr>
          <p:cNvPr id="81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DOSH and Washington Basics</a:t>
            </a:r>
          </a:p>
        </p:txBody>
      </p:sp>
      <p:sp>
        <p:nvSpPr>
          <p:cNvPr id="7" name="Rectangle 6"/>
          <p:cNvSpPr/>
          <p:nvPr/>
        </p:nvSpPr>
        <p:spPr>
          <a:xfrm>
            <a:off x="4919766" y="4093170"/>
            <a:ext cx="422423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Rule Drafting</a:t>
            </a:r>
            <a:endParaRPr 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35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FE05B"/>
                </a:solidFill>
              </a:rPr>
              <a:t>Clarified scope—work not covered</a:t>
            </a:r>
          </a:p>
          <a:p>
            <a:r>
              <a:rPr lang="en-US" altLang="en-US" dirty="0" smtClean="0">
                <a:solidFill>
                  <a:srgbClr val="FFE05B"/>
                </a:solidFill>
              </a:rPr>
              <a:t>Clearer housekeeping and basic hygiene</a:t>
            </a:r>
          </a:p>
          <a:p>
            <a:pPr lvl="1"/>
            <a:r>
              <a:rPr lang="en-US" altLang="en-US" dirty="0" smtClean="0">
                <a:solidFill>
                  <a:srgbClr val="FFE05B"/>
                </a:solidFill>
              </a:rPr>
              <a:t>Applied for all covered work</a:t>
            </a:r>
          </a:p>
          <a:p>
            <a:r>
              <a:rPr lang="en-US" altLang="en-US" dirty="0" smtClean="0">
                <a:solidFill>
                  <a:srgbClr val="FFE05B"/>
                </a:solidFill>
              </a:rPr>
              <a:t>Compliance Protocols for specific industries</a:t>
            </a:r>
          </a:p>
          <a:p>
            <a:pPr lvl="1"/>
            <a:r>
              <a:rPr lang="en-US" altLang="en-US" dirty="0" smtClean="0">
                <a:solidFill>
                  <a:srgbClr val="FFE05B"/>
                </a:solidFill>
              </a:rPr>
              <a:t>Incidental exposure for Construction</a:t>
            </a:r>
          </a:p>
          <a:p>
            <a:pPr lvl="1"/>
            <a:r>
              <a:rPr lang="en-US" altLang="en-US" dirty="0" smtClean="0">
                <a:solidFill>
                  <a:srgbClr val="FFE05B"/>
                </a:solidFill>
              </a:rPr>
              <a:t>Gun ranges</a:t>
            </a:r>
          </a:p>
          <a:p>
            <a:pPr lvl="1"/>
            <a:r>
              <a:rPr lang="en-US" altLang="en-US" dirty="0" smtClean="0">
                <a:solidFill>
                  <a:srgbClr val="FFE05B"/>
                </a:solidFill>
              </a:rPr>
              <a:t>Other?</a:t>
            </a:r>
          </a:p>
        </p:txBody>
      </p:sp>
      <p:sp>
        <p:nvSpPr>
          <p:cNvPr id="81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Rule Draft Features</a:t>
            </a:r>
          </a:p>
        </p:txBody>
      </p:sp>
      <p:sp>
        <p:nvSpPr>
          <p:cNvPr id="6" name="Rectangle 5"/>
          <p:cNvSpPr/>
          <p:nvPr/>
        </p:nvSpPr>
        <p:spPr>
          <a:xfrm>
            <a:off x="4919766" y="4093170"/>
            <a:ext cx="422423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Rule Drafting</a:t>
            </a:r>
            <a:endParaRPr 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891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FE05B"/>
                </a:solidFill>
              </a:rPr>
              <a:t>Focus is on blood lead level</a:t>
            </a:r>
          </a:p>
          <a:p>
            <a:pPr lvl="1"/>
            <a:r>
              <a:rPr lang="en-US" altLang="en-US" dirty="0" smtClean="0">
                <a:solidFill>
                  <a:srgbClr val="FFE05B"/>
                </a:solidFill>
              </a:rPr>
              <a:t>Represent risk for significant material impairment</a:t>
            </a:r>
          </a:p>
          <a:p>
            <a:pPr lvl="1"/>
            <a:r>
              <a:rPr lang="en-US" altLang="en-US" dirty="0" smtClean="0">
                <a:solidFill>
                  <a:srgbClr val="FFE05B"/>
                </a:solidFill>
              </a:rPr>
              <a:t>Background level is lower now</a:t>
            </a:r>
          </a:p>
          <a:p>
            <a:pPr lvl="2"/>
            <a:r>
              <a:rPr lang="en-US" altLang="en-US" dirty="0" smtClean="0">
                <a:solidFill>
                  <a:srgbClr val="FFE05B"/>
                </a:solidFill>
              </a:rPr>
              <a:t>reveals health effects at lower level</a:t>
            </a:r>
          </a:p>
          <a:p>
            <a:r>
              <a:rPr lang="en-US" altLang="en-US" dirty="0" smtClean="0">
                <a:solidFill>
                  <a:srgbClr val="FFE05B"/>
                </a:solidFill>
              </a:rPr>
              <a:t>Adding management levels to help prevent removal level exposures</a:t>
            </a:r>
          </a:p>
          <a:p>
            <a:pPr marL="0" indent="0">
              <a:buNone/>
            </a:pPr>
            <a:endParaRPr lang="en-US" altLang="en-US" dirty="0" smtClean="0">
              <a:solidFill>
                <a:srgbClr val="FFE05B"/>
              </a:solidFill>
            </a:endParaRPr>
          </a:p>
        </p:txBody>
      </p:sp>
      <p:sp>
        <p:nvSpPr>
          <p:cNvPr id="81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Lowering Criteria</a:t>
            </a:r>
          </a:p>
        </p:txBody>
      </p:sp>
      <p:sp>
        <p:nvSpPr>
          <p:cNvPr id="6" name="Rectangle 5"/>
          <p:cNvSpPr/>
          <p:nvPr/>
        </p:nvSpPr>
        <p:spPr>
          <a:xfrm>
            <a:off x="4919766" y="4093170"/>
            <a:ext cx="422423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Rule Drafting</a:t>
            </a:r>
            <a:endParaRPr 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418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FE05B"/>
                </a:solidFill>
              </a:rPr>
              <a:t>Following ACOEM Recommendation</a:t>
            </a:r>
          </a:p>
          <a:p>
            <a:pPr rtl="0" eaLnBrk="0" fontAlgn="base" hangingPunct="0"/>
            <a:r>
              <a:rPr lang="en-US" dirty="0">
                <a:solidFill>
                  <a:srgbClr val="FFE05B"/>
                </a:solidFill>
              </a:rPr>
              <a:t>Removal levels based on current Toxicology</a:t>
            </a:r>
          </a:p>
          <a:p>
            <a:pPr lvl="1"/>
            <a:r>
              <a:rPr lang="en-US" dirty="0">
                <a:solidFill>
                  <a:srgbClr val="FFE05B"/>
                </a:solidFill>
              </a:rPr>
              <a:t>20 µg/dL long term</a:t>
            </a:r>
          </a:p>
          <a:p>
            <a:pPr lvl="1"/>
            <a:r>
              <a:rPr lang="en-US" dirty="0">
                <a:solidFill>
                  <a:srgbClr val="FFE05B"/>
                </a:solidFill>
              </a:rPr>
              <a:t>30 µg/dL short term</a:t>
            </a:r>
          </a:p>
          <a:p>
            <a:r>
              <a:rPr lang="en-US" altLang="en-US" dirty="0">
                <a:solidFill>
                  <a:srgbClr val="FFE05B"/>
                </a:solidFill>
              </a:rPr>
              <a:t>DoD recently adopted similar criteria</a:t>
            </a:r>
          </a:p>
        </p:txBody>
      </p:sp>
      <p:sp>
        <p:nvSpPr>
          <p:cNvPr id="81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Blood Lead Criteria</a:t>
            </a:r>
          </a:p>
        </p:txBody>
      </p:sp>
      <p:sp>
        <p:nvSpPr>
          <p:cNvPr id="6" name="Rectangle 5"/>
          <p:cNvSpPr/>
          <p:nvPr/>
        </p:nvSpPr>
        <p:spPr>
          <a:xfrm>
            <a:off x="4919766" y="4093170"/>
            <a:ext cx="422423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Rule Drafting</a:t>
            </a:r>
            <a:endParaRPr 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901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eaLnBrk="0" fontAlgn="base" hangingPunct="0"/>
            <a:r>
              <a:rPr lang="en-US" dirty="0">
                <a:solidFill>
                  <a:srgbClr val="FFE05B"/>
                </a:solidFill>
              </a:rPr>
              <a:t>Added low level criteria to manage</a:t>
            </a:r>
          </a:p>
          <a:p>
            <a:pPr marL="742950" lvl="2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E05B"/>
                </a:solidFill>
                <a:ea typeface="+mn-ea"/>
                <a:cs typeface="+mn-cs"/>
              </a:rPr>
              <a:t>5 µg/dL advisory level for employee communication</a:t>
            </a:r>
          </a:p>
          <a:p>
            <a:pPr marL="742950" lvl="2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E05B"/>
                </a:solidFill>
                <a:ea typeface="+mn-ea"/>
                <a:cs typeface="+mn-cs"/>
              </a:rPr>
              <a:t>5 µg/dL </a:t>
            </a:r>
            <a:r>
              <a:rPr lang="en-US" sz="2400" dirty="0" smtClean="0">
                <a:solidFill>
                  <a:srgbClr val="FFE05B"/>
                </a:solidFill>
                <a:ea typeface="+mn-ea"/>
                <a:cs typeface="+mn-cs"/>
              </a:rPr>
              <a:t>increase for </a:t>
            </a:r>
            <a:r>
              <a:rPr lang="en-US" sz="2400" dirty="0">
                <a:solidFill>
                  <a:srgbClr val="FFE05B"/>
                </a:solidFill>
                <a:ea typeface="+mn-ea"/>
                <a:cs typeface="+mn-cs"/>
              </a:rPr>
              <a:t>employer response</a:t>
            </a:r>
          </a:p>
          <a:p>
            <a:pPr marL="742950" lvl="2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E05B"/>
                </a:solidFill>
                <a:ea typeface="+mn-ea"/>
                <a:cs typeface="+mn-cs"/>
              </a:rPr>
              <a:t>10 µg/dL action level for </a:t>
            </a:r>
            <a:r>
              <a:rPr lang="en-US" sz="2400" dirty="0" smtClean="0">
                <a:solidFill>
                  <a:srgbClr val="FFE05B"/>
                </a:solidFill>
                <a:ea typeface="+mn-ea"/>
                <a:cs typeface="+mn-cs"/>
              </a:rPr>
              <a:t>employer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FFE05B"/>
                </a:solidFill>
                <a:ea typeface="+mn-ea"/>
                <a:cs typeface="+mn-cs"/>
              </a:rPr>
              <a:t>Also consistent with ACOEM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Blood Lead Criteria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919766" y="4093170"/>
            <a:ext cx="422423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Rule Drafting</a:t>
            </a:r>
            <a:endParaRPr 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732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E05B"/>
                </a:solidFill>
              </a:rPr>
              <a:t>R</a:t>
            </a:r>
            <a:r>
              <a:rPr lang="en-US" altLang="en-US" dirty="0" smtClean="0">
                <a:solidFill>
                  <a:srgbClr val="FFE05B"/>
                </a:solidFill>
              </a:rPr>
              <a:t>equirements for all work under the rule</a:t>
            </a:r>
          </a:p>
          <a:p>
            <a:pPr lvl="1"/>
            <a:r>
              <a:rPr lang="en-US" altLang="en-US" dirty="0">
                <a:solidFill>
                  <a:srgbClr val="FFE05B"/>
                </a:solidFill>
              </a:rPr>
              <a:t>Housekeeping </a:t>
            </a:r>
            <a:endParaRPr lang="en-US" altLang="en-US" dirty="0" smtClean="0">
              <a:solidFill>
                <a:srgbClr val="FFE05B"/>
              </a:solidFill>
            </a:endParaRPr>
          </a:p>
          <a:p>
            <a:pPr lvl="1"/>
            <a:r>
              <a:rPr lang="en-US" altLang="en-US" dirty="0" smtClean="0">
                <a:solidFill>
                  <a:srgbClr val="FFE05B"/>
                </a:solidFill>
              </a:rPr>
              <a:t>Hygiene—handwashing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</a:t>
            </a:r>
            <a:r>
              <a:rPr lang="en-US" baseline="0" dirty="0" smtClean="0"/>
              <a:t> Level Exposures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19766" y="4093170"/>
            <a:ext cx="422423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Rule Drafting</a:t>
            </a:r>
            <a:endParaRPr 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0252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FE05B"/>
                </a:solidFill>
              </a:rPr>
              <a:t>Permissible Exposure Limit</a:t>
            </a:r>
          </a:p>
          <a:p>
            <a:pPr lvl="1"/>
            <a:r>
              <a:rPr lang="en-US" altLang="en-US" dirty="0" smtClean="0">
                <a:solidFill>
                  <a:srgbClr val="FFE05B"/>
                </a:solidFill>
              </a:rPr>
              <a:t>Employers must control exposure</a:t>
            </a:r>
          </a:p>
          <a:p>
            <a:pPr lvl="1"/>
            <a:r>
              <a:rPr lang="en-US" altLang="en-US" dirty="0" smtClean="0">
                <a:solidFill>
                  <a:srgbClr val="FFE05B"/>
                </a:solidFill>
              </a:rPr>
              <a:t>Control plan required, with periodic review</a:t>
            </a:r>
          </a:p>
          <a:p>
            <a:pPr lvl="1"/>
            <a:r>
              <a:rPr lang="en-US" altLang="en-US" dirty="0" smtClean="0">
                <a:solidFill>
                  <a:srgbClr val="FFE05B"/>
                </a:solidFill>
              </a:rPr>
              <a:t>Required respiratory protection and thorough hygiene</a:t>
            </a:r>
          </a:p>
          <a:p>
            <a:pPr lvl="1"/>
            <a:r>
              <a:rPr lang="en-US" altLang="en-US" dirty="0" smtClean="0">
                <a:solidFill>
                  <a:srgbClr val="FFE05B"/>
                </a:solidFill>
              </a:rPr>
              <a:t>20 µg/m³ TWA₈ₑ</a:t>
            </a:r>
          </a:p>
        </p:txBody>
      </p:sp>
      <p:sp>
        <p:nvSpPr>
          <p:cNvPr id="81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Airborne Lead Criteria</a:t>
            </a:r>
          </a:p>
        </p:txBody>
      </p:sp>
      <p:sp>
        <p:nvSpPr>
          <p:cNvPr id="6" name="Rectangle 5"/>
          <p:cNvSpPr/>
          <p:nvPr/>
        </p:nvSpPr>
        <p:spPr>
          <a:xfrm>
            <a:off x="4919766" y="4093170"/>
            <a:ext cx="422423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Rule Drafting</a:t>
            </a:r>
            <a:endParaRPr 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146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FE05B"/>
                </a:solidFill>
              </a:rPr>
              <a:t>Monitoring level</a:t>
            </a:r>
          </a:p>
          <a:p>
            <a:pPr lvl="1"/>
            <a:r>
              <a:rPr lang="en-US" altLang="en-US" dirty="0" smtClean="0">
                <a:solidFill>
                  <a:srgbClr val="FFE05B"/>
                </a:solidFill>
              </a:rPr>
              <a:t>Requires employer response and management</a:t>
            </a:r>
          </a:p>
          <a:p>
            <a:pPr lvl="1"/>
            <a:r>
              <a:rPr lang="en-US" altLang="en-US" dirty="0" smtClean="0">
                <a:solidFill>
                  <a:srgbClr val="FFE05B"/>
                </a:solidFill>
              </a:rPr>
              <a:t>Explicit requirement to monitor exposures</a:t>
            </a:r>
          </a:p>
          <a:p>
            <a:pPr lvl="1"/>
            <a:r>
              <a:rPr lang="en-US" altLang="en-US" dirty="0" smtClean="0">
                <a:solidFill>
                  <a:srgbClr val="FFE05B"/>
                </a:solidFill>
              </a:rPr>
              <a:t>10 µg/m³ TWA₈ₑ</a:t>
            </a:r>
          </a:p>
        </p:txBody>
      </p:sp>
      <p:sp>
        <p:nvSpPr>
          <p:cNvPr id="81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Airborne Lead Criteria</a:t>
            </a:r>
          </a:p>
        </p:txBody>
      </p:sp>
      <p:sp>
        <p:nvSpPr>
          <p:cNvPr id="7" name="Rectangle 6"/>
          <p:cNvSpPr/>
          <p:nvPr/>
        </p:nvSpPr>
        <p:spPr>
          <a:xfrm>
            <a:off x="4919766" y="4093170"/>
            <a:ext cx="422423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Rule Drafting</a:t>
            </a:r>
            <a:endParaRPr 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895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FE05B"/>
                </a:solidFill>
              </a:rPr>
              <a:t>Implemented as “safe harbor” levels</a:t>
            </a:r>
          </a:p>
          <a:p>
            <a:r>
              <a:rPr lang="en-US" altLang="en-US" dirty="0" smtClean="0">
                <a:solidFill>
                  <a:srgbClr val="FFE05B"/>
                </a:solidFill>
              </a:rPr>
              <a:t>4.3 µg/dm² for clean areas</a:t>
            </a:r>
          </a:p>
          <a:p>
            <a:pPr lvl="1"/>
            <a:r>
              <a:rPr lang="en-US" altLang="en-US" dirty="0" smtClean="0">
                <a:solidFill>
                  <a:srgbClr val="FFE05B"/>
                </a:solidFill>
              </a:rPr>
              <a:t>No concern for lead exposure, no hygiene requirement</a:t>
            </a:r>
          </a:p>
          <a:p>
            <a:r>
              <a:rPr lang="en-US" altLang="en-US" dirty="0" smtClean="0">
                <a:solidFill>
                  <a:srgbClr val="FFE05B"/>
                </a:solidFill>
              </a:rPr>
              <a:t>27 µg/dm² for lead work areas</a:t>
            </a:r>
          </a:p>
          <a:p>
            <a:r>
              <a:rPr lang="en-US" altLang="en-US" dirty="0" smtClean="0">
                <a:solidFill>
                  <a:srgbClr val="FFE05B"/>
                </a:solidFill>
              </a:rPr>
              <a:t>43 µg/dm² for inaccessible surfaces</a:t>
            </a:r>
          </a:p>
        </p:txBody>
      </p:sp>
      <p:sp>
        <p:nvSpPr>
          <p:cNvPr id="81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Surface Lead Criteria</a:t>
            </a:r>
          </a:p>
        </p:txBody>
      </p:sp>
      <p:sp>
        <p:nvSpPr>
          <p:cNvPr id="6" name="Rectangle 5"/>
          <p:cNvSpPr/>
          <p:nvPr/>
        </p:nvSpPr>
        <p:spPr>
          <a:xfrm>
            <a:off x="4919766" y="4093170"/>
            <a:ext cx="422423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Rule Drafting</a:t>
            </a:r>
            <a:endParaRPr 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765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A6D1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altLang="en-US" dirty="0" smtClean="0">
                <a:solidFill>
                  <a:srgbClr val="FFE05B"/>
                </a:solidFill>
              </a:rPr>
              <a:t>There is no innocuous level of exposure</a:t>
            </a:r>
          </a:p>
          <a:p>
            <a:r>
              <a:rPr lang="en-US" altLang="en-US" dirty="0" smtClean="0">
                <a:solidFill>
                  <a:srgbClr val="FFE05B"/>
                </a:solidFill>
              </a:rPr>
              <a:t>Background blood lead level </a:t>
            </a:r>
            <a:r>
              <a:rPr lang="en-US" altLang="en-US" dirty="0">
                <a:solidFill>
                  <a:srgbClr val="FFE05B"/>
                </a:solidFill>
              </a:rPr>
              <a:t>is lower</a:t>
            </a:r>
          </a:p>
          <a:p>
            <a:r>
              <a:rPr lang="en-US" altLang="en-US" dirty="0" smtClean="0">
                <a:solidFill>
                  <a:srgbClr val="FFE05B"/>
                </a:solidFill>
              </a:rPr>
              <a:t>Lead is not more hazardous now</a:t>
            </a:r>
          </a:p>
          <a:p>
            <a:pPr lvl="1"/>
            <a:r>
              <a:rPr lang="en-US" altLang="en-US" dirty="0" smtClean="0">
                <a:solidFill>
                  <a:srgbClr val="FFE05B"/>
                </a:solidFill>
              </a:rPr>
              <a:t>Current information is consistent with past findings</a:t>
            </a:r>
          </a:p>
          <a:p>
            <a:pPr lvl="1"/>
            <a:r>
              <a:rPr lang="en-US" altLang="en-US" dirty="0" smtClean="0">
                <a:solidFill>
                  <a:srgbClr val="FFE05B"/>
                </a:solidFill>
              </a:rPr>
              <a:t>But effects can be seen at a lower level</a:t>
            </a:r>
          </a:p>
        </p:txBody>
      </p:sp>
      <p:sp>
        <p:nvSpPr>
          <p:cNvPr id="61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What we have learned</a:t>
            </a:r>
          </a:p>
        </p:txBody>
      </p:sp>
      <p:sp>
        <p:nvSpPr>
          <p:cNvPr id="2" name="Rectangle 1"/>
          <p:cNvSpPr/>
          <p:nvPr/>
        </p:nvSpPr>
        <p:spPr>
          <a:xfrm>
            <a:off x="5727487" y="4093170"/>
            <a:ext cx="341651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Toxicology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Alternate specification standards for low risk activities associated with high blood leads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Incidental lead paint work in construction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Follows EPA/HUD RRP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For light construction, residential, commercial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Gun range operation activities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Compliance Protocols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919766" y="4093170"/>
            <a:ext cx="422423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Rule Drafting</a:t>
            </a:r>
            <a:endParaRPr 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518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FE05B"/>
                </a:solidFill>
              </a:rPr>
              <a:t>Blood lead goal should be 0 µg/dL</a:t>
            </a:r>
          </a:p>
          <a:p>
            <a:pPr lvl="1"/>
            <a:r>
              <a:rPr lang="en-US" altLang="en-US" dirty="0" smtClean="0">
                <a:solidFill>
                  <a:srgbClr val="FFE05B"/>
                </a:solidFill>
              </a:rPr>
              <a:t>Population is generally below 5 µg/dL</a:t>
            </a:r>
          </a:p>
          <a:p>
            <a:pPr lvl="1"/>
            <a:r>
              <a:rPr lang="en-US" altLang="en-US" dirty="0" smtClean="0">
                <a:solidFill>
                  <a:srgbClr val="FFE05B"/>
                </a:solidFill>
              </a:rPr>
              <a:t>There are measureable effects above this level</a:t>
            </a:r>
          </a:p>
          <a:p>
            <a:pPr lvl="0"/>
            <a:r>
              <a:rPr lang="en-US" altLang="en-US" dirty="0" smtClean="0">
                <a:solidFill>
                  <a:srgbClr val="FFE05B"/>
                </a:solidFill>
              </a:rPr>
              <a:t>Greater exposure has greater effect</a:t>
            </a:r>
          </a:p>
        </p:txBody>
      </p:sp>
      <p:sp>
        <p:nvSpPr>
          <p:cNvPr id="71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Goals for the 21</a:t>
            </a:r>
            <a:r>
              <a:rPr lang="en-US" altLang="en-US" baseline="30000" dirty="0" smtClean="0"/>
              <a:t>st</a:t>
            </a:r>
            <a:r>
              <a:rPr lang="en-US" altLang="en-US" dirty="0" smtClean="0"/>
              <a:t> Century</a:t>
            </a:r>
          </a:p>
        </p:txBody>
      </p:sp>
      <p:sp>
        <p:nvSpPr>
          <p:cNvPr id="5" name="Rectangle 4"/>
          <p:cNvSpPr/>
          <p:nvPr/>
        </p:nvSpPr>
        <p:spPr>
          <a:xfrm>
            <a:off x="5727487" y="4093170"/>
            <a:ext cx="341651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Toxicology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FE05B"/>
                </a:solidFill>
              </a:rPr>
              <a:t>Encourage management at low levels</a:t>
            </a:r>
          </a:p>
          <a:p>
            <a:r>
              <a:rPr lang="en-US" dirty="0">
                <a:solidFill>
                  <a:srgbClr val="FFE05B"/>
                </a:solidFill>
              </a:rPr>
              <a:t>Compel </a:t>
            </a:r>
            <a:r>
              <a:rPr lang="en-US" dirty="0" smtClean="0">
                <a:solidFill>
                  <a:srgbClr val="FFE05B"/>
                </a:solidFill>
              </a:rPr>
              <a:t>action </a:t>
            </a:r>
            <a:r>
              <a:rPr lang="en-US" dirty="0">
                <a:solidFill>
                  <a:srgbClr val="FFE05B"/>
                </a:solidFill>
              </a:rPr>
              <a:t>at moderate </a:t>
            </a:r>
            <a:r>
              <a:rPr lang="en-US" dirty="0" smtClean="0">
                <a:solidFill>
                  <a:srgbClr val="FFE05B"/>
                </a:solidFill>
              </a:rPr>
              <a:t>levels</a:t>
            </a:r>
          </a:p>
          <a:p>
            <a:r>
              <a:rPr lang="en-US" dirty="0" smtClean="0">
                <a:solidFill>
                  <a:srgbClr val="FFE05B"/>
                </a:solidFill>
              </a:rPr>
              <a:t>Protect workers from significant material impairment </a:t>
            </a:r>
            <a:endParaRPr lang="en-US" dirty="0">
              <a:solidFill>
                <a:srgbClr val="FFE05B"/>
              </a:solidFill>
            </a:endParaRPr>
          </a:p>
        </p:txBody>
      </p:sp>
      <p:sp>
        <p:nvSpPr>
          <p:cNvPr id="81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New rule should:</a:t>
            </a:r>
          </a:p>
        </p:txBody>
      </p:sp>
      <p:sp>
        <p:nvSpPr>
          <p:cNvPr id="5" name="Rectangle 4"/>
          <p:cNvSpPr/>
          <p:nvPr/>
        </p:nvSpPr>
        <p:spPr>
          <a:xfrm>
            <a:off x="5727487" y="4093170"/>
            <a:ext cx="341651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Toxicology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FE05B"/>
                </a:solidFill>
              </a:rPr>
              <a:t>Considering lowered removal level</a:t>
            </a:r>
          </a:p>
          <a:p>
            <a:r>
              <a:rPr lang="en-US" altLang="en-US" dirty="0" smtClean="0">
                <a:solidFill>
                  <a:srgbClr val="FFE05B"/>
                </a:solidFill>
              </a:rPr>
              <a:t>Considering blood lead action level</a:t>
            </a:r>
          </a:p>
          <a:p>
            <a:pPr lvl="1"/>
            <a:r>
              <a:rPr lang="en-US" altLang="en-US" dirty="0" smtClean="0">
                <a:solidFill>
                  <a:srgbClr val="FFE05B"/>
                </a:solidFill>
              </a:rPr>
              <a:t>Encourage management of blood lead levels before removal is necessary</a:t>
            </a:r>
          </a:p>
          <a:p>
            <a:pPr lvl="1"/>
            <a:r>
              <a:rPr lang="en-US" altLang="en-US" dirty="0" smtClean="0">
                <a:solidFill>
                  <a:srgbClr val="FFE05B"/>
                </a:solidFill>
              </a:rPr>
              <a:t>Alert workers of increased blood lead levels so they can take action</a:t>
            </a:r>
          </a:p>
        </p:txBody>
      </p:sp>
      <p:sp>
        <p:nvSpPr>
          <p:cNvPr id="81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To protect workers:</a:t>
            </a:r>
          </a:p>
        </p:txBody>
      </p:sp>
      <p:sp>
        <p:nvSpPr>
          <p:cNvPr id="5" name="Rectangle 4"/>
          <p:cNvSpPr/>
          <p:nvPr/>
        </p:nvSpPr>
        <p:spPr>
          <a:xfrm>
            <a:off x="5727487" y="4093170"/>
            <a:ext cx="341651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Toxicology</a:t>
            </a:r>
          </a:p>
        </p:txBody>
      </p:sp>
    </p:spTree>
    <p:extLst>
      <p:ext uri="{BB962C8B-B14F-4D97-AF65-F5344CB8AC3E}">
        <p14:creationId xmlns:p14="http://schemas.microsoft.com/office/powerpoint/2010/main" val="30819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FE05B"/>
                </a:solidFill>
              </a:rPr>
              <a:t>Lead is controllable</a:t>
            </a:r>
          </a:p>
          <a:p>
            <a:r>
              <a:rPr lang="en-US" altLang="en-US" dirty="0" smtClean="0">
                <a:solidFill>
                  <a:srgbClr val="FFE05B"/>
                </a:solidFill>
              </a:rPr>
              <a:t>Housekeeping and hygiene practices</a:t>
            </a:r>
          </a:p>
          <a:p>
            <a:pPr lvl="1"/>
            <a:r>
              <a:rPr lang="en-US" altLang="en-US" dirty="0" smtClean="0">
                <a:solidFill>
                  <a:srgbClr val="FFE05B"/>
                </a:solidFill>
              </a:rPr>
              <a:t>Essential at low levels</a:t>
            </a:r>
          </a:p>
          <a:p>
            <a:pPr lvl="1"/>
            <a:r>
              <a:rPr lang="en-US" altLang="en-US" dirty="0" smtClean="0">
                <a:solidFill>
                  <a:srgbClr val="FFE05B"/>
                </a:solidFill>
              </a:rPr>
              <a:t>Keep the lead where lead is necessary</a:t>
            </a:r>
          </a:p>
          <a:p>
            <a:r>
              <a:rPr lang="en-US" altLang="en-US" dirty="0" smtClean="0">
                <a:solidFill>
                  <a:srgbClr val="FFE05B"/>
                </a:solidFill>
              </a:rPr>
              <a:t>Increase response as exposure levels increase</a:t>
            </a:r>
          </a:p>
        </p:txBody>
      </p:sp>
      <p:sp>
        <p:nvSpPr>
          <p:cNvPr id="81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Prevention and Hierarchy of Controls:</a:t>
            </a:r>
          </a:p>
        </p:txBody>
      </p:sp>
      <p:sp>
        <p:nvSpPr>
          <p:cNvPr id="5" name="Rectangle 4"/>
          <p:cNvSpPr/>
          <p:nvPr/>
        </p:nvSpPr>
        <p:spPr>
          <a:xfrm>
            <a:off x="3419356" y="4093170"/>
            <a:ext cx="572464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Industrial Hygiene</a:t>
            </a:r>
            <a:endParaRPr 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446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z="3200" b="1" dirty="0">
                <a:solidFill>
                  <a:srgbClr val="FFE05B"/>
                </a:solidFill>
              </a:rPr>
              <a:t>Leading</a:t>
            </a:r>
          </a:p>
          <a:p>
            <a:pPr lvl="1">
              <a:spcBef>
                <a:spcPct val="0"/>
              </a:spcBef>
            </a:pPr>
            <a:r>
              <a:rPr lang="en-US" sz="2800" b="1" dirty="0">
                <a:solidFill>
                  <a:srgbClr val="FFE05B"/>
                </a:solidFill>
              </a:rPr>
              <a:t>Control measures</a:t>
            </a:r>
          </a:p>
          <a:p>
            <a:pPr lvl="1">
              <a:spcBef>
                <a:spcPct val="0"/>
              </a:spcBef>
            </a:pPr>
            <a:r>
              <a:rPr lang="en-US" sz="2800" b="1" dirty="0">
                <a:solidFill>
                  <a:srgbClr val="FFE05B"/>
                </a:solidFill>
              </a:rPr>
              <a:t>Housekeeping</a:t>
            </a:r>
          </a:p>
          <a:p>
            <a:pPr lvl="1">
              <a:spcBef>
                <a:spcPct val="0"/>
              </a:spcBef>
            </a:pPr>
            <a:r>
              <a:rPr lang="en-US" sz="2800" b="1" dirty="0">
                <a:solidFill>
                  <a:srgbClr val="FFE05B"/>
                </a:solidFill>
              </a:rPr>
              <a:t>Hygiene compliance</a:t>
            </a:r>
          </a:p>
          <a:p>
            <a:pPr lvl="1">
              <a:spcBef>
                <a:spcPct val="0"/>
              </a:spcBef>
            </a:pPr>
            <a:r>
              <a:rPr lang="en-US" sz="2800" b="1" dirty="0">
                <a:solidFill>
                  <a:srgbClr val="FFE05B"/>
                </a:solidFill>
              </a:rPr>
              <a:t>Employee </a:t>
            </a:r>
            <a:r>
              <a:rPr lang="en-US" sz="2800" b="1" dirty="0" smtClean="0">
                <a:solidFill>
                  <a:srgbClr val="FFE05B"/>
                </a:solidFill>
              </a:rPr>
              <a:t>concerns</a:t>
            </a:r>
            <a:endParaRPr lang="en-US" sz="2800" b="1" dirty="0">
              <a:solidFill>
                <a:srgbClr val="FFE05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z="3200" b="1" dirty="0">
                <a:solidFill>
                  <a:srgbClr val="FFE05B"/>
                </a:solidFill>
              </a:rPr>
              <a:t>Lagging</a:t>
            </a:r>
          </a:p>
          <a:p>
            <a:pPr lvl="1">
              <a:spcBef>
                <a:spcPct val="0"/>
              </a:spcBef>
            </a:pPr>
            <a:r>
              <a:rPr lang="en-US" sz="2800" b="1" dirty="0">
                <a:solidFill>
                  <a:srgbClr val="FFE05B"/>
                </a:solidFill>
              </a:rPr>
              <a:t>Blood lead levels</a:t>
            </a:r>
          </a:p>
          <a:p>
            <a:pPr lvl="1">
              <a:spcBef>
                <a:spcPct val="0"/>
              </a:spcBef>
            </a:pPr>
            <a:r>
              <a:rPr lang="en-US" sz="2800" b="1" dirty="0">
                <a:solidFill>
                  <a:srgbClr val="FFE05B"/>
                </a:solidFill>
              </a:rPr>
              <a:t>Airborne levels</a:t>
            </a:r>
          </a:p>
          <a:p>
            <a:pPr lvl="1">
              <a:spcBef>
                <a:spcPct val="0"/>
              </a:spcBef>
            </a:pPr>
            <a:r>
              <a:rPr lang="en-US" sz="2800" b="1" dirty="0">
                <a:solidFill>
                  <a:srgbClr val="FFE05B"/>
                </a:solidFill>
              </a:rPr>
              <a:t>Medical findings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Leading vs. Lagging Indicators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19356" y="4093170"/>
            <a:ext cx="572464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Industrial Hygiene</a:t>
            </a:r>
            <a:endParaRPr 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984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FE05B"/>
                </a:solidFill>
              </a:rPr>
              <a:t>Relief for employers in di </a:t>
            </a:r>
            <a:r>
              <a:rPr lang="en-US" altLang="en-US" dirty="0" err="1">
                <a:solidFill>
                  <a:srgbClr val="FFE05B"/>
                </a:solidFill>
              </a:rPr>
              <a:t>m</a:t>
            </a:r>
            <a:r>
              <a:rPr lang="en-US" altLang="en-US" dirty="0" err="1" smtClean="0">
                <a:solidFill>
                  <a:srgbClr val="FFE05B"/>
                </a:solidFill>
              </a:rPr>
              <a:t>inimis</a:t>
            </a:r>
            <a:r>
              <a:rPr lang="en-US" altLang="en-US" dirty="0" smtClean="0">
                <a:solidFill>
                  <a:srgbClr val="FFE05B"/>
                </a:solidFill>
              </a:rPr>
              <a:t> conditions</a:t>
            </a:r>
          </a:p>
          <a:p>
            <a:r>
              <a:rPr lang="en-US" altLang="en-US" dirty="0" smtClean="0">
                <a:solidFill>
                  <a:srgbClr val="FFE05B"/>
                </a:solidFill>
              </a:rPr>
              <a:t>Clarify when DOSH expects action</a:t>
            </a:r>
          </a:p>
          <a:p>
            <a:r>
              <a:rPr lang="en-US" altLang="en-US" dirty="0" smtClean="0">
                <a:solidFill>
                  <a:srgbClr val="FFE05B"/>
                </a:solidFill>
              </a:rPr>
              <a:t>Represent clear negative exposure situations</a:t>
            </a:r>
          </a:p>
          <a:p>
            <a:r>
              <a:rPr lang="en-US" altLang="en-US" dirty="0" smtClean="0">
                <a:solidFill>
                  <a:srgbClr val="FFE05B"/>
                </a:solidFill>
              </a:rPr>
              <a:t>Draw from HUD and EPA guidance</a:t>
            </a:r>
          </a:p>
        </p:txBody>
      </p:sp>
      <p:sp>
        <p:nvSpPr>
          <p:cNvPr id="81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Explicit limits on scope</a:t>
            </a:r>
          </a:p>
        </p:txBody>
      </p:sp>
      <p:sp>
        <p:nvSpPr>
          <p:cNvPr id="5" name="Rectangle 4"/>
          <p:cNvSpPr/>
          <p:nvPr/>
        </p:nvSpPr>
        <p:spPr>
          <a:xfrm>
            <a:off x="3419356" y="4093170"/>
            <a:ext cx="572464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Industrial Hygiene</a:t>
            </a:r>
            <a:endParaRPr 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113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FE05B"/>
                </a:solidFill>
              </a:rPr>
              <a:t>Not a formal rule making proposal</a:t>
            </a:r>
          </a:p>
          <a:p>
            <a:r>
              <a:rPr lang="en-US" altLang="en-US" dirty="0" smtClean="0">
                <a:solidFill>
                  <a:srgbClr val="FFE05B"/>
                </a:solidFill>
              </a:rPr>
              <a:t>Considering significant changes in requirements</a:t>
            </a:r>
          </a:p>
          <a:p>
            <a:r>
              <a:rPr lang="en-US" altLang="en-US" dirty="0" smtClean="0">
                <a:solidFill>
                  <a:srgbClr val="FFE05B"/>
                </a:solidFill>
              </a:rPr>
              <a:t>Provides framework for discussion</a:t>
            </a:r>
          </a:p>
        </p:txBody>
      </p:sp>
      <p:sp>
        <p:nvSpPr>
          <p:cNvPr id="81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First Draft – June 29, 2017</a:t>
            </a:r>
          </a:p>
        </p:txBody>
      </p:sp>
      <p:sp>
        <p:nvSpPr>
          <p:cNvPr id="5" name="Rectangle 4"/>
          <p:cNvSpPr/>
          <p:nvPr/>
        </p:nvSpPr>
        <p:spPr>
          <a:xfrm>
            <a:off x="4919766" y="4093170"/>
            <a:ext cx="422423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Rule Drafting</a:t>
            </a:r>
            <a:endParaRPr 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410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4">
      <a:dk1>
        <a:srgbClr val="003E6C"/>
      </a:dk1>
      <a:lt1>
        <a:srgbClr val="FFFFFF"/>
      </a:lt1>
      <a:dk2>
        <a:srgbClr val="005595"/>
      </a:dk2>
      <a:lt2>
        <a:srgbClr val="FFE05B"/>
      </a:lt2>
      <a:accent1>
        <a:srgbClr val="0067B4"/>
      </a:accent1>
      <a:accent2>
        <a:srgbClr val="FF9900"/>
      </a:accent2>
      <a:accent3>
        <a:srgbClr val="AAB4C8"/>
      </a:accent3>
      <a:accent4>
        <a:srgbClr val="DADADA"/>
      </a:accent4>
      <a:accent5>
        <a:srgbClr val="AAB8D6"/>
      </a:accent5>
      <a:accent6>
        <a:srgbClr val="E78A00"/>
      </a:accent6>
      <a:hlink>
        <a:srgbClr val="CCFFFF"/>
      </a:hlink>
      <a:folHlink>
        <a:srgbClr val="DDDDDD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3E6C"/>
        </a:dk1>
        <a:lt1>
          <a:srgbClr val="FFFFFF"/>
        </a:lt1>
        <a:dk2>
          <a:srgbClr val="005595"/>
        </a:dk2>
        <a:lt2>
          <a:srgbClr val="FFE05B"/>
        </a:lt2>
        <a:accent1>
          <a:srgbClr val="BBE0E3"/>
        </a:accent1>
        <a:accent2>
          <a:srgbClr val="333399"/>
        </a:accent2>
        <a:accent3>
          <a:srgbClr val="AAB4C8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3E6C"/>
        </a:dk1>
        <a:lt1>
          <a:srgbClr val="FFFFFF"/>
        </a:lt1>
        <a:dk2>
          <a:srgbClr val="005595"/>
        </a:dk2>
        <a:lt2>
          <a:srgbClr val="FFE05B"/>
        </a:lt2>
        <a:accent1>
          <a:srgbClr val="0067B4"/>
        </a:accent1>
        <a:accent2>
          <a:srgbClr val="FF9900"/>
        </a:accent2>
        <a:accent3>
          <a:srgbClr val="AAB4C8"/>
        </a:accent3>
        <a:accent4>
          <a:srgbClr val="DADADA"/>
        </a:accent4>
        <a:accent5>
          <a:srgbClr val="AAB8D6"/>
        </a:accent5>
        <a:accent6>
          <a:srgbClr val="E78A00"/>
        </a:accent6>
        <a:hlink>
          <a:srgbClr val="CCFFFF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rchive xmlns="346f5fd1-4a5e-40c5-9392-25d82754997b">No</Archive>
    <Document_x0020_Type xmlns="346f5fd1-4a5e-40c5-9392-25d82754997b">Support</Document_x0020_Typ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EB4CA2026A454BA9921F1EA37DA6E9" ma:contentTypeVersion="3" ma:contentTypeDescription="Create a new document." ma:contentTypeScope="" ma:versionID="a3f6098b4061c3926b31ca6370043322">
  <xsd:schema xmlns:xsd="http://www.w3.org/2001/XMLSchema" xmlns:xs="http://www.w3.org/2001/XMLSchema" xmlns:p="http://schemas.microsoft.com/office/2006/metadata/properties" xmlns:ns2="346f5fd1-4a5e-40c5-9392-25d82754997b" targetNamespace="http://schemas.microsoft.com/office/2006/metadata/properties" ma:root="true" ma:fieldsID="81ec63fed0315bb7e6d51eab3c9e5168" ns2:_="">
    <xsd:import namespace="346f5fd1-4a5e-40c5-9392-25d82754997b"/>
    <xsd:element name="properties">
      <xsd:complexType>
        <xsd:sequence>
          <xsd:element name="documentManagement">
            <xsd:complexType>
              <xsd:all>
                <xsd:element ref="ns2:Archive" minOccurs="0"/>
                <xsd:element ref="ns2:Document_x0020_Type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6f5fd1-4a5e-40c5-9392-25d82754997b" elementFormDefault="qualified">
    <xsd:import namespace="http://schemas.microsoft.com/office/2006/documentManagement/types"/>
    <xsd:import namespace="http://schemas.microsoft.com/office/infopath/2007/PartnerControls"/>
    <xsd:element name="Archive" ma:index="8" nillable="true" ma:displayName="Archive" ma:default="No" ma:description="Option to not display item in default view" ma:format="Dropdown" ma:internalName="Archive">
      <xsd:simpleType>
        <xsd:restriction base="dms:Choice">
          <xsd:enumeration value="Yes"/>
          <xsd:enumeration value="No"/>
        </xsd:restriction>
      </xsd:simpleType>
    </xsd:element>
    <xsd:element name="Document_x0020_Type" ma:index="9" ma:displayName="Document Type" ma:default="Draft" ma:format="Dropdown" ma:internalName="Document_x0020_Type">
      <xsd:simpleType>
        <xsd:restriction base="dms:Choice">
          <xsd:enumeration value="Draft"/>
          <xsd:enumeration value="Support"/>
          <xsd:enumeration value="Resourc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0946F0-34A3-4148-9E17-A02F1B397B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B7A3EC-ABA2-42A3-9C67-C8E449EFEEC0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346f5fd1-4a5e-40c5-9392-25d82754997b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866A3A0E-FB71-40B3-A257-6603CD3E49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6f5fd1-4a5e-40c5-9392-25d8275499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558</Words>
  <Application>Microsoft Office PowerPoint</Application>
  <PresentationFormat>On-screen Show (16:9)</PresentationFormat>
  <Paragraphs>125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Wingdings</vt:lpstr>
      <vt:lpstr>Default Design</vt:lpstr>
      <vt:lpstr>A Draft Lead Rule</vt:lpstr>
      <vt:lpstr>What we have learned</vt:lpstr>
      <vt:lpstr>Goals for the 21st Century</vt:lpstr>
      <vt:lpstr>New rule should:</vt:lpstr>
      <vt:lpstr>To protect workers:</vt:lpstr>
      <vt:lpstr>Prevention and Hierarchy of Controls:</vt:lpstr>
      <vt:lpstr>Leading vs. Lagging Indicators</vt:lpstr>
      <vt:lpstr>Explicit limits on scope</vt:lpstr>
      <vt:lpstr>First Draft – June 29, 2017</vt:lpstr>
      <vt:lpstr>First Draft – June 29, 2017</vt:lpstr>
      <vt:lpstr>DOSH and Washington Basics</vt:lpstr>
      <vt:lpstr>Rule Draft Features</vt:lpstr>
      <vt:lpstr>Lowering Criteria</vt:lpstr>
      <vt:lpstr>Blood Lead Criteria</vt:lpstr>
      <vt:lpstr>Blood Lead Criteria</vt:lpstr>
      <vt:lpstr>Low Level Exposures</vt:lpstr>
      <vt:lpstr>Airborne Lead Criteria</vt:lpstr>
      <vt:lpstr>Airborne Lead Criteria</vt:lpstr>
      <vt:lpstr>Surface Lead Criteria</vt:lpstr>
      <vt:lpstr>Compliance Protocols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freelance1</dc:creator>
  <cp:lastModifiedBy>Walder, Kevin L (LNI)</cp:lastModifiedBy>
  <cp:revision>55</cp:revision>
  <cp:lastPrinted>2017-06-16T22:25:24Z</cp:lastPrinted>
  <dcterms:created xsi:type="dcterms:W3CDTF">2007-06-21T17:41:24Z</dcterms:created>
  <dcterms:modified xsi:type="dcterms:W3CDTF">2017-06-27T14:59:35Z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0x010100D6EB4CA2026A454BA9921F1EA37DA6E9</vt:lpwstr>
  </property>
</Properties>
</file>