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14"/>
  </p:notesMasterIdLst>
  <p:handoutMasterIdLst>
    <p:handoutMasterId r:id="rId15"/>
  </p:handoutMasterIdLst>
  <p:sldIdLst>
    <p:sldId id="256" r:id="rId5"/>
    <p:sldId id="340" r:id="rId6"/>
    <p:sldId id="354" r:id="rId7"/>
    <p:sldId id="360" r:id="rId8"/>
    <p:sldId id="355" r:id="rId9"/>
    <p:sldId id="352" r:id="rId10"/>
    <p:sldId id="359" r:id="rId11"/>
    <p:sldId id="339" r:id="rId12"/>
    <p:sldId id="363" r:id="rId13"/>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utchison, Sheryl (LNI)" initials="SHut" lastIdx="4"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93678"/>
    <a:srgbClr val="169CAA"/>
    <a:srgbClr val="FF9966"/>
    <a:srgbClr val="FFCCCC"/>
    <a:srgbClr val="FFFF99"/>
    <a:srgbClr val="753F00"/>
    <a:srgbClr val="CC6D1E"/>
    <a:srgbClr val="F1D24D"/>
    <a:srgbClr val="FFFCB7"/>
    <a:srgbClr val="6762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78009" autoAdjust="0"/>
  </p:normalViewPr>
  <p:slideViewPr>
    <p:cSldViewPr>
      <p:cViewPr varScale="1">
        <p:scale>
          <a:sx n="82" d="100"/>
          <a:sy n="82" d="100"/>
        </p:scale>
        <p:origin x="-1740" y="-90"/>
      </p:cViewPr>
      <p:guideLst>
        <p:guide orient="horz" pos="2160"/>
        <p:guide pos="2880"/>
      </p:guideLst>
    </p:cSldViewPr>
  </p:slideViewPr>
  <p:outlineViewPr>
    <p:cViewPr>
      <p:scale>
        <a:sx n="33" d="100"/>
        <a:sy n="33" d="100"/>
      </p:scale>
      <p:origin x="3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037840" cy="464820"/>
          </a:xfrm>
          <a:prstGeom prst="rect">
            <a:avLst/>
          </a:prstGeom>
          <a:noFill/>
          <a:ln w="9525">
            <a:noFill/>
            <a:miter lim="800000"/>
            <a:headEnd/>
            <a:tailEnd/>
          </a:ln>
          <a:effectLst/>
        </p:spPr>
        <p:txBody>
          <a:bodyPr vert="horz" wrap="square" lIns="90398" tIns="45199" rIns="90398" bIns="45199" numCol="1" anchor="t" anchorCtr="0" compatLnSpc="1">
            <a:prstTxWarp prst="textNoShape">
              <a:avLst/>
            </a:prstTxWarp>
          </a:bodyPr>
          <a:lstStyle>
            <a:lvl1pPr>
              <a:defRPr sz="1200" dirty="0">
                <a:cs typeface="+mn-cs"/>
              </a:defRPr>
            </a:lvl1pPr>
          </a:lstStyle>
          <a:p>
            <a:pPr>
              <a:defRPr/>
            </a:pPr>
            <a:endParaRPr lang="en-US" dirty="0"/>
          </a:p>
        </p:txBody>
      </p:sp>
      <p:sp>
        <p:nvSpPr>
          <p:cNvPr id="5123" name="Rectangle 3"/>
          <p:cNvSpPr>
            <a:spLocks noGrp="1" noChangeArrowheads="1"/>
          </p:cNvSpPr>
          <p:nvPr>
            <p:ph type="dt" sz="quarter" idx="1"/>
          </p:nvPr>
        </p:nvSpPr>
        <p:spPr bwMode="auto">
          <a:xfrm>
            <a:off x="3970939" y="0"/>
            <a:ext cx="3037840" cy="464820"/>
          </a:xfrm>
          <a:prstGeom prst="rect">
            <a:avLst/>
          </a:prstGeom>
          <a:noFill/>
          <a:ln w="9525">
            <a:noFill/>
            <a:miter lim="800000"/>
            <a:headEnd/>
            <a:tailEnd/>
          </a:ln>
          <a:effectLst/>
        </p:spPr>
        <p:txBody>
          <a:bodyPr vert="horz" wrap="square" lIns="90398" tIns="45199" rIns="90398" bIns="45199" numCol="1" anchor="t" anchorCtr="0" compatLnSpc="1">
            <a:prstTxWarp prst="textNoShape">
              <a:avLst/>
            </a:prstTxWarp>
          </a:bodyPr>
          <a:lstStyle>
            <a:lvl1pPr algn="r">
              <a:defRPr sz="1200" dirty="0">
                <a:cs typeface="+mn-cs"/>
              </a:defRPr>
            </a:lvl1pPr>
          </a:lstStyle>
          <a:p>
            <a:pPr>
              <a:defRPr/>
            </a:pPr>
            <a:endParaRPr lang="en-US" dirty="0"/>
          </a:p>
        </p:txBody>
      </p:sp>
      <p:sp>
        <p:nvSpPr>
          <p:cNvPr id="5124" name="Rectangle 4"/>
          <p:cNvSpPr>
            <a:spLocks noGrp="1" noChangeArrowheads="1"/>
          </p:cNvSpPr>
          <p:nvPr>
            <p:ph type="ftr" sz="quarter" idx="2"/>
          </p:nvPr>
        </p:nvSpPr>
        <p:spPr bwMode="auto">
          <a:xfrm>
            <a:off x="0" y="8829968"/>
            <a:ext cx="3037840" cy="464820"/>
          </a:xfrm>
          <a:prstGeom prst="rect">
            <a:avLst/>
          </a:prstGeom>
          <a:noFill/>
          <a:ln w="9525">
            <a:noFill/>
            <a:miter lim="800000"/>
            <a:headEnd/>
            <a:tailEnd/>
          </a:ln>
          <a:effectLst/>
        </p:spPr>
        <p:txBody>
          <a:bodyPr vert="horz" wrap="square" lIns="90398" tIns="45199" rIns="90398" bIns="45199" numCol="1" anchor="b" anchorCtr="0" compatLnSpc="1">
            <a:prstTxWarp prst="textNoShape">
              <a:avLst/>
            </a:prstTxWarp>
          </a:bodyPr>
          <a:lstStyle>
            <a:lvl1pPr>
              <a:defRPr sz="1200" dirty="0">
                <a:cs typeface="+mn-cs"/>
              </a:defRPr>
            </a:lvl1pPr>
          </a:lstStyle>
          <a:p>
            <a:pPr>
              <a:defRPr/>
            </a:pPr>
            <a:endParaRPr lang="en-US" dirty="0"/>
          </a:p>
        </p:txBody>
      </p:sp>
      <p:sp>
        <p:nvSpPr>
          <p:cNvPr id="5125" name="Rectangle 5"/>
          <p:cNvSpPr>
            <a:spLocks noGrp="1" noChangeArrowheads="1"/>
          </p:cNvSpPr>
          <p:nvPr>
            <p:ph type="sldNum" sz="quarter" idx="3"/>
          </p:nvPr>
        </p:nvSpPr>
        <p:spPr bwMode="auto">
          <a:xfrm>
            <a:off x="3970939" y="8829968"/>
            <a:ext cx="3037840" cy="464820"/>
          </a:xfrm>
          <a:prstGeom prst="rect">
            <a:avLst/>
          </a:prstGeom>
          <a:noFill/>
          <a:ln w="9525">
            <a:noFill/>
            <a:miter lim="800000"/>
            <a:headEnd/>
            <a:tailEnd/>
          </a:ln>
          <a:effectLst/>
        </p:spPr>
        <p:txBody>
          <a:bodyPr vert="horz" wrap="square" lIns="90398" tIns="45199" rIns="90398" bIns="45199" numCol="1" anchor="b" anchorCtr="0" compatLnSpc="1">
            <a:prstTxWarp prst="textNoShape">
              <a:avLst/>
            </a:prstTxWarp>
          </a:bodyPr>
          <a:lstStyle>
            <a:lvl1pPr algn="r">
              <a:defRPr sz="1200">
                <a:cs typeface="+mn-cs"/>
              </a:defRPr>
            </a:lvl1pPr>
          </a:lstStyle>
          <a:p>
            <a:pPr>
              <a:defRPr/>
            </a:pPr>
            <a:fld id="{C644C733-A184-4E75-B6AE-9CAB721333A5}" type="slidenum">
              <a:rPr lang="en-US"/>
              <a:pPr>
                <a:defRPr/>
              </a:pPr>
              <a:t>‹#›</a:t>
            </a:fld>
            <a:endParaRPr lang="en-US" dirty="0"/>
          </a:p>
        </p:txBody>
      </p:sp>
    </p:spTree>
    <p:extLst>
      <p:ext uri="{BB962C8B-B14F-4D97-AF65-F5344CB8AC3E}">
        <p14:creationId xmlns:p14="http://schemas.microsoft.com/office/powerpoint/2010/main" val="34303136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0398" tIns="45199" rIns="90398" bIns="45199" rtlCol="0"/>
          <a:lstStyle>
            <a:lvl1pPr algn="l">
              <a:defRPr sz="1200" dirty="0">
                <a:cs typeface="+mn-cs"/>
              </a:defRPr>
            </a:lvl1pPr>
          </a:lstStyle>
          <a:p>
            <a:pPr>
              <a:defRPr/>
            </a:pPr>
            <a:endParaRPr lang="en-US" dirty="0"/>
          </a:p>
        </p:txBody>
      </p:sp>
      <p:sp>
        <p:nvSpPr>
          <p:cNvPr id="3" name="Date Placeholder 2"/>
          <p:cNvSpPr>
            <a:spLocks noGrp="1"/>
          </p:cNvSpPr>
          <p:nvPr>
            <p:ph type="dt" idx="1"/>
          </p:nvPr>
        </p:nvSpPr>
        <p:spPr>
          <a:xfrm>
            <a:off x="3970939" y="0"/>
            <a:ext cx="3037840" cy="464820"/>
          </a:xfrm>
          <a:prstGeom prst="rect">
            <a:avLst/>
          </a:prstGeom>
        </p:spPr>
        <p:txBody>
          <a:bodyPr vert="horz" lIns="90398" tIns="45199" rIns="90398" bIns="45199" rtlCol="0"/>
          <a:lstStyle>
            <a:lvl1pPr algn="r">
              <a:defRPr sz="1200">
                <a:cs typeface="+mn-cs"/>
              </a:defRPr>
            </a:lvl1pPr>
          </a:lstStyle>
          <a:p>
            <a:pPr>
              <a:defRPr/>
            </a:pPr>
            <a:fld id="{662B0398-A342-4C93-9843-D18CFC61F442}" type="datetimeFigureOut">
              <a:rPr lang="en-US"/>
              <a:pPr>
                <a:defRPr/>
              </a:pPr>
              <a:t>10/16/2015</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0398" tIns="45199" rIns="90398" bIns="45199" rtlCol="0" anchor="ctr"/>
          <a:lstStyle/>
          <a:p>
            <a:pPr lvl="0"/>
            <a:endParaRPr lang="en-US" noProof="0" dirty="0" smtClean="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0398" tIns="45199" rIns="90398" bIns="4519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968"/>
            <a:ext cx="3037840" cy="464820"/>
          </a:xfrm>
          <a:prstGeom prst="rect">
            <a:avLst/>
          </a:prstGeom>
        </p:spPr>
        <p:txBody>
          <a:bodyPr vert="horz" lIns="90398" tIns="45199" rIns="90398" bIns="45199" rtlCol="0" anchor="b"/>
          <a:lstStyle>
            <a:lvl1pPr algn="l">
              <a:defRPr sz="1200" dirty="0">
                <a:cs typeface="+mn-cs"/>
              </a:defRPr>
            </a:lvl1pPr>
          </a:lstStyle>
          <a:p>
            <a:pPr>
              <a:defRPr/>
            </a:pPr>
            <a:endParaRPr lang="en-US" dirty="0"/>
          </a:p>
        </p:txBody>
      </p:sp>
      <p:sp>
        <p:nvSpPr>
          <p:cNvPr id="7" name="Slide Number Placeholder 6"/>
          <p:cNvSpPr>
            <a:spLocks noGrp="1"/>
          </p:cNvSpPr>
          <p:nvPr>
            <p:ph type="sldNum" sz="quarter" idx="5"/>
          </p:nvPr>
        </p:nvSpPr>
        <p:spPr>
          <a:xfrm>
            <a:off x="3970939" y="8829968"/>
            <a:ext cx="3037840" cy="464820"/>
          </a:xfrm>
          <a:prstGeom prst="rect">
            <a:avLst/>
          </a:prstGeom>
        </p:spPr>
        <p:txBody>
          <a:bodyPr vert="horz" lIns="90398" tIns="45199" rIns="90398" bIns="45199" rtlCol="0" anchor="b"/>
          <a:lstStyle>
            <a:lvl1pPr algn="r">
              <a:defRPr sz="1200">
                <a:cs typeface="+mn-cs"/>
              </a:defRPr>
            </a:lvl1pPr>
          </a:lstStyle>
          <a:p>
            <a:pPr>
              <a:defRPr/>
            </a:pPr>
            <a:fld id="{7E7A7BBB-FDE0-411B-B3B5-66A3299E4A60}" type="slidenum">
              <a:rPr lang="en-US"/>
              <a:pPr>
                <a:defRPr/>
              </a:pPr>
              <a:t>‹#›</a:t>
            </a:fld>
            <a:endParaRPr lang="en-US" dirty="0"/>
          </a:p>
        </p:txBody>
      </p:sp>
    </p:spTree>
    <p:extLst>
      <p:ext uri="{BB962C8B-B14F-4D97-AF65-F5344CB8AC3E}">
        <p14:creationId xmlns:p14="http://schemas.microsoft.com/office/powerpoint/2010/main" val="241058454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8" Type="http://schemas.openxmlformats.org/officeDocument/2006/relationships/hyperlink" Target="https://www.cdph.ca.gov/Pages/DEFAULT.aspx" TargetMode="External"/><Relationship Id="rId3" Type="http://schemas.openxmlformats.org/officeDocument/2006/relationships/hyperlink" Target="http://www.dir.ca.gov/dosh/DoshReg/5198Meetings.htm" TargetMode="External"/><Relationship Id="rId7" Type="http://schemas.openxmlformats.org/officeDocument/2006/relationships/hyperlink" Target="http://www.dir.ca.gov/dosh/DoshReg/5198_Lead_Diagram_3-25-15.pdf" TargetMode="External"/><Relationship Id="rId2" Type="http://schemas.openxmlformats.org/officeDocument/2006/relationships/slide" Target="../slides/slide7.xml"/><Relationship Id="rId1" Type="http://schemas.openxmlformats.org/officeDocument/2006/relationships/notesMaster" Target="../notesMasters/notesMaster1.xml"/><Relationship Id="rId6" Type="http://schemas.openxmlformats.org/officeDocument/2006/relationships/hyperlink" Target="http://www.dir.ca.gov/dosh/doshreg/5198-meetings/lead-diagram-draft-1532.1.pdf" TargetMode="External"/><Relationship Id="rId5" Type="http://schemas.openxmlformats.org/officeDocument/2006/relationships/hyperlink" Target="http://www.dir.ca.gov/dosh/DoshReg/Sum_of_Draft_Changes_03-25-15_for_4-21-15_AC.PDF" TargetMode="External"/><Relationship Id="rId10" Type="http://schemas.openxmlformats.org/officeDocument/2006/relationships/hyperlink" Target="https://www.cdph.ca.gov/programs/olppp/Documents/LeadStdRev-At-A-Glance.pdf" TargetMode="External"/><Relationship Id="rId4" Type="http://schemas.openxmlformats.org/officeDocument/2006/relationships/hyperlink" Target="http://www.dir.ca.gov/dosh/doshreg/5198-meetings/summary-of-draft-changes-03.25.15.pdf" TargetMode="External"/><Relationship Id="rId9" Type="http://schemas.openxmlformats.org/officeDocument/2006/relationships/hyperlink" Target="https://www.cdph.ca.gov/programs/olppp/Pages/LeadStdRecs.aspx"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E7A7BBB-FDE0-411B-B3B5-66A3299E4A60}" type="slidenum">
              <a:rPr lang="en-US" smtClean="0"/>
              <a:pPr>
                <a:defRPr/>
              </a:pPr>
              <a:t>1</a:t>
            </a:fld>
            <a:endParaRPr lang="en-US" dirty="0"/>
          </a:p>
        </p:txBody>
      </p:sp>
    </p:spTree>
    <p:extLst>
      <p:ext uri="{BB962C8B-B14F-4D97-AF65-F5344CB8AC3E}">
        <p14:creationId xmlns:p14="http://schemas.microsoft.com/office/powerpoint/2010/main" val="10798593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b="1" dirty="0" smtClean="0">
                <a:effectLst/>
              </a:rPr>
              <a:t>Purpose. RCW (49.17)</a:t>
            </a:r>
          </a:p>
          <a:p>
            <a:r>
              <a:rPr lang="en-US" sz="1600" dirty="0" smtClean="0">
                <a:effectLst/>
              </a:rPr>
              <a:t>The legislature finds that personal injuries and illnesses arising out of conditions of employment impose a substantial burden upon employers and employees in terms of lost production, wage loss, medical expenses, and payment of benefits under the industrial insurance act. Therefore, in the public interest for the welfare of the people of the state of Washington and in order to assure, insofar as may reasonably be possible, safe and healthful working conditions for every man and woman working in the state of Washington, the legislature in the exercise of its police power, and in keeping with the mandates of Article II, section 35 of the state Constitution, declares its purpose by the provisions of this chapter to create, maintain, continue, and enhance the industrial safety and health program of the state, which program shall equal or exceed the standards prescribed by the Occupational Safety and Health Act of 1970 (Public Law 91-596, 84 Stat. 1590).</a:t>
            </a:r>
          </a:p>
          <a:p>
            <a:pPr lvl="0">
              <a:spcBef>
                <a:spcPts val="1300"/>
              </a:spcBef>
            </a:pPr>
            <a:endParaRPr lang="en-US" sz="1600" baseline="0" dirty="0" smtClean="0"/>
          </a:p>
          <a:p>
            <a:pPr marL="0" marR="0" lvl="0" indent="0" algn="l" defTabSz="914400" rtl="0" eaLnBrk="0" fontAlgn="base" latinLnBrk="0" hangingPunct="0">
              <a:lnSpc>
                <a:spcPct val="100000"/>
              </a:lnSpc>
              <a:spcBef>
                <a:spcPts val="1300"/>
              </a:spcBef>
              <a:spcAft>
                <a:spcPct val="0"/>
              </a:spcAft>
              <a:buClrTx/>
              <a:buSzTx/>
              <a:buFontTx/>
              <a:buNone/>
              <a:tabLst/>
              <a:defRPr/>
            </a:pPr>
            <a:r>
              <a:rPr lang="en-US" sz="1600" b="1" dirty="0" smtClean="0">
                <a:effectLst/>
              </a:rPr>
              <a:t>RCW 49.17.050</a:t>
            </a:r>
          </a:p>
          <a:p>
            <a:pPr lvl="0">
              <a:spcBef>
                <a:spcPts val="1300"/>
              </a:spcBef>
            </a:pPr>
            <a:r>
              <a:rPr lang="en-US" sz="1600" dirty="0" smtClean="0">
                <a:effectLst/>
              </a:rPr>
              <a:t>(2) Provide for the adoption of occupational health and safety standards which are at least as effective as those adopted or recognized by the United States secretary of labor under the authority of the Occupational Safety and Health Act of 1970 (Public Law 91-596; 84 Stat. 1590);</a:t>
            </a:r>
            <a:br>
              <a:rPr lang="en-US" sz="1600" dirty="0" smtClean="0">
                <a:effectLst/>
              </a:rPr>
            </a:br>
            <a:r>
              <a:rPr lang="en-US" sz="1600" dirty="0" smtClean="0">
                <a:effectLst/>
              </a:rPr>
              <a:t/>
            </a:r>
            <a:br>
              <a:rPr lang="en-US" sz="1600" dirty="0" smtClean="0">
                <a:effectLst/>
              </a:rPr>
            </a:br>
            <a:r>
              <a:rPr lang="en-US" sz="1600" dirty="0" smtClean="0">
                <a:effectLst/>
              </a:rPr>
              <a:t>(4) Provide for the promulgation of health and safety standards and the control of conditions in all workplaces concerning gases, vapors, dust, or other airborne particles, toxic materials, or harmful physical agents which shall set a standard which most adequately assures, to the extent feasible, on the basis of the best available evidence, that no employee </a:t>
            </a:r>
            <a:r>
              <a:rPr lang="en-US" sz="1600" dirty="0" smtClean="0">
                <a:solidFill>
                  <a:srgbClr val="FF0000"/>
                </a:solidFill>
                <a:effectLst/>
              </a:rPr>
              <a:t>will suffer material impairment of health or functional capacity </a:t>
            </a:r>
            <a:r>
              <a:rPr lang="en-US" sz="1600" dirty="0" smtClean="0">
                <a:effectLst/>
              </a:rPr>
              <a:t>even if such employee has regular exposure to the hazard dealt with by such standard for the period of his or her working life; any such standards shall require where appropriate the use of protective devices or equipment and for monitoring or measuring any such gases, vapors, dust, or other airborne particles, toxic materials, or harmful physical agents;</a:t>
            </a:r>
            <a:br>
              <a:rPr lang="en-US" sz="1600" dirty="0" smtClean="0">
                <a:effectLst/>
              </a:rPr>
            </a:br>
            <a:r>
              <a:rPr lang="en-US" sz="1600" dirty="0" smtClean="0">
                <a:effectLst/>
              </a:rPr>
              <a:t/>
            </a:r>
            <a:br>
              <a:rPr lang="en-US" sz="1600" dirty="0" smtClean="0">
                <a:effectLst/>
              </a:rPr>
            </a:br>
            <a:endParaRPr lang="en-US" sz="1600" baseline="0" dirty="0" smtClean="0"/>
          </a:p>
          <a:p>
            <a:pPr lvl="1">
              <a:spcBef>
                <a:spcPts val="0"/>
              </a:spcBef>
            </a:pPr>
            <a:endParaRPr lang="en-US" sz="1900" dirty="0" smtClean="0"/>
          </a:p>
          <a:p>
            <a:pPr lvl="1">
              <a:spcBef>
                <a:spcPts val="0"/>
              </a:spcBef>
            </a:pPr>
            <a:endParaRPr lang="en-US" sz="1900" dirty="0" smtClean="0"/>
          </a:p>
          <a:p>
            <a:pPr lvl="1">
              <a:spcBef>
                <a:spcPts val="0"/>
              </a:spcBef>
            </a:pPr>
            <a:r>
              <a:rPr lang="en-US" sz="1900" dirty="0" smtClean="0"/>
              <a:t>Research program at L&amp;I. Purpose is to prevent workplace injury and illness and to discover new emerging hazards and conditions in Washington workplaces. Not part of DOSH or Workers Compensation. </a:t>
            </a:r>
          </a:p>
          <a:p>
            <a:pPr lvl="1">
              <a:spcBef>
                <a:spcPts val="0"/>
              </a:spcBef>
            </a:pPr>
            <a:r>
              <a:rPr lang="en-US" sz="1900" dirty="0" smtClean="0"/>
              <a:t>Administers WA Adult Blood Lead Epidemiology and Surveillance program (ABLES) among many other programs</a:t>
            </a:r>
          </a:p>
          <a:p>
            <a:pPr lvl="1">
              <a:spcBef>
                <a:spcPts val="0"/>
              </a:spcBef>
            </a:pPr>
            <a:endParaRPr lang="en-US" sz="1900" dirty="0" smtClean="0"/>
          </a:p>
          <a:p>
            <a:pPr lvl="1">
              <a:spcBef>
                <a:spcPts val="0"/>
              </a:spcBef>
            </a:pPr>
            <a:r>
              <a:rPr lang="en-US" sz="1900" dirty="0" smtClean="0"/>
              <a:t>Insurance Services for</a:t>
            </a:r>
            <a:r>
              <a:rPr lang="en-US" sz="1900" baseline="0" dirty="0" smtClean="0"/>
              <a:t>  state workers compensation fund – lost time, medical expenses, disability</a:t>
            </a:r>
          </a:p>
          <a:p>
            <a:pPr marL="457200" marR="0" lvl="1" indent="0" algn="l" defTabSz="914400" rtl="0" eaLnBrk="0" fontAlgn="base" latinLnBrk="0" hangingPunct="0">
              <a:lnSpc>
                <a:spcPct val="100000"/>
              </a:lnSpc>
              <a:spcBef>
                <a:spcPts val="0"/>
              </a:spcBef>
              <a:spcAft>
                <a:spcPct val="0"/>
              </a:spcAft>
              <a:buClrTx/>
              <a:buSzTx/>
              <a:buFontTx/>
              <a:buNone/>
              <a:tabLst/>
              <a:defRPr/>
            </a:pPr>
            <a:endParaRPr lang="en-US" sz="2000" baseline="0" dirty="0" smtClean="0"/>
          </a:p>
          <a:p>
            <a:pPr lvl="1">
              <a:spcBef>
                <a:spcPts val="0"/>
              </a:spcBef>
            </a:pPr>
            <a:endParaRPr lang="en-US" sz="1900" dirty="0" smtClean="0"/>
          </a:p>
          <a:p>
            <a:pPr lvl="0">
              <a:spcBef>
                <a:spcPts val="1300"/>
              </a:spcBef>
            </a:pPr>
            <a:endParaRPr lang="en-US" sz="1600" dirty="0"/>
          </a:p>
        </p:txBody>
      </p:sp>
      <p:sp>
        <p:nvSpPr>
          <p:cNvPr id="4" name="Slide Number Placeholder 3"/>
          <p:cNvSpPr>
            <a:spLocks noGrp="1"/>
          </p:cNvSpPr>
          <p:nvPr>
            <p:ph type="sldNum" sz="quarter" idx="10"/>
          </p:nvPr>
        </p:nvSpPr>
        <p:spPr/>
        <p:txBody>
          <a:bodyPr/>
          <a:lstStyle/>
          <a:p>
            <a:fld id="{4C4C6B76-932C-46A1-8A8E-6826F1CD322F}" type="slidenum">
              <a:rPr lang="en-US" smtClean="0"/>
              <a:t>2</a:t>
            </a:fld>
            <a:endParaRPr lang="en-US" dirty="0"/>
          </a:p>
        </p:txBody>
      </p:sp>
    </p:spTree>
    <p:extLst>
      <p:ext uri="{BB962C8B-B14F-4D97-AF65-F5344CB8AC3E}">
        <p14:creationId xmlns:p14="http://schemas.microsoft.com/office/powerpoint/2010/main" val="13744741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spcBef>
                <a:spcPts val="1300"/>
              </a:spcBef>
            </a:pPr>
            <a:r>
              <a:rPr lang="en-US" sz="1600" dirty="0" smtClean="0"/>
              <a:t>General</a:t>
            </a:r>
            <a:r>
              <a:rPr lang="en-US" sz="1600" baseline="0" dirty="0" smtClean="0"/>
              <a:t> industry – All occupational exposures except construction.</a:t>
            </a:r>
          </a:p>
          <a:p>
            <a:pPr lvl="0">
              <a:spcBef>
                <a:spcPts val="1300"/>
              </a:spcBef>
            </a:pPr>
            <a:endParaRPr lang="en-US" sz="1600" baseline="0" dirty="0" smtClean="0"/>
          </a:p>
          <a:p>
            <a:pPr lvl="0">
              <a:spcBef>
                <a:spcPts val="1300"/>
              </a:spcBef>
            </a:pPr>
            <a:r>
              <a:rPr lang="en-US" sz="1600" baseline="0" dirty="0" smtClean="0"/>
              <a:t>Lead containing material – inorganic lead plus lead soaps</a:t>
            </a:r>
          </a:p>
          <a:p>
            <a:pPr lvl="0">
              <a:spcBef>
                <a:spcPts val="1300"/>
              </a:spcBef>
            </a:pPr>
            <a:endParaRPr lang="en-US" sz="1600" baseline="0" dirty="0" smtClean="0"/>
          </a:p>
          <a:p>
            <a:r>
              <a:rPr lang="en-US" altLang="en-US" sz="2000" b="1" dirty="0" smtClean="0">
                <a:solidFill>
                  <a:schemeClr val="hlink"/>
                </a:solidFill>
              </a:rPr>
              <a:t>Manufacturing</a:t>
            </a:r>
          </a:p>
          <a:p>
            <a:pPr lvl="1"/>
            <a:r>
              <a:rPr lang="en-US" altLang="en-US" sz="2000" b="1" dirty="0" smtClean="0">
                <a:solidFill>
                  <a:schemeClr val="hlink"/>
                </a:solidFill>
              </a:rPr>
              <a:t>Lead acid batteries</a:t>
            </a:r>
          </a:p>
          <a:p>
            <a:pPr lvl="1"/>
            <a:r>
              <a:rPr lang="en-US" altLang="en-US" sz="2000" b="1" dirty="0" smtClean="0">
                <a:solidFill>
                  <a:schemeClr val="hlink"/>
                </a:solidFill>
              </a:rPr>
              <a:t>Foundries </a:t>
            </a:r>
          </a:p>
          <a:p>
            <a:pPr lvl="1"/>
            <a:r>
              <a:rPr lang="en-US" altLang="en-US" sz="2000" b="1" dirty="0" smtClean="0">
                <a:solidFill>
                  <a:schemeClr val="hlink"/>
                </a:solidFill>
              </a:rPr>
              <a:t>Electronics</a:t>
            </a:r>
          </a:p>
          <a:p>
            <a:pPr lvl="1"/>
            <a:r>
              <a:rPr lang="en-US" altLang="en-US" sz="2000" b="1" dirty="0" smtClean="0">
                <a:solidFill>
                  <a:schemeClr val="hlink"/>
                </a:solidFill>
              </a:rPr>
              <a:t>Some Specialty Glass </a:t>
            </a:r>
          </a:p>
          <a:p>
            <a:pPr lvl="1"/>
            <a:r>
              <a:rPr lang="en-US" altLang="en-US" sz="2000" b="1" dirty="0" smtClean="0">
                <a:solidFill>
                  <a:schemeClr val="hlink"/>
                </a:solidFill>
              </a:rPr>
              <a:t>Organ Pipes</a:t>
            </a:r>
          </a:p>
          <a:p>
            <a:pPr lvl="1"/>
            <a:r>
              <a:rPr lang="en-US" altLang="en-US" sz="2000" b="1" dirty="0" smtClean="0">
                <a:solidFill>
                  <a:schemeClr val="hlink"/>
                </a:solidFill>
              </a:rPr>
              <a:t>Metal Recyclers</a:t>
            </a:r>
          </a:p>
          <a:p>
            <a:r>
              <a:rPr lang="en-US" altLang="en-US" sz="2000" b="1" dirty="0" smtClean="0">
                <a:solidFill>
                  <a:schemeClr val="hlink"/>
                </a:solidFill>
              </a:rPr>
              <a:t>Maritime</a:t>
            </a:r>
            <a:r>
              <a:rPr lang="en-US" altLang="en-US" sz="2000" b="1" baseline="0" dirty="0" smtClean="0">
                <a:solidFill>
                  <a:schemeClr val="hlink"/>
                </a:solidFill>
              </a:rPr>
              <a:t>/shipbuilding and breaking</a:t>
            </a:r>
            <a:endParaRPr lang="en-US" altLang="en-US" sz="2000" b="1" dirty="0" smtClean="0">
              <a:solidFill>
                <a:schemeClr val="hlink"/>
              </a:solidFill>
            </a:endParaRPr>
          </a:p>
          <a:p>
            <a:r>
              <a:rPr lang="en-US" altLang="en-US" sz="2000" b="1" dirty="0" smtClean="0">
                <a:solidFill>
                  <a:schemeClr val="hlink"/>
                </a:solidFill>
              </a:rPr>
              <a:t>Firing Ranges</a:t>
            </a:r>
          </a:p>
          <a:p>
            <a:r>
              <a:rPr lang="en-US" altLang="en-US" sz="2000" b="1" dirty="0" smtClean="0">
                <a:solidFill>
                  <a:schemeClr val="hlink"/>
                </a:solidFill>
              </a:rPr>
              <a:t>Facility maintenance exposures not covered by construction lead standard</a:t>
            </a:r>
            <a:endParaRPr lang="en-US" sz="1600" baseline="0" dirty="0" smtClean="0"/>
          </a:p>
          <a:p>
            <a:pPr lvl="0">
              <a:spcBef>
                <a:spcPts val="1300"/>
              </a:spcBef>
            </a:pPr>
            <a:endParaRPr lang="en-US" sz="1600" baseline="0" dirty="0" smtClean="0"/>
          </a:p>
          <a:p>
            <a:pPr lvl="0">
              <a:spcBef>
                <a:spcPts val="1300"/>
              </a:spcBef>
            </a:pPr>
            <a:r>
              <a:rPr lang="en-US" sz="1600" baseline="0" dirty="0" smtClean="0"/>
              <a:t>Construction –  </a:t>
            </a:r>
            <a:endParaRPr lang="en-US" sz="1600" dirty="0" smtClean="0"/>
          </a:p>
          <a:p>
            <a:pPr>
              <a:lnSpc>
                <a:spcPct val="80000"/>
              </a:lnSpc>
            </a:pPr>
            <a:r>
              <a:rPr lang="en-US" altLang="en-US" sz="1400" b="1" dirty="0" smtClean="0">
                <a:latin typeface="Arial" panose="020B0604020202020204" pitchFamily="34" charset="0"/>
                <a:ea typeface="Albany WT J" panose="020B0604020202020204" pitchFamily="34" charset="2"/>
                <a:cs typeface="Arial" panose="020B0604020202020204" pitchFamily="34" charset="0"/>
              </a:rPr>
              <a:t>Defined as construction, alteration and/or repair, including painting and decorating</a:t>
            </a:r>
            <a:r>
              <a:rPr lang="en-US" altLang="en-US" sz="1400" dirty="0" smtClean="0">
                <a:latin typeface="Arial" panose="020B0604020202020204" pitchFamily="34" charset="0"/>
                <a:ea typeface="Albany WT J" panose="020B0604020202020204" pitchFamily="34" charset="2"/>
                <a:cs typeface="Arial" panose="020B0604020202020204" pitchFamily="34" charset="0"/>
              </a:rPr>
              <a:t>:</a:t>
            </a:r>
            <a:endParaRPr lang="en-US" altLang="en-US" sz="1400" b="1" dirty="0" smtClean="0">
              <a:solidFill>
                <a:schemeClr val="hlink"/>
              </a:solidFill>
              <a:latin typeface="Arial" panose="020B0604020202020204" pitchFamily="34" charset="0"/>
              <a:ea typeface="Albany WT J" panose="020B0604020202020204" pitchFamily="34" charset="2"/>
              <a:cs typeface="Arial" panose="020B0604020202020204" pitchFamily="34" charset="0"/>
            </a:endParaRPr>
          </a:p>
          <a:p>
            <a:pPr lvl="1">
              <a:lnSpc>
                <a:spcPct val="80000"/>
              </a:lnSpc>
            </a:pPr>
            <a:r>
              <a:rPr lang="en-US" altLang="en-US" sz="1400" b="1" dirty="0" smtClean="0">
                <a:latin typeface="Arial" panose="020B0604020202020204" pitchFamily="34" charset="0"/>
                <a:ea typeface="Albany WT J" panose="020B0604020202020204" pitchFamily="34" charset="2"/>
                <a:cs typeface="Arial" panose="020B0604020202020204" pitchFamily="34" charset="0"/>
              </a:rPr>
              <a:t>Demolition or salvage of structures where lead or materials containing lead are present</a:t>
            </a:r>
          </a:p>
          <a:p>
            <a:pPr lvl="1">
              <a:lnSpc>
                <a:spcPct val="80000"/>
              </a:lnSpc>
            </a:pPr>
            <a:r>
              <a:rPr lang="en-US" altLang="en-US" sz="1400" b="1" dirty="0" smtClean="0">
                <a:latin typeface="Arial" panose="020B0604020202020204" pitchFamily="34" charset="0"/>
                <a:ea typeface="Albany WT J" panose="020B0604020202020204" pitchFamily="34" charset="2"/>
                <a:cs typeface="Arial" panose="020B0604020202020204" pitchFamily="34" charset="0"/>
              </a:rPr>
              <a:t>Removal or encapsulation of materials containing lead</a:t>
            </a:r>
          </a:p>
          <a:p>
            <a:pPr lvl="1">
              <a:lnSpc>
                <a:spcPct val="80000"/>
              </a:lnSpc>
            </a:pPr>
            <a:r>
              <a:rPr lang="en-US" altLang="en-US" sz="1400" b="1" dirty="0" smtClean="0">
                <a:latin typeface="Arial" panose="020B0604020202020204" pitchFamily="34" charset="0"/>
                <a:ea typeface="Albany WT J" panose="020B0604020202020204" pitchFamily="34" charset="2"/>
                <a:cs typeface="Arial" panose="020B0604020202020204" pitchFamily="34" charset="0"/>
              </a:rPr>
              <a:t>New construction, alteration, repair, or renovation of structures, substrates, or portions thereof, that contain lead, or materials containing lead;</a:t>
            </a:r>
          </a:p>
          <a:p>
            <a:pPr lvl="1">
              <a:lnSpc>
                <a:spcPct val="80000"/>
              </a:lnSpc>
            </a:pPr>
            <a:r>
              <a:rPr lang="en-US" altLang="en-US" sz="1400" b="1" dirty="0" smtClean="0">
                <a:latin typeface="Arial" panose="020B0604020202020204" pitchFamily="34" charset="0"/>
                <a:ea typeface="Albany WT J" panose="020B0604020202020204" pitchFamily="34" charset="2"/>
                <a:cs typeface="Arial" panose="020B0604020202020204" pitchFamily="34" charset="0"/>
              </a:rPr>
              <a:t>Installation of products containing lead;</a:t>
            </a:r>
          </a:p>
          <a:p>
            <a:pPr lvl="1">
              <a:lnSpc>
                <a:spcPct val="80000"/>
              </a:lnSpc>
            </a:pPr>
            <a:r>
              <a:rPr lang="en-US" altLang="en-US" sz="1400" b="1" dirty="0" smtClean="0">
                <a:latin typeface="Arial" panose="020B0604020202020204" pitchFamily="34" charset="0"/>
                <a:ea typeface="Albany WT J" panose="020B0604020202020204" pitchFamily="34" charset="2"/>
                <a:cs typeface="Arial" panose="020B0604020202020204" pitchFamily="34" charset="0"/>
              </a:rPr>
              <a:t>Lead contamination/emergency cleanup;</a:t>
            </a:r>
          </a:p>
          <a:p>
            <a:pPr lvl="1">
              <a:lnSpc>
                <a:spcPct val="80000"/>
              </a:lnSpc>
            </a:pPr>
            <a:r>
              <a:rPr lang="en-US" altLang="en-US" sz="1400" b="1" dirty="0" smtClean="0">
                <a:latin typeface="Arial" panose="020B0604020202020204" pitchFamily="34" charset="0"/>
                <a:ea typeface="Albany WT J" panose="020B0604020202020204" pitchFamily="34" charset="2"/>
                <a:cs typeface="Arial" panose="020B0604020202020204" pitchFamily="34" charset="0"/>
              </a:rPr>
              <a:t>Transportation, disposal, storage, or containment of lead or materials containing lead on the site or location at which construction activities are performed; and</a:t>
            </a:r>
          </a:p>
          <a:p>
            <a:pPr lvl="1">
              <a:lnSpc>
                <a:spcPct val="80000"/>
              </a:lnSpc>
            </a:pPr>
            <a:r>
              <a:rPr lang="en-US" altLang="en-US" sz="1400" b="1" dirty="0" smtClean="0">
                <a:latin typeface="Arial" panose="020B0604020202020204" pitchFamily="34" charset="0"/>
                <a:ea typeface="Albany WT J" panose="020B0604020202020204" pitchFamily="34" charset="2"/>
                <a:cs typeface="Arial" panose="020B0604020202020204" pitchFamily="34" charset="0"/>
              </a:rPr>
              <a:t>Maintenance operations associated with the construction activities described in this section.</a:t>
            </a:r>
            <a:endParaRPr lang="en-US" altLang="en-US" sz="1400" b="1" dirty="0" smtClean="0">
              <a:solidFill>
                <a:schemeClr val="hlink"/>
              </a:solidFill>
              <a:latin typeface="Arial" panose="020B0604020202020204" pitchFamily="34" charset="0"/>
              <a:ea typeface="Albany WT J" panose="020B0604020202020204" pitchFamily="34" charset="2"/>
              <a:cs typeface="Arial" panose="020B0604020202020204" pitchFamily="34" charset="0"/>
            </a:endParaRPr>
          </a:p>
          <a:p>
            <a:pPr lvl="0">
              <a:spcBef>
                <a:spcPts val="1300"/>
              </a:spcBef>
            </a:pPr>
            <a:endParaRPr lang="en-US" sz="1400" dirty="0">
              <a:latin typeface="Arial" panose="020B0604020202020204" pitchFamily="34" charset="0"/>
              <a:ea typeface="Albany WT J" panose="020B0604020202020204" pitchFamily="34" charset="2"/>
              <a:cs typeface="Arial" panose="020B0604020202020204" pitchFamily="34" charset="0"/>
            </a:endParaRPr>
          </a:p>
        </p:txBody>
      </p:sp>
      <p:sp>
        <p:nvSpPr>
          <p:cNvPr id="4" name="Slide Number Placeholder 3"/>
          <p:cNvSpPr>
            <a:spLocks noGrp="1"/>
          </p:cNvSpPr>
          <p:nvPr>
            <p:ph type="sldNum" sz="quarter" idx="10"/>
          </p:nvPr>
        </p:nvSpPr>
        <p:spPr/>
        <p:txBody>
          <a:bodyPr/>
          <a:lstStyle/>
          <a:p>
            <a:fld id="{4C4C6B76-932C-46A1-8A8E-6826F1CD322F}" type="slidenum">
              <a:rPr lang="en-US" smtClean="0"/>
              <a:t>3</a:t>
            </a:fld>
            <a:endParaRPr lang="en-US" dirty="0"/>
          </a:p>
        </p:txBody>
      </p:sp>
    </p:spTree>
    <p:extLst>
      <p:ext uri="{BB962C8B-B14F-4D97-AF65-F5344CB8AC3E}">
        <p14:creationId xmlns:p14="http://schemas.microsoft.com/office/powerpoint/2010/main" val="13744741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sz="1600" dirty="0" smtClean="0"/>
              <a:t>Currently all</a:t>
            </a:r>
            <a:r>
              <a:rPr lang="en-US" sz="1600" baseline="0" dirty="0" smtClean="0"/>
              <a:t> state plans have requirements equivalent to OSHA – different numbering system in Washington.</a:t>
            </a:r>
            <a:endParaRPr lang="en-US" sz="1600" dirty="0" smtClean="0"/>
          </a:p>
          <a:p>
            <a:pPr lvl="0"/>
            <a:endParaRPr lang="en-US" sz="1600" dirty="0" smtClean="0"/>
          </a:p>
          <a:p>
            <a:pPr lvl="0"/>
            <a:r>
              <a:rPr lang="en-US" sz="1600" dirty="0" smtClean="0"/>
              <a:t>Airborne</a:t>
            </a:r>
            <a:r>
              <a:rPr lang="en-US" sz="1600" baseline="0" dirty="0" smtClean="0"/>
              <a:t> exposure assessment use standard industrial hygiene protocols to measure lead in the air as a personal sample.</a:t>
            </a:r>
          </a:p>
          <a:p>
            <a:pPr lvl="0"/>
            <a:endParaRPr lang="en-US" sz="1600" baseline="0" dirty="0" smtClean="0"/>
          </a:p>
          <a:p>
            <a:pPr lvl="0"/>
            <a:r>
              <a:rPr lang="en-US" sz="1600" baseline="0" dirty="0" smtClean="0"/>
              <a:t>Surface swipe samples to access surface contamination and housekeeping “as free as practical”.  Not tied to a number  </a:t>
            </a:r>
            <a:endParaRPr lang="en-US" sz="1600" dirty="0" smtClean="0"/>
          </a:p>
          <a:p>
            <a:pPr lvl="0"/>
            <a:endParaRPr lang="en-US" sz="1600" dirty="0" smtClean="0"/>
          </a:p>
          <a:p>
            <a:pPr lvl="0"/>
            <a:r>
              <a:rPr lang="en-US" sz="1600" dirty="0" smtClean="0"/>
              <a:t>ug/100</a:t>
            </a:r>
            <a:r>
              <a:rPr lang="en-US" sz="1600" baseline="0" dirty="0" smtClean="0"/>
              <a:t> grams of blood equivalent to ug/dl</a:t>
            </a:r>
          </a:p>
          <a:p>
            <a:pPr lvl="0"/>
            <a:endParaRPr lang="en-US" sz="1600" baseline="0" dirty="0" smtClean="0"/>
          </a:p>
          <a:p>
            <a:pPr lvl="0"/>
            <a:r>
              <a:rPr lang="en-US" sz="1600" baseline="0" dirty="0" smtClean="0"/>
              <a:t>Medical surveillance requirements standards have different blood lead and medical exam schedules.</a:t>
            </a:r>
          </a:p>
          <a:p>
            <a:pPr lvl="0"/>
            <a:r>
              <a:rPr lang="en-US" sz="1600" baseline="0" dirty="0" smtClean="0"/>
              <a:t> Medical removal levels reflect the differences between industries for timing and the change in adult background lead levels (early 80’s vs. 1993)</a:t>
            </a:r>
            <a:endParaRPr lang="en-US" sz="1600" dirty="0"/>
          </a:p>
        </p:txBody>
      </p:sp>
      <p:sp>
        <p:nvSpPr>
          <p:cNvPr id="4" name="Slide Number Placeholder 3"/>
          <p:cNvSpPr>
            <a:spLocks noGrp="1"/>
          </p:cNvSpPr>
          <p:nvPr>
            <p:ph type="sldNum" sz="quarter" idx="10"/>
          </p:nvPr>
        </p:nvSpPr>
        <p:spPr/>
        <p:txBody>
          <a:bodyPr/>
          <a:lstStyle/>
          <a:p>
            <a:pPr>
              <a:defRPr/>
            </a:pPr>
            <a:fld id="{7E7A7BBB-FDE0-411B-B3B5-66A3299E4A60}" type="slidenum">
              <a:rPr lang="en-US" smtClean="0"/>
              <a:pPr>
                <a:defRPr/>
              </a:pPr>
              <a:t>4</a:t>
            </a:fld>
            <a:endParaRPr lang="en-US" dirty="0"/>
          </a:p>
        </p:txBody>
      </p:sp>
    </p:spTree>
    <p:extLst>
      <p:ext uri="{BB962C8B-B14F-4D97-AF65-F5344CB8AC3E}">
        <p14:creationId xmlns:p14="http://schemas.microsoft.com/office/powerpoint/2010/main" val="32973506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sz="2400" b="1" dirty="0" smtClean="0">
                <a:solidFill>
                  <a:srgbClr val="093678"/>
                </a:solidFill>
              </a:rPr>
              <a:t>DOSH </a:t>
            </a:r>
            <a:r>
              <a:rPr lang="en-US" sz="2400" b="1" u="sng" dirty="0" smtClean="0">
                <a:solidFill>
                  <a:srgbClr val="093678"/>
                </a:solidFill>
              </a:rPr>
              <a:t>General Industry</a:t>
            </a:r>
            <a:r>
              <a:rPr lang="en-US" sz="2400" b="1" dirty="0" smtClean="0">
                <a:solidFill>
                  <a:srgbClr val="093678"/>
                </a:solidFill>
              </a:rPr>
              <a:t> &amp; </a:t>
            </a:r>
            <a:r>
              <a:rPr lang="en-US" sz="2400" b="1" u="sng" dirty="0" smtClean="0">
                <a:solidFill>
                  <a:srgbClr val="093678"/>
                </a:solidFill>
              </a:rPr>
              <a:t>Construction</a:t>
            </a:r>
            <a:r>
              <a:rPr lang="en-US" sz="2400" b="1" dirty="0" smtClean="0">
                <a:solidFill>
                  <a:srgbClr val="093678"/>
                </a:solidFill>
              </a:rPr>
              <a:t> Standards </a:t>
            </a:r>
          </a:p>
          <a:p>
            <a:r>
              <a:rPr lang="en-US" sz="2400" dirty="0" smtClean="0"/>
              <a:t>Similarities</a:t>
            </a:r>
          </a:p>
          <a:p>
            <a:pPr lvl="1"/>
            <a:r>
              <a:rPr lang="en-US" sz="2200" dirty="0" smtClean="0"/>
              <a:t>Requires housekeeping practices</a:t>
            </a:r>
          </a:p>
          <a:p>
            <a:pPr lvl="1"/>
            <a:r>
              <a:rPr lang="en-US" sz="2200" dirty="0" smtClean="0"/>
              <a:t>Requires employer evaluation of worker airborne exposure </a:t>
            </a:r>
          </a:p>
          <a:p>
            <a:pPr lvl="1"/>
            <a:r>
              <a:rPr lang="en-US" sz="2200" dirty="0" smtClean="0"/>
              <a:t>Requires some level of blood lead evaluation (not identical)</a:t>
            </a:r>
          </a:p>
          <a:p>
            <a:pPr lvl="1"/>
            <a:r>
              <a:rPr lang="en-US" sz="2200" dirty="0" smtClean="0"/>
              <a:t>Requires exposure controls (e.g. exhaust ventilation)  </a:t>
            </a:r>
          </a:p>
          <a:p>
            <a:r>
              <a:rPr lang="en-US" sz="2400" dirty="0" smtClean="0"/>
              <a:t>Differences</a:t>
            </a:r>
          </a:p>
          <a:p>
            <a:pPr lvl="1"/>
            <a:r>
              <a:rPr lang="en-US" sz="2200" dirty="0" smtClean="0"/>
              <a:t>Exposure measures - construction is more task work specific (for presumed</a:t>
            </a:r>
            <a:r>
              <a:rPr lang="en-US" sz="2200" baseline="0" dirty="0" smtClean="0"/>
              <a:t> exposure levels aka “Trigger Tasks) General Industry has tasks in an appendix to the rule “known” to be over the PEL</a:t>
            </a:r>
            <a:endParaRPr lang="en-US" sz="2200" dirty="0" smtClean="0"/>
          </a:p>
          <a:p>
            <a:pPr lvl="1"/>
            <a:r>
              <a:rPr lang="en-US" sz="2200" dirty="0" smtClean="0"/>
              <a:t>Showers – “where feasible” for construction (vs. required for general industry)</a:t>
            </a:r>
          </a:p>
          <a:p>
            <a:pPr lvl="1"/>
            <a:r>
              <a:rPr lang="en-US" sz="2200" dirty="0" smtClean="0"/>
              <a:t>Blood testing – for construction required </a:t>
            </a:r>
            <a:r>
              <a:rPr lang="en-US" sz="2200" i="1" dirty="0" smtClean="0"/>
              <a:t>for</a:t>
            </a:r>
            <a:r>
              <a:rPr lang="en-US" sz="2200" i="1" baseline="0" dirty="0" smtClean="0"/>
              <a:t>  even </a:t>
            </a:r>
            <a:r>
              <a:rPr lang="en-US" sz="2200" dirty="0" smtClean="0"/>
              <a:t>1 day of exposure </a:t>
            </a:r>
            <a:r>
              <a:rPr lang="en-US" sz="1500" dirty="0" smtClean="0"/>
              <a:t>(vs. </a:t>
            </a:r>
            <a:r>
              <a:rPr lang="en-US" sz="1500" i="1" dirty="0" smtClean="0"/>
              <a:t>prior to</a:t>
            </a:r>
            <a:r>
              <a:rPr lang="en-US" sz="1500" dirty="0" smtClean="0"/>
              <a:t> assignment if exposure greater than lead action level for 30 days)</a:t>
            </a:r>
          </a:p>
          <a:p>
            <a:pPr lvl="1"/>
            <a:endParaRPr lang="en-US" sz="1500" dirty="0" smtClean="0"/>
          </a:p>
          <a:p>
            <a:pPr lvl="1"/>
            <a:r>
              <a:rPr lang="en-US" sz="1500" dirty="0" smtClean="0"/>
              <a:t>Employers are required to implement the standards to protect their employees.</a:t>
            </a:r>
          </a:p>
          <a:p>
            <a:pPr lvl="0"/>
            <a:endParaRPr lang="en-US" sz="1600" dirty="0"/>
          </a:p>
        </p:txBody>
      </p:sp>
      <p:sp>
        <p:nvSpPr>
          <p:cNvPr id="4" name="Slide Number Placeholder 3"/>
          <p:cNvSpPr>
            <a:spLocks noGrp="1"/>
          </p:cNvSpPr>
          <p:nvPr>
            <p:ph type="sldNum" sz="quarter" idx="10"/>
          </p:nvPr>
        </p:nvSpPr>
        <p:spPr/>
        <p:txBody>
          <a:bodyPr/>
          <a:lstStyle/>
          <a:p>
            <a:pPr>
              <a:defRPr/>
            </a:pPr>
            <a:fld id="{7E7A7BBB-FDE0-411B-B3B5-66A3299E4A60}" type="slidenum">
              <a:rPr lang="en-US" smtClean="0"/>
              <a:pPr>
                <a:defRPr/>
              </a:pPr>
              <a:t>5</a:t>
            </a:fld>
            <a:endParaRPr lang="en-US" dirty="0"/>
          </a:p>
        </p:txBody>
      </p:sp>
    </p:spTree>
    <p:extLst>
      <p:ext uri="{BB962C8B-B14F-4D97-AF65-F5344CB8AC3E}">
        <p14:creationId xmlns:p14="http://schemas.microsoft.com/office/powerpoint/2010/main" val="32973506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solidFill>
                  <a:srgbClr val="093678"/>
                </a:solidFill>
              </a:rPr>
              <a:t>Gun Ranges </a:t>
            </a:r>
          </a:p>
          <a:p>
            <a:r>
              <a:rPr lang="en-US" sz="1200" dirty="0" smtClean="0"/>
              <a:t>DOSH only has jurisdiction over gun range operations when an employer-employee relationship exists</a:t>
            </a:r>
          </a:p>
          <a:p>
            <a:r>
              <a:rPr lang="en-US" sz="1200" dirty="0" smtClean="0"/>
              <a:t>Little/no oversight of non-employer gun ranges</a:t>
            </a:r>
          </a:p>
          <a:p>
            <a:r>
              <a:rPr lang="en-US" sz="1200" dirty="0" smtClean="0"/>
              <a:t>DOSH is in progress to inspect all suspected and known range operations in State again</a:t>
            </a:r>
          </a:p>
          <a:p>
            <a:r>
              <a:rPr lang="en-US" sz="1200" dirty="0" smtClean="0"/>
              <a:t>Since March 2014, 21 inspections of 18 ranges has occurred</a:t>
            </a:r>
          </a:p>
          <a:p>
            <a:r>
              <a:rPr lang="en-US" sz="1200" dirty="0" smtClean="0"/>
              <a:t>~ 35 employer-run ranges</a:t>
            </a:r>
          </a:p>
          <a:p>
            <a:r>
              <a:rPr lang="en-US" dirty="0" smtClean="0"/>
              <a:t> </a:t>
            </a:r>
          </a:p>
          <a:p>
            <a:endParaRPr lang="en-US" dirty="0" smtClean="0"/>
          </a:p>
        </p:txBody>
      </p:sp>
      <p:sp>
        <p:nvSpPr>
          <p:cNvPr id="4" name="Slide Number Placeholder 3"/>
          <p:cNvSpPr>
            <a:spLocks noGrp="1"/>
          </p:cNvSpPr>
          <p:nvPr>
            <p:ph type="sldNum" sz="quarter" idx="10"/>
          </p:nvPr>
        </p:nvSpPr>
        <p:spPr/>
        <p:txBody>
          <a:bodyPr/>
          <a:lstStyle/>
          <a:p>
            <a:pPr>
              <a:defRPr/>
            </a:pPr>
            <a:fld id="{7E7A7BBB-FDE0-411B-B3B5-66A3299E4A60}" type="slidenum">
              <a:rPr lang="en-US" smtClean="0"/>
              <a:pPr>
                <a:defRPr/>
              </a:pPr>
              <a:t>6</a:t>
            </a:fld>
            <a:endParaRPr lang="en-US" dirty="0"/>
          </a:p>
        </p:txBody>
      </p:sp>
    </p:spTree>
    <p:extLst>
      <p:ext uri="{BB962C8B-B14F-4D97-AF65-F5344CB8AC3E}">
        <p14:creationId xmlns:p14="http://schemas.microsoft.com/office/powerpoint/2010/main" val="23566620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sz="1200" b="1" kern="1200" dirty="0" smtClean="0">
                <a:solidFill>
                  <a:schemeClr val="tx1"/>
                </a:solidFill>
                <a:effectLst/>
                <a:latin typeface="+mn-lt"/>
                <a:ea typeface="+mn-ea"/>
                <a:cs typeface="+mn-cs"/>
              </a:rPr>
              <a:t>Cal OSHA and related</a:t>
            </a:r>
            <a:endParaRPr lang="en-US" sz="1200" kern="1200" dirty="0" smtClean="0">
              <a:solidFill>
                <a:schemeClr val="tx1"/>
              </a:solidFill>
              <a:effectLst/>
              <a:latin typeface="+mn-lt"/>
              <a:ea typeface="+mn-ea"/>
              <a:cs typeface="+mn-cs"/>
            </a:endParaRPr>
          </a:p>
          <a:p>
            <a:pPr lvl="0"/>
            <a:endParaRPr lang="en-US" sz="1200" kern="1200" dirty="0" smtClean="0">
              <a:solidFill>
                <a:schemeClr val="tx1"/>
              </a:solidFill>
              <a:effectLst/>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smtClean="0"/>
              <a:t>The 6th meeting will seek advice on the revised discussion drafts of section 1532.1 for Lead in Construction and section 5198 for Lead in General Industry. The revised discussion drafts and an agenda will be posted on this website and emailed to all interested parties prior to the meeting.  Meetings started in 2011.  3</a:t>
            </a:r>
            <a:r>
              <a:rPr lang="en-US" baseline="0" dirty="0" smtClean="0"/>
              <a:t> of the 6 public meetings have occurred in 2015.</a:t>
            </a:r>
            <a:endParaRPr lang="en-US" dirty="0" smtClean="0"/>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Meeting schedule </a:t>
            </a:r>
            <a:r>
              <a:rPr lang="en-US" sz="1200" u="sng" kern="1200" dirty="0" smtClean="0">
                <a:solidFill>
                  <a:schemeClr val="tx1"/>
                </a:solidFill>
                <a:effectLst/>
                <a:latin typeface="+mn-lt"/>
                <a:ea typeface="+mn-ea"/>
                <a:cs typeface="+mn-cs"/>
                <a:hlinkClick r:id="rId3"/>
              </a:rPr>
              <a:t>http://www.dir.ca.gov/dosh/DoshReg/5198Meetings.htm</a:t>
            </a:r>
            <a:r>
              <a:rPr lang="en-US" sz="1200" kern="1200" dirty="0" smtClean="0">
                <a:solidFill>
                  <a:schemeClr val="tx1"/>
                </a:solidFill>
                <a:effectLst/>
                <a:latin typeface="+mn-lt"/>
                <a:ea typeface="+mn-ea"/>
                <a:cs typeface="+mn-cs"/>
              </a:rPr>
              <a:t> </a:t>
            </a:r>
          </a:p>
          <a:p>
            <a:pPr lvl="0"/>
            <a:r>
              <a:rPr lang="en-US" sz="1200" b="1" kern="1200" dirty="0" smtClean="0">
                <a:solidFill>
                  <a:schemeClr val="tx1"/>
                </a:solidFill>
                <a:effectLst/>
                <a:latin typeface="+mn-lt"/>
                <a:ea typeface="+mn-ea"/>
                <a:cs typeface="+mn-cs"/>
              </a:rPr>
              <a:t>Summary of general industry main “changes” </a:t>
            </a:r>
            <a:r>
              <a:rPr lang="en-US" sz="1200" b="1" u="sng" kern="1200" dirty="0" smtClean="0">
                <a:solidFill>
                  <a:schemeClr val="tx1"/>
                </a:solidFill>
                <a:effectLst/>
                <a:latin typeface="+mn-lt"/>
                <a:ea typeface="+mn-ea"/>
                <a:cs typeface="+mn-cs"/>
                <a:hlinkClick r:id="rId4"/>
              </a:rPr>
              <a:t>http://www.dir.ca.gov/dosh/doshreg/5198-meetings/summary-of-draft-changes-03.25.15.pdf</a:t>
            </a:r>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Summary of construction main changes </a:t>
            </a:r>
            <a:r>
              <a:rPr lang="en-US" sz="1200" b="1" u="sng" kern="1200" dirty="0" smtClean="0">
                <a:solidFill>
                  <a:schemeClr val="tx1"/>
                </a:solidFill>
                <a:effectLst/>
                <a:latin typeface="+mn-lt"/>
                <a:ea typeface="+mn-ea"/>
                <a:cs typeface="+mn-cs"/>
                <a:hlinkClick r:id="rId5"/>
              </a:rPr>
              <a:t>http://www.dir.ca.gov/dosh/DoshReg/Sum_of_Draft_Changes_03-25-15_for_4-21-15_AC.PDF</a:t>
            </a:r>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Flow diagram on general industry draft </a:t>
            </a:r>
            <a:r>
              <a:rPr lang="en-US" sz="1200" u="sng" kern="1200" dirty="0" smtClean="0">
                <a:solidFill>
                  <a:schemeClr val="tx1"/>
                </a:solidFill>
                <a:effectLst/>
                <a:latin typeface="+mn-lt"/>
                <a:ea typeface="+mn-ea"/>
                <a:cs typeface="+mn-cs"/>
                <a:hlinkClick r:id="rId6"/>
              </a:rPr>
              <a:t>http://www.dir.ca.gov/dosh/doshreg/5198-meetings/lead-diagram-draft-1532.1.pdf</a:t>
            </a:r>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Flow diagram on construction draft </a:t>
            </a:r>
            <a:r>
              <a:rPr lang="en-US" sz="1200" u="sng" kern="1200" dirty="0" smtClean="0">
                <a:solidFill>
                  <a:schemeClr val="tx1"/>
                </a:solidFill>
                <a:effectLst/>
                <a:latin typeface="+mn-lt"/>
                <a:ea typeface="+mn-ea"/>
                <a:cs typeface="+mn-cs"/>
                <a:hlinkClick r:id="rId7"/>
              </a:rPr>
              <a:t>http://www.dir.ca.gov/dosh/DoshReg/5198_Lead_Diagram_3-25-15.pdf</a:t>
            </a:r>
            <a:r>
              <a:rPr lang="en-US" sz="1200" kern="1200" dirty="0" smtClean="0">
                <a:solidFill>
                  <a:schemeClr val="tx1"/>
                </a:solidFill>
                <a:effectLst/>
                <a:latin typeface="+mn-lt"/>
                <a:ea typeface="+mn-ea"/>
                <a:cs typeface="+mn-cs"/>
              </a:rPr>
              <a:t> </a:t>
            </a:r>
          </a:p>
          <a:p>
            <a:pPr lvl="0"/>
            <a:endParaRPr lang="en-US" sz="1200" kern="1200" dirty="0" smtClean="0">
              <a:solidFill>
                <a:schemeClr val="tx1"/>
              </a:solidFill>
              <a:effectLst/>
              <a:latin typeface="+mn-lt"/>
              <a:ea typeface="+mn-ea"/>
              <a:cs typeface="+mn-cs"/>
            </a:endParaRPr>
          </a:p>
          <a:p>
            <a:r>
              <a:rPr lang="en-US" sz="2000" dirty="0" smtClean="0"/>
              <a:t>California Lead rules are essentially equivalent to Washington’s</a:t>
            </a:r>
          </a:p>
          <a:p>
            <a:r>
              <a:rPr lang="en-US" sz="2000" dirty="0" smtClean="0"/>
              <a:t>Activities:</a:t>
            </a:r>
          </a:p>
          <a:p>
            <a:pPr lvl="1"/>
            <a:r>
              <a:rPr lang="en-US" sz="1600" dirty="0" smtClean="0"/>
              <a:t>California Department of Public Health made recommendations for a revised Permissible Exposure Limit (September 2013) and recommended changes to the standards</a:t>
            </a:r>
          </a:p>
          <a:p>
            <a:pPr lvl="1"/>
            <a:r>
              <a:rPr lang="en-US" sz="1600" dirty="0" smtClean="0"/>
              <a:t>California Department of Public Health held a webinar/seminar</a:t>
            </a:r>
          </a:p>
          <a:p>
            <a:pPr lvl="1"/>
            <a:r>
              <a:rPr lang="en-US" sz="1600" dirty="0" smtClean="0"/>
              <a:t>Cal-OSHA has had three public advisory meetings since 2013 to discuss proposals “Drafts under consideration”</a:t>
            </a:r>
          </a:p>
          <a:p>
            <a:pPr lvl="0"/>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Dept of Public Health</a:t>
            </a:r>
            <a:r>
              <a:rPr lang="en-US" sz="1200" b="1" kern="1200" dirty="0" smtClean="0">
                <a:solidFill>
                  <a:schemeClr val="tx1"/>
                </a:solidFill>
                <a:effectLst/>
                <a:latin typeface="+mn-lt"/>
                <a:ea typeface="+mn-ea"/>
                <a:cs typeface="+mn-cs"/>
              </a:rPr>
              <a:t> </a:t>
            </a:r>
            <a:r>
              <a:rPr lang="en-US" sz="1200" b="1" u="sng" kern="1200" dirty="0" smtClean="0">
                <a:solidFill>
                  <a:schemeClr val="tx1"/>
                </a:solidFill>
                <a:effectLst/>
                <a:latin typeface="+mn-lt"/>
                <a:ea typeface="+mn-ea"/>
                <a:cs typeface="+mn-cs"/>
                <a:hlinkClick r:id="rId8"/>
              </a:rPr>
              <a:t>https://www.cdph.ca.gov/Pages/DEFAULT.aspx</a:t>
            </a:r>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Recommendations </a:t>
            </a:r>
            <a:r>
              <a:rPr lang="en-US" sz="1200" b="1" u="sng" kern="1200" dirty="0" smtClean="0">
                <a:solidFill>
                  <a:schemeClr val="tx1"/>
                </a:solidFill>
                <a:effectLst/>
                <a:latin typeface="+mn-lt"/>
                <a:ea typeface="+mn-ea"/>
                <a:cs typeface="+mn-cs"/>
                <a:hlinkClick r:id="rId9"/>
              </a:rPr>
              <a:t>https://www.cdph.ca.gov/programs/olppp/Pages/LeadStdRecs.aspx</a:t>
            </a:r>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Summary </a:t>
            </a:r>
            <a:r>
              <a:rPr lang="en-US" sz="1200" b="1" u="sng" kern="1200" dirty="0" smtClean="0">
                <a:solidFill>
                  <a:schemeClr val="tx1"/>
                </a:solidFill>
                <a:effectLst/>
                <a:latin typeface="+mn-lt"/>
                <a:ea typeface="+mn-ea"/>
                <a:cs typeface="+mn-cs"/>
                <a:hlinkClick r:id="rId10"/>
              </a:rPr>
              <a:t>https://www.cdph.ca.gov/programs/olppp/Documents/LeadStdRev-At-A-Glance.pdf</a:t>
            </a:r>
            <a:r>
              <a:rPr lang="en-US" sz="1200" b="1" kern="1200" dirty="0" smtClean="0">
                <a:solidFill>
                  <a:schemeClr val="tx1"/>
                </a:solidFill>
                <a:effectLst/>
                <a:latin typeface="+mn-lt"/>
                <a:ea typeface="+mn-ea"/>
                <a:cs typeface="+mn-cs"/>
              </a:rPr>
              <a:t>  This has a next steps list at the end of the document</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pPr>
              <a:defRPr/>
            </a:pPr>
            <a:fld id="{7E7A7BBB-FDE0-411B-B3B5-66A3299E4A60}" type="slidenum">
              <a:rPr lang="en-US" smtClean="0"/>
              <a:pPr>
                <a:defRPr/>
              </a:pPr>
              <a:t>7</a:t>
            </a:fld>
            <a:endParaRPr lang="en-US" dirty="0"/>
          </a:p>
        </p:txBody>
      </p:sp>
    </p:spTree>
    <p:extLst>
      <p:ext uri="{BB962C8B-B14F-4D97-AF65-F5344CB8AC3E}">
        <p14:creationId xmlns:p14="http://schemas.microsoft.com/office/powerpoint/2010/main" val="39774222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E7A7BBB-FDE0-411B-B3B5-66A3299E4A60}" type="slidenum">
              <a:rPr lang="en-US" smtClean="0"/>
              <a:pPr>
                <a:defRPr/>
              </a:pPr>
              <a:t>8</a:t>
            </a:fld>
            <a:endParaRPr lang="en-US" dirty="0"/>
          </a:p>
        </p:txBody>
      </p:sp>
    </p:spTree>
    <p:extLst>
      <p:ext uri="{BB962C8B-B14F-4D97-AF65-F5344CB8AC3E}">
        <p14:creationId xmlns:p14="http://schemas.microsoft.com/office/powerpoint/2010/main" val="22431105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15"/>
          <p:cNvSpPr>
            <a:spLocks noChangeArrowheads="1"/>
          </p:cNvSpPr>
          <p:nvPr userDrawn="1"/>
        </p:nvSpPr>
        <p:spPr bwMode="auto">
          <a:xfrm>
            <a:off x="0" y="0"/>
            <a:ext cx="9144000" cy="6858000"/>
          </a:xfrm>
          <a:prstGeom prst="rect">
            <a:avLst/>
          </a:prstGeom>
          <a:solidFill>
            <a:srgbClr val="D4D2B4"/>
          </a:solidFill>
          <a:ln w="9525">
            <a:noFill/>
            <a:miter lim="800000"/>
            <a:headEnd/>
            <a:tailEnd/>
          </a:ln>
          <a:effectLst/>
        </p:spPr>
        <p:txBody>
          <a:bodyPr wrap="none" anchor="ctr"/>
          <a:lstStyle/>
          <a:p>
            <a:pPr>
              <a:defRPr/>
            </a:pPr>
            <a:endParaRPr lang="en-US" dirty="0">
              <a:cs typeface="+mn-cs"/>
            </a:endParaRPr>
          </a:p>
        </p:txBody>
      </p:sp>
      <p:sp>
        <p:nvSpPr>
          <p:cNvPr id="5" name="Rectangle 12"/>
          <p:cNvSpPr>
            <a:spLocks noChangeArrowheads="1"/>
          </p:cNvSpPr>
          <p:nvPr userDrawn="1"/>
        </p:nvSpPr>
        <p:spPr bwMode="auto">
          <a:xfrm>
            <a:off x="2806700" y="1193800"/>
            <a:ext cx="6337300" cy="2778125"/>
          </a:xfrm>
          <a:prstGeom prst="rect">
            <a:avLst/>
          </a:prstGeom>
          <a:solidFill>
            <a:schemeClr val="bg1"/>
          </a:solidFill>
          <a:ln w="9525">
            <a:noFill/>
            <a:miter lim="800000"/>
            <a:headEnd/>
            <a:tailEnd/>
          </a:ln>
          <a:effectLst/>
        </p:spPr>
        <p:txBody>
          <a:bodyPr wrap="none" anchor="ctr"/>
          <a:lstStyle/>
          <a:p>
            <a:pPr>
              <a:defRPr/>
            </a:pPr>
            <a:endParaRPr lang="en-US" dirty="0">
              <a:cs typeface="+mn-cs"/>
            </a:endParaRPr>
          </a:p>
        </p:txBody>
      </p:sp>
      <p:sp>
        <p:nvSpPr>
          <p:cNvPr id="6" name="Rectangle 13"/>
          <p:cNvSpPr>
            <a:spLocks noChangeArrowheads="1"/>
          </p:cNvSpPr>
          <p:nvPr userDrawn="1"/>
        </p:nvSpPr>
        <p:spPr bwMode="auto">
          <a:xfrm>
            <a:off x="2873375" y="1260475"/>
            <a:ext cx="6270625" cy="2701925"/>
          </a:xfrm>
          <a:prstGeom prst="rect">
            <a:avLst/>
          </a:prstGeom>
          <a:solidFill>
            <a:srgbClr val="EAEAEA"/>
          </a:solidFill>
          <a:ln w="9525">
            <a:noFill/>
            <a:miter lim="800000"/>
            <a:headEnd/>
            <a:tailEnd/>
          </a:ln>
          <a:effectLst/>
        </p:spPr>
        <p:txBody>
          <a:bodyPr wrap="none" anchor="ctr"/>
          <a:lstStyle/>
          <a:p>
            <a:pPr>
              <a:defRPr/>
            </a:pPr>
            <a:endParaRPr lang="en-US" dirty="0">
              <a:cs typeface="+mn-cs"/>
            </a:endParaRPr>
          </a:p>
        </p:txBody>
      </p:sp>
      <p:sp>
        <p:nvSpPr>
          <p:cNvPr id="7" name="Rectangle 6"/>
          <p:cNvSpPr>
            <a:spLocks noChangeArrowheads="1"/>
          </p:cNvSpPr>
          <p:nvPr userDrawn="1"/>
        </p:nvSpPr>
        <p:spPr bwMode="auto">
          <a:xfrm>
            <a:off x="0" y="3962400"/>
            <a:ext cx="9144000" cy="1511300"/>
          </a:xfrm>
          <a:prstGeom prst="rect">
            <a:avLst/>
          </a:prstGeom>
          <a:solidFill>
            <a:schemeClr val="bg1"/>
          </a:solidFill>
          <a:ln w="9525">
            <a:noFill/>
            <a:miter lim="800000"/>
            <a:headEnd/>
            <a:tailEnd/>
          </a:ln>
          <a:effectLst/>
        </p:spPr>
        <p:txBody>
          <a:bodyPr wrap="none" anchor="ctr"/>
          <a:lstStyle/>
          <a:p>
            <a:pPr>
              <a:defRPr/>
            </a:pPr>
            <a:endParaRPr lang="en-US" dirty="0">
              <a:cs typeface="+mn-cs"/>
            </a:endParaRPr>
          </a:p>
        </p:txBody>
      </p:sp>
      <p:sp>
        <p:nvSpPr>
          <p:cNvPr id="8" name="Rectangle 10"/>
          <p:cNvSpPr>
            <a:spLocks noChangeArrowheads="1"/>
          </p:cNvSpPr>
          <p:nvPr userDrawn="1"/>
        </p:nvSpPr>
        <p:spPr bwMode="auto">
          <a:xfrm>
            <a:off x="0" y="6705600"/>
            <a:ext cx="9144000" cy="152400"/>
          </a:xfrm>
          <a:prstGeom prst="rect">
            <a:avLst/>
          </a:prstGeom>
          <a:solidFill>
            <a:srgbClr val="E86C1F"/>
          </a:solidFill>
          <a:ln w="9525">
            <a:noFill/>
            <a:miter lim="800000"/>
            <a:headEnd/>
            <a:tailEnd/>
          </a:ln>
          <a:effectLst/>
        </p:spPr>
        <p:txBody>
          <a:bodyPr wrap="none" anchor="ctr"/>
          <a:lstStyle/>
          <a:p>
            <a:pPr>
              <a:defRPr/>
            </a:pPr>
            <a:endParaRPr lang="en-US" dirty="0">
              <a:cs typeface="+mn-cs"/>
            </a:endParaRPr>
          </a:p>
        </p:txBody>
      </p:sp>
      <p:pic>
        <p:nvPicPr>
          <p:cNvPr id="9" name="Picture 14" descr="photo bar-colo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4000500"/>
            <a:ext cx="9144000" cy="1433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9" descr="LnI_Logo_2-color-RGB"/>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34950" y="168275"/>
            <a:ext cx="2736850"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ctrTitle"/>
          </p:nvPr>
        </p:nvSpPr>
        <p:spPr>
          <a:xfrm>
            <a:off x="2971800" y="1600200"/>
            <a:ext cx="5562600" cy="612775"/>
          </a:xfrm>
        </p:spPr>
        <p:txBody>
          <a:bodyPr/>
          <a:lstStyle>
            <a:lvl1pPr>
              <a:defRPr/>
            </a:lvl1pPr>
          </a:lstStyle>
          <a:p>
            <a:r>
              <a:rPr lang="en-US"/>
              <a:t>Click to edit Master title style</a:t>
            </a:r>
          </a:p>
        </p:txBody>
      </p:sp>
      <p:sp>
        <p:nvSpPr>
          <p:cNvPr id="3075" name="Rectangle 3"/>
          <p:cNvSpPr>
            <a:spLocks noGrp="1" noChangeArrowheads="1"/>
          </p:cNvSpPr>
          <p:nvPr>
            <p:ph type="subTitle" idx="1"/>
          </p:nvPr>
        </p:nvSpPr>
        <p:spPr>
          <a:xfrm>
            <a:off x="2971800" y="2514600"/>
            <a:ext cx="5257800" cy="1143000"/>
          </a:xfrm>
        </p:spPr>
        <p:txBody>
          <a:bodyPr/>
          <a:lstStyle>
            <a:lvl1pPr marL="0" indent="0">
              <a:buFont typeface="Wingdings" pitchFamily="2" charset="2"/>
              <a:buNone/>
              <a:defRPr sz="2400" i="1"/>
            </a:lvl1pPr>
          </a:lstStyle>
          <a:p>
            <a:r>
              <a:rPr lang="en-US"/>
              <a:t>Click to edit Master subtitle style</a:t>
            </a:r>
          </a:p>
        </p:txBody>
      </p:sp>
    </p:spTree>
    <p:extLst>
      <p:ext uri="{BB962C8B-B14F-4D97-AF65-F5344CB8AC3E}">
        <p14:creationId xmlns:p14="http://schemas.microsoft.com/office/powerpoint/2010/main" val="1714058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836236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4650" y="1493838"/>
            <a:ext cx="1962150" cy="49831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1493838"/>
            <a:ext cx="5734050" cy="49831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630808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507112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7697316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2286000"/>
            <a:ext cx="38481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38700" y="2286000"/>
            <a:ext cx="38481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71536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890008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278990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873754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124681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6585315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6" name="Rectangle 12"/>
          <p:cNvSpPr>
            <a:spLocks noChangeArrowheads="1"/>
          </p:cNvSpPr>
          <p:nvPr/>
        </p:nvSpPr>
        <p:spPr bwMode="auto">
          <a:xfrm>
            <a:off x="0" y="0"/>
            <a:ext cx="9144000" cy="1143000"/>
          </a:xfrm>
          <a:prstGeom prst="rect">
            <a:avLst/>
          </a:prstGeom>
          <a:solidFill>
            <a:srgbClr val="D4D2B4"/>
          </a:solidFill>
          <a:ln w="9525">
            <a:noFill/>
            <a:miter lim="800000"/>
            <a:headEnd/>
            <a:tailEnd/>
          </a:ln>
          <a:effectLst/>
        </p:spPr>
        <p:txBody>
          <a:bodyPr wrap="none" anchor="ctr"/>
          <a:lstStyle/>
          <a:p>
            <a:pPr>
              <a:defRPr/>
            </a:pPr>
            <a:endParaRPr lang="en-US" dirty="0">
              <a:cs typeface="+mn-cs"/>
            </a:endParaRPr>
          </a:p>
        </p:txBody>
      </p:sp>
      <p:sp>
        <p:nvSpPr>
          <p:cNvPr id="1037" name="Rectangle 13"/>
          <p:cNvSpPr>
            <a:spLocks noChangeArrowheads="1"/>
          </p:cNvSpPr>
          <p:nvPr/>
        </p:nvSpPr>
        <p:spPr bwMode="auto">
          <a:xfrm>
            <a:off x="3330575" y="61913"/>
            <a:ext cx="5789613" cy="941387"/>
          </a:xfrm>
          <a:prstGeom prst="rect">
            <a:avLst/>
          </a:prstGeom>
          <a:solidFill>
            <a:schemeClr val="bg1"/>
          </a:solidFill>
          <a:ln w="9525">
            <a:noFill/>
            <a:miter lim="800000"/>
            <a:headEnd/>
            <a:tailEnd/>
          </a:ln>
          <a:effectLst/>
        </p:spPr>
        <p:txBody>
          <a:bodyPr wrap="none" anchor="ctr"/>
          <a:lstStyle/>
          <a:p>
            <a:pPr>
              <a:defRPr/>
            </a:pPr>
            <a:endParaRPr lang="en-US" dirty="0">
              <a:cs typeface="+mn-cs"/>
            </a:endParaRPr>
          </a:p>
        </p:txBody>
      </p:sp>
      <p:sp>
        <p:nvSpPr>
          <p:cNvPr id="2052" name="Rectangle 2"/>
          <p:cNvSpPr>
            <a:spLocks noGrp="1" noChangeArrowheads="1"/>
          </p:cNvSpPr>
          <p:nvPr>
            <p:ph type="title"/>
          </p:nvPr>
        </p:nvSpPr>
        <p:spPr bwMode="auto">
          <a:xfrm>
            <a:off x="838200" y="1493838"/>
            <a:ext cx="7848600"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3" name="Rectangle 3"/>
          <p:cNvSpPr>
            <a:spLocks noGrp="1" noChangeArrowheads="1"/>
          </p:cNvSpPr>
          <p:nvPr>
            <p:ph type="body" idx="1"/>
          </p:nvPr>
        </p:nvSpPr>
        <p:spPr bwMode="auto">
          <a:xfrm>
            <a:off x="838200" y="2286000"/>
            <a:ext cx="7848600"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2054" name="Picture 10" descr="photo bar-colo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352800" y="76200"/>
            <a:ext cx="5791200" cy="90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Rectangle 11"/>
          <p:cNvSpPr>
            <a:spLocks noChangeArrowheads="1"/>
          </p:cNvSpPr>
          <p:nvPr/>
        </p:nvSpPr>
        <p:spPr bwMode="auto">
          <a:xfrm>
            <a:off x="0" y="6705600"/>
            <a:ext cx="9144000" cy="152400"/>
          </a:xfrm>
          <a:prstGeom prst="rect">
            <a:avLst/>
          </a:prstGeom>
          <a:solidFill>
            <a:srgbClr val="E86C1F"/>
          </a:solidFill>
          <a:ln w="9525">
            <a:noFill/>
            <a:miter lim="800000"/>
            <a:headEnd/>
            <a:tailEnd/>
          </a:ln>
          <a:effectLst/>
        </p:spPr>
        <p:txBody>
          <a:bodyPr wrap="none" anchor="ctr"/>
          <a:lstStyle/>
          <a:p>
            <a:pPr>
              <a:defRPr/>
            </a:pPr>
            <a:endParaRPr lang="en-US" dirty="0">
              <a:cs typeface="+mn-cs"/>
            </a:endParaRPr>
          </a:p>
        </p:txBody>
      </p:sp>
      <p:pic>
        <p:nvPicPr>
          <p:cNvPr id="2056" name="Picture 19" descr="LnI_Logo_2-color-RGB"/>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34950" y="168275"/>
            <a:ext cx="2736850"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43"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hf hdr="0" ftr="0" dt="0"/>
  <p:txStyles>
    <p:titleStyle>
      <a:lvl1pPr algn="l" rtl="0" eaLnBrk="0" fontAlgn="base" hangingPunct="0">
        <a:spcBef>
          <a:spcPct val="0"/>
        </a:spcBef>
        <a:spcAft>
          <a:spcPct val="0"/>
        </a:spcAft>
        <a:defRPr sz="3200" b="1">
          <a:solidFill>
            <a:srgbClr val="4D4D4D"/>
          </a:solidFill>
          <a:latin typeface="+mj-lt"/>
          <a:ea typeface="+mj-ea"/>
          <a:cs typeface="+mj-cs"/>
        </a:defRPr>
      </a:lvl1pPr>
      <a:lvl2pPr algn="l" rtl="0" eaLnBrk="0" fontAlgn="base" hangingPunct="0">
        <a:spcBef>
          <a:spcPct val="0"/>
        </a:spcBef>
        <a:spcAft>
          <a:spcPct val="0"/>
        </a:spcAft>
        <a:defRPr sz="3200" b="1">
          <a:solidFill>
            <a:srgbClr val="4D4D4D"/>
          </a:solidFill>
          <a:latin typeface="Arial" charset="0"/>
        </a:defRPr>
      </a:lvl2pPr>
      <a:lvl3pPr algn="l" rtl="0" eaLnBrk="0" fontAlgn="base" hangingPunct="0">
        <a:spcBef>
          <a:spcPct val="0"/>
        </a:spcBef>
        <a:spcAft>
          <a:spcPct val="0"/>
        </a:spcAft>
        <a:defRPr sz="3200" b="1">
          <a:solidFill>
            <a:srgbClr val="4D4D4D"/>
          </a:solidFill>
          <a:latin typeface="Arial" charset="0"/>
        </a:defRPr>
      </a:lvl3pPr>
      <a:lvl4pPr algn="l" rtl="0" eaLnBrk="0" fontAlgn="base" hangingPunct="0">
        <a:spcBef>
          <a:spcPct val="0"/>
        </a:spcBef>
        <a:spcAft>
          <a:spcPct val="0"/>
        </a:spcAft>
        <a:defRPr sz="3200" b="1">
          <a:solidFill>
            <a:srgbClr val="4D4D4D"/>
          </a:solidFill>
          <a:latin typeface="Arial" charset="0"/>
        </a:defRPr>
      </a:lvl4pPr>
      <a:lvl5pPr algn="l" rtl="0" eaLnBrk="0" fontAlgn="base" hangingPunct="0">
        <a:spcBef>
          <a:spcPct val="0"/>
        </a:spcBef>
        <a:spcAft>
          <a:spcPct val="0"/>
        </a:spcAft>
        <a:defRPr sz="3200" b="1">
          <a:solidFill>
            <a:srgbClr val="4D4D4D"/>
          </a:solidFill>
          <a:latin typeface="Arial" charset="0"/>
        </a:defRPr>
      </a:lvl5pPr>
      <a:lvl6pPr marL="457200" algn="l" rtl="0" fontAlgn="base">
        <a:spcBef>
          <a:spcPct val="0"/>
        </a:spcBef>
        <a:spcAft>
          <a:spcPct val="0"/>
        </a:spcAft>
        <a:defRPr sz="3200" b="1">
          <a:solidFill>
            <a:srgbClr val="4D4D4D"/>
          </a:solidFill>
          <a:latin typeface="Arial" charset="0"/>
        </a:defRPr>
      </a:lvl6pPr>
      <a:lvl7pPr marL="914400" algn="l" rtl="0" fontAlgn="base">
        <a:spcBef>
          <a:spcPct val="0"/>
        </a:spcBef>
        <a:spcAft>
          <a:spcPct val="0"/>
        </a:spcAft>
        <a:defRPr sz="3200" b="1">
          <a:solidFill>
            <a:srgbClr val="4D4D4D"/>
          </a:solidFill>
          <a:latin typeface="Arial" charset="0"/>
        </a:defRPr>
      </a:lvl7pPr>
      <a:lvl8pPr marL="1371600" algn="l" rtl="0" fontAlgn="base">
        <a:spcBef>
          <a:spcPct val="0"/>
        </a:spcBef>
        <a:spcAft>
          <a:spcPct val="0"/>
        </a:spcAft>
        <a:defRPr sz="3200" b="1">
          <a:solidFill>
            <a:srgbClr val="4D4D4D"/>
          </a:solidFill>
          <a:latin typeface="Arial" charset="0"/>
        </a:defRPr>
      </a:lvl8pPr>
      <a:lvl9pPr marL="1828800" algn="l" rtl="0" fontAlgn="base">
        <a:spcBef>
          <a:spcPct val="0"/>
        </a:spcBef>
        <a:spcAft>
          <a:spcPct val="0"/>
        </a:spcAft>
        <a:defRPr sz="3200" b="1">
          <a:solidFill>
            <a:srgbClr val="4D4D4D"/>
          </a:solidFill>
          <a:latin typeface="Arial" charset="0"/>
        </a:defRPr>
      </a:lvl9pPr>
    </p:titleStyle>
    <p:bodyStyle>
      <a:lvl1pPr marL="342900" indent="-342900" algn="l" rtl="0" eaLnBrk="0" fontAlgn="base" hangingPunct="0">
        <a:spcBef>
          <a:spcPct val="20000"/>
        </a:spcBef>
        <a:spcAft>
          <a:spcPct val="0"/>
        </a:spcAft>
        <a:buClr>
          <a:srgbClr val="005595"/>
        </a:buClr>
        <a:buFont typeface="Wingdings" pitchFamily="2" charset="2"/>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lr>
          <a:srgbClr val="005595"/>
        </a:buClr>
        <a:buChar char="–"/>
        <a:defRPr sz="2400">
          <a:solidFill>
            <a:schemeClr val="tx1"/>
          </a:solidFill>
          <a:latin typeface="+mn-lt"/>
        </a:defRPr>
      </a:lvl2pPr>
      <a:lvl3pPr marL="1143000" indent="-228600" algn="l" rtl="0" eaLnBrk="0" fontAlgn="base" hangingPunct="0">
        <a:spcBef>
          <a:spcPct val="20000"/>
        </a:spcBef>
        <a:spcAft>
          <a:spcPct val="0"/>
        </a:spcAft>
        <a:buClr>
          <a:srgbClr val="005595"/>
        </a:buClr>
        <a:buChar char="•"/>
        <a:defRPr sz="2000">
          <a:solidFill>
            <a:schemeClr val="tx1"/>
          </a:solidFill>
          <a:latin typeface="+mn-lt"/>
        </a:defRPr>
      </a:lvl3pPr>
      <a:lvl4pPr marL="1600200" indent="-228600" algn="l" rtl="0" eaLnBrk="0" fontAlgn="base" hangingPunct="0">
        <a:spcBef>
          <a:spcPct val="20000"/>
        </a:spcBef>
        <a:spcAft>
          <a:spcPct val="0"/>
        </a:spcAft>
        <a:buClr>
          <a:srgbClr val="005595"/>
        </a:buClr>
        <a:buChar char="–"/>
        <a:defRPr>
          <a:solidFill>
            <a:schemeClr val="tx1"/>
          </a:solidFill>
          <a:latin typeface="+mn-lt"/>
        </a:defRPr>
      </a:lvl4pPr>
      <a:lvl5pPr marL="2057400" indent="-228600" algn="l" rtl="0" eaLnBrk="0" fontAlgn="base" hangingPunct="0">
        <a:spcBef>
          <a:spcPct val="20000"/>
        </a:spcBef>
        <a:spcAft>
          <a:spcPct val="0"/>
        </a:spcAft>
        <a:buClr>
          <a:srgbClr val="005595"/>
        </a:buClr>
        <a:buChar char="»"/>
        <a:defRPr>
          <a:solidFill>
            <a:schemeClr val="tx1"/>
          </a:solidFill>
          <a:latin typeface="+mn-lt"/>
        </a:defRPr>
      </a:lvl5pPr>
      <a:lvl6pPr marL="2514600" indent="-228600" algn="l" rtl="0" fontAlgn="base">
        <a:spcBef>
          <a:spcPct val="20000"/>
        </a:spcBef>
        <a:spcAft>
          <a:spcPct val="0"/>
        </a:spcAft>
        <a:buClr>
          <a:srgbClr val="005595"/>
        </a:buClr>
        <a:buChar char="»"/>
        <a:defRPr>
          <a:solidFill>
            <a:schemeClr val="tx1"/>
          </a:solidFill>
          <a:latin typeface="+mn-lt"/>
        </a:defRPr>
      </a:lvl6pPr>
      <a:lvl7pPr marL="2971800" indent="-228600" algn="l" rtl="0" fontAlgn="base">
        <a:spcBef>
          <a:spcPct val="20000"/>
        </a:spcBef>
        <a:spcAft>
          <a:spcPct val="0"/>
        </a:spcAft>
        <a:buClr>
          <a:srgbClr val="005595"/>
        </a:buClr>
        <a:buChar char="»"/>
        <a:defRPr>
          <a:solidFill>
            <a:schemeClr val="tx1"/>
          </a:solidFill>
          <a:latin typeface="+mn-lt"/>
        </a:defRPr>
      </a:lvl7pPr>
      <a:lvl8pPr marL="3429000" indent="-228600" algn="l" rtl="0" fontAlgn="base">
        <a:spcBef>
          <a:spcPct val="20000"/>
        </a:spcBef>
        <a:spcAft>
          <a:spcPct val="0"/>
        </a:spcAft>
        <a:buClr>
          <a:srgbClr val="005595"/>
        </a:buClr>
        <a:buChar char="»"/>
        <a:defRPr>
          <a:solidFill>
            <a:schemeClr val="tx1"/>
          </a:solidFill>
          <a:latin typeface="+mn-lt"/>
        </a:defRPr>
      </a:lvl8pPr>
      <a:lvl9pPr marL="3886200" indent="-228600" algn="l" rtl="0" fontAlgn="base">
        <a:spcBef>
          <a:spcPct val="20000"/>
        </a:spcBef>
        <a:spcAft>
          <a:spcPct val="0"/>
        </a:spcAft>
        <a:buClr>
          <a:srgbClr val="005595"/>
        </a:buClr>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dir.ca.gov/dosh/DoshReg/5198Meetings.htm"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lni.wa.gov/Safety/Topics/AtoZ/Lead/Default.asp"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www.lni.wa.gov/Safety/rules/?F=SHPN" TargetMode="External"/><Relationship Id="rId5" Type="http://schemas.openxmlformats.org/officeDocument/2006/relationships/hyperlink" Target="http://www.lni.wa.gov/safety/Consultation/default.asp" TargetMode="External"/><Relationship Id="rId4" Type="http://schemas.openxmlformats.org/officeDocument/2006/relationships/hyperlink" Target="http://www.lni.wa.gov/Safety/TrainingPrevention/Help/ReportHazards/complaints.asp" TargetMode="External"/></Relationships>
</file>

<file path=ppt/slides/_rels/slide9.xml.rels><?xml version="1.0" encoding="UTF-8" standalone="yes"?>
<Relationships xmlns="http://schemas.openxmlformats.org/package/2006/relationships"><Relationship Id="rId2" Type="http://schemas.openxmlformats.org/officeDocument/2006/relationships/hyperlink" Target="mailto:Chrh235@lni.wa.gov"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2895600" y="1295400"/>
            <a:ext cx="6096000" cy="1752600"/>
          </a:xfrm>
          <a:noFill/>
        </p:spPr>
        <p:txBody>
          <a:bodyPr anchor="t"/>
          <a:lstStyle/>
          <a:p>
            <a:pPr eaLnBrk="1" hangingPunct="1"/>
            <a:r>
              <a:rPr lang="en-US" sz="3100" dirty="0" smtClean="0"/>
              <a:t>Occupational Exposure to Lead</a:t>
            </a:r>
          </a:p>
        </p:txBody>
      </p:sp>
      <p:sp>
        <p:nvSpPr>
          <p:cNvPr id="4" name="TextBox 3"/>
          <p:cNvSpPr txBox="1">
            <a:spLocks noChangeArrowheads="1"/>
          </p:cNvSpPr>
          <p:nvPr/>
        </p:nvSpPr>
        <p:spPr bwMode="auto">
          <a:xfrm>
            <a:off x="2939143" y="2407384"/>
            <a:ext cx="6172200" cy="1323439"/>
          </a:xfrm>
          <a:prstGeom prst="rect">
            <a:avLst/>
          </a:prstGeom>
          <a:noFill/>
          <a:ln>
            <a:noFill/>
          </a:ln>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i="1" dirty="0" smtClean="0"/>
              <a:t>Cheryl Christian, MS CIH </a:t>
            </a:r>
          </a:p>
          <a:p>
            <a:pPr eaLnBrk="1" hangingPunct="1"/>
            <a:r>
              <a:rPr lang="en-US" sz="2000" i="1" dirty="0" smtClean="0"/>
              <a:t>Division of Occupational Safety &amp; Health (DOSH)</a:t>
            </a:r>
          </a:p>
          <a:p>
            <a:pPr eaLnBrk="1" hangingPunct="1"/>
            <a:r>
              <a:rPr lang="en-US" sz="2000" i="1" dirty="0" smtClean="0"/>
              <a:t>	Laboratory and Technical Services</a:t>
            </a:r>
          </a:p>
          <a:p>
            <a:pPr eaLnBrk="1" hangingPunct="1"/>
            <a:r>
              <a:rPr lang="en-US" sz="2000" i="1" dirty="0" smtClean="0"/>
              <a:t>Industrial Hygienist</a:t>
            </a:r>
          </a:p>
        </p:txBody>
      </p:sp>
      <p:sp>
        <p:nvSpPr>
          <p:cNvPr id="2" name="TextBox 1"/>
          <p:cNvSpPr txBox="1"/>
          <p:nvPr/>
        </p:nvSpPr>
        <p:spPr>
          <a:xfrm>
            <a:off x="6400800" y="6248400"/>
            <a:ext cx="2438400" cy="369332"/>
          </a:xfrm>
          <a:prstGeom prst="rect">
            <a:avLst/>
          </a:prstGeom>
          <a:noFill/>
        </p:spPr>
        <p:txBody>
          <a:bodyPr wrap="square" rtlCol="0">
            <a:spAutoFit/>
          </a:bodyPr>
          <a:lstStyle/>
          <a:p>
            <a:r>
              <a:rPr lang="en-US" dirty="0" smtClean="0"/>
              <a:t>September 14, 2015</a:t>
            </a:r>
            <a:endParaRPr lang="en-US" dirty="0"/>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33400" y="1295400"/>
            <a:ext cx="8267700" cy="5257800"/>
          </a:xfrm>
        </p:spPr>
        <p:txBody>
          <a:bodyPr>
            <a:normAutofit/>
          </a:bodyPr>
          <a:lstStyle/>
          <a:p>
            <a:pPr marL="0" indent="0">
              <a:spcBef>
                <a:spcPts val="0"/>
              </a:spcBef>
              <a:buNone/>
            </a:pPr>
            <a:r>
              <a:rPr lang="en-US" sz="3000" b="1" dirty="0" smtClean="0">
                <a:solidFill>
                  <a:srgbClr val="093678"/>
                </a:solidFill>
              </a:rPr>
              <a:t>L&amp;I has distinct roles with lead exposure:</a:t>
            </a:r>
          </a:p>
          <a:p>
            <a:pPr marL="0" indent="0">
              <a:spcBef>
                <a:spcPts val="0"/>
              </a:spcBef>
              <a:buNone/>
            </a:pPr>
            <a:endParaRPr lang="en-US" sz="2000" b="1" dirty="0" smtClean="0">
              <a:solidFill>
                <a:srgbClr val="093678"/>
              </a:solidFill>
            </a:endParaRPr>
          </a:p>
          <a:p>
            <a:pPr>
              <a:spcBef>
                <a:spcPts val="0"/>
              </a:spcBef>
            </a:pPr>
            <a:r>
              <a:rPr lang="en-US" sz="2400" dirty="0" smtClean="0"/>
              <a:t>Division of Occupational Safety and Health (</a:t>
            </a:r>
            <a:r>
              <a:rPr lang="en-US" sz="2400" b="1" dirty="0" smtClean="0"/>
              <a:t>DOSH</a:t>
            </a:r>
            <a:r>
              <a:rPr lang="en-US" sz="2400" dirty="0" smtClean="0"/>
              <a:t>) </a:t>
            </a:r>
          </a:p>
          <a:p>
            <a:pPr lvl="1">
              <a:spcBef>
                <a:spcPts val="0"/>
              </a:spcBef>
            </a:pPr>
            <a:r>
              <a:rPr lang="en-US" sz="1900" dirty="0"/>
              <a:t>Federal OSHA audited state plan grant as the safety and health regulatory administration for State of Washington</a:t>
            </a:r>
          </a:p>
          <a:p>
            <a:pPr lvl="1">
              <a:spcBef>
                <a:spcPts val="0"/>
              </a:spcBef>
            </a:pPr>
            <a:r>
              <a:rPr lang="en-US" sz="1900" dirty="0" smtClean="0"/>
              <a:t>Regulatory </a:t>
            </a:r>
            <a:r>
              <a:rPr lang="en-US" sz="1900" dirty="0"/>
              <a:t>c</a:t>
            </a:r>
            <a:r>
              <a:rPr lang="en-US" sz="1900" dirty="0" smtClean="0"/>
              <a:t>ompliance to ensure </a:t>
            </a:r>
            <a:r>
              <a:rPr lang="en-US" sz="1900" dirty="0"/>
              <a:t>employers meet </a:t>
            </a:r>
            <a:r>
              <a:rPr lang="en-US" sz="1900" dirty="0" smtClean="0"/>
              <a:t>obligations </a:t>
            </a:r>
            <a:r>
              <a:rPr lang="en-US" sz="1900" dirty="0"/>
              <a:t>to provide safe </a:t>
            </a:r>
            <a:r>
              <a:rPr lang="en-US" sz="1900" dirty="0" smtClean="0"/>
              <a:t>workplaces for workers</a:t>
            </a:r>
          </a:p>
          <a:p>
            <a:pPr lvl="1">
              <a:spcBef>
                <a:spcPts val="0"/>
              </a:spcBef>
            </a:pPr>
            <a:r>
              <a:rPr lang="en-US" sz="1900" dirty="0" smtClean="0"/>
              <a:t>Compliance, Consultation, Education</a:t>
            </a:r>
            <a:r>
              <a:rPr lang="en-US" sz="1900" dirty="0"/>
              <a:t> </a:t>
            </a:r>
            <a:r>
              <a:rPr lang="en-US" sz="1900" dirty="0" smtClean="0"/>
              <a:t>services </a:t>
            </a:r>
          </a:p>
          <a:p>
            <a:pPr>
              <a:spcBef>
                <a:spcPts val="0"/>
              </a:spcBef>
            </a:pPr>
            <a:r>
              <a:rPr lang="en-US" sz="2400" dirty="0" smtClean="0"/>
              <a:t>Safety &amp; Health Assessment and Research for Prevention (</a:t>
            </a:r>
            <a:r>
              <a:rPr lang="en-US" sz="2400" b="1" dirty="0" smtClean="0"/>
              <a:t>SHARP</a:t>
            </a:r>
            <a:r>
              <a:rPr lang="en-US" sz="2400" dirty="0" smtClean="0"/>
              <a:t>) Program</a:t>
            </a:r>
          </a:p>
          <a:p>
            <a:pPr>
              <a:spcBef>
                <a:spcPts val="0"/>
              </a:spcBef>
            </a:pPr>
            <a:r>
              <a:rPr lang="en-US" sz="2400" dirty="0" smtClean="0"/>
              <a:t>Administering the state Worker’s Compensation Fund</a:t>
            </a:r>
          </a:p>
          <a:p>
            <a:pPr lvl="1">
              <a:spcBef>
                <a:spcPts val="0"/>
              </a:spcBef>
            </a:pPr>
            <a:endParaRPr lang="en-US" sz="1900" dirty="0" smtClean="0"/>
          </a:p>
          <a:p>
            <a:pPr lvl="1">
              <a:spcBef>
                <a:spcPts val="0"/>
              </a:spcBef>
            </a:pPr>
            <a:endParaRPr lang="en-US" sz="2000" dirty="0" smtClean="0">
              <a:solidFill>
                <a:srgbClr val="FF0000"/>
              </a:solidFill>
            </a:endParaRPr>
          </a:p>
        </p:txBody>
      </p:sp>
      <p:sp>
        <p:nvSpPr>
          <p:cNvPr id="4" name="TextBox 3"/>
          <p:cNvSpPr txBox="1"/>
          <p:nvPr/>
        </p:nvSpPr>
        <p:spPr>
          <a:xfrm>
            <a:off x="8686800" y="6324600"/>
            <a:ext cx="304800" cy="307777"/>
          </a:xfrm>
          <a:prstGeom prst="rect">
            <a:avLst/>
          </a:prstGeom>
          <a:noFill/>
        </p:spPr>
        <p:txBody>
          <a:bodyPr wrap="square" rtlCol="0">
            <a:spAutoFit/>
          </a:bodyPr>
          <a:lstStyle/>
          <a:p>
            <a:fld id="{2080FA64-4387-4A2B-9C24-5F217B24FE5F}" type="slidenum">
              <a:rPr lang="en-US" sz="1400" smtClean="0">
                <a:solidFill>
                  <a:schemeClr val="bg2"/>
                </a:solidFill>
              </a:rPr>
              <a:t>2</a:t>
            </a:fld>
            <a:endParaRPr lang="en-US" sz="1400" dirty="0">
              <a:solidFill>
                <a:schemeClr val="bg2"/>
              </a:solidFill>
            </a:endParaRPr>
          </a:p>
        </p:txBody>
      </p:sp>
    </p:spTree>
    <p:extLst>
      <p:ext uri="{BB962C8B-B14F-4D97-AF65-F5344CB8AC3E}">
        <p14:creationId xmlns:p14="http://schemas.microsoft.com/office/powerpoint/2010/main" val="11684727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680224" y="1828800"/>
            <a:ext cx="8153400" cy="4649688"/>
          </a:xfrm>
        </p:spPr>
        <p:txBody>
          <a:bodyPr>
            <a:normAutofit/>
          </a:bodyPr>
          <a:lstStyle/>
          <a:p>
            <a:pPr lvl="0">
              <a:spcBef>
                <a:spcPts val="1300"/>
              </a:spcBef>
            </a:pPr>
            <a:r>
              <a:rPr lang="en-US" sz="2200" dirty="0" smtClean="0"/>
              <a:t>Washington state “State Plan” State </a:t>
            </a:r>
            <a:endParaRPr lang="en-US" sz="2200" dirty="0">
              <a:sym typeface="Wingdings" panose="05000000000000000000" pitchFamily="2" charset="2"/>
            </a:endParaRPr>
          </a:p>
          <a:p>
            <a:pPr lvl="1">
              <a:spcBef>
                <a:spcPts val="1300"/>
              </a:spcBef>
            </a:pPr>
            <a:r>
              <a:rPr lang="en-US" sz="1800" dirty="0" smtClean="0">
                <a:sym typeface="Wingdings" panose="05000000000000000000" pitchFamily="2" charset="2"/>
              </a:rPr>
              <a:t>“</a:t>
            </a:r>
            <a:r>
              <a:rPr lang="en-US" sz="1800" dirty="0" smtClean="0"/>
              <a:t>At least as effective as” OSHA rules and policies</a:t>
            </a:r>
          </a:p>
          <a:p>
            <a:pPr lvl="0">
              <a:spcBef>
                <a:spcPts val="1300"/>
              </a:spcBef>
            </a:pPr>
            <a:r>
              <a:rPr lang="en-US" sz="2200" b="1" dirty="0" smtClean="0"/>
              <a:t>Must</a:t>
            </a:r>
            <a:r>
              <a:rPr lang="en-US" sz="2200" dirty="0" smtClean="0"/>
              <a:t> have employer/employee relationship for jurisdiction</a:t>
            </a:r>
          </a:p>
          <a:p>
            <a:pPr lvl="1">
              <a:spcBef>
                <a:spcPts val="1300"/>
              </a:spcBef>
            </a:pPr>
            <a:r>
              <a:rPr lang="en-US" sz="1800" dirty="0" smtClean="0"/>
              <a:t>Jurisdiction includes public employees</a:t>
            </a:r>
          </a:p>
          <a:p>
            <a:pPr lvl="0">
              <a:spcBef>
                <a:spcPts val="600"/>
              </a:spcBef>
            </a:pPr>
            <a:r>
              <a:rPr lang="en-US" sz="2200" dirty="0" smtClean="0"/>
              <a:t>Two primary rules for worker lead exposure:</a:t>
            </a:r>
          </a:p>
          <a:p>
            <a:pPr lvl="1">
              <a:spcBef>
                <a:spcPts val="600"/>
              </a:spcBef>
            </a:pPr>
            <a:r>
              <a:rPr lang="en-US" sz="2000" dirty="0" smtClean="0"/>
              <a:t>General Industry </a:t>
            </a:r>
            <a:r>
              <a:rPr lang="en-US" altLang="en-US" sz="2000" dirty="0"/>
              <a:t>WAC 296-62-07521 </a:t>
            </a:r>
            <a:endParaRPr lang="en-US" sz="2000" dirty="0" smtClean="0"/>
          </a:p>
          <a:p>
            <a:pPr lvl="1">
              <a:spcBef>
                <a:spcPts val="600"/>
              </a:spcBef>
            </a:pPr>
            <a:r>
              <a:rPr lang="en-US" sz="2000" dirty="0" smtClean="0"/>
              <a:t>Construction WAC</a:t>
            </a:r>
            <a:r>
              <a:rPr lang="en-US" altLang="en-US" sz="2000" dirty="0" smtClean="0"/>
              <a:t> </a:t>
            </a:r>
            <a:r>
              <a:rPr lang="en-US" altLang="en-US" sz="2000" dirty="0"/>
              <a:t>296-155-176</a:t>
            </a:r>
            <a:r>
              <a:rPr lang="en-US" altLang="en-US" sz="2000" dirty="0">
                <a:solidFill>
                  <a:schemeClr val="hlink"/>
                </a:solidFill>
              </a:rPr>
              <a:t> </a:t>
            </a:r>
            <a:endParaRPr lang="en-US" sz="2000" dirty="0" smtClean="0"/>
          </a:p>
          <a:p>
            <a:pPr>
              <a:spcBef>
                <a:spcPts val="1300"/>
              </a:spcBef>
            </a:pPr>
            <a:r>
              <a:rPr lang="en-US" sz="2200" dirty="0" smtClean="0"/>
              <a:t>When evaluating for lead on the jobsite, other rules also commonly apply, such as:</a:t>
            </a:r>
          </a:p>
          <a:p>
            <a:pPr lvl="1">
              <a:spcBef>
                <a:spcPts val="600"/>
              </a:spcBef>
            </a:pPr>
            <a:r>
              <a:rPr lang="en-US" sz="2000" dirty="0" smtClean="0"/>
              <a:t>respiratory protection</a:t>
            </a:r>
          </a:p>
          <a:p>
            <a:pPr lvl="1">
              <a:spcBef>
                <a:spcPts val="600"/>
              </a:spcBef>
            </a:pPr>
            <a:r>
              <a:rPr lang="en-US" sz="2000" dirty="0" smtClean="0"/>
              <a:t>personal protective equipment</a:t>
            </a:r>
            <a:endParaRPr lang="en-US" sz="1600" dirty="0" smtClean="0"/>
          </a:p>
        </p:txBody>
      </p:sp>
      <p:sp>
        <p:nvSpPr>
          <p:cNvPr id="4" name="TextBox 3"/>
          <p:cNvSpPr txBox="1"/>
          <p:nvPr/>
        </p:nvSpPr>
        <p:spPr>
          <a:xfrm>
            <a:off x="8686800" y="6324600"/>
            <a:ext cx="304800" cy="307777"/>
          </a:xfrm>
          <a:prstGeom prst="rect">
            <a:avLst/>
          </a:prstGeom>
          <a:noFill/>
        </p:spPr>
        <p:txBody>
          <a:bodyPr wrap="square" rtlCol="0">
            <a:spAutoFit/>
          </a:bodyPr>
          <a:lstStyle/>
          <a:p>
            <a:fld id="{2080FA64-4387-4A2B-9C24-5F217B24FE5F}" type="slidenum">
              <a:rPr lang="en-US" sz="1400" smtClean="0">
                <a:solidFill>
                  <a:schemeClr val="bg2"/>
                </a:solidFill>
              </a:rPr>
              <a:t>3</a:t>
            </a:fld>
            <a:endParaRPr lang="en-US" sz="1400" dirty="0">
              <a:solidFill>
                <a:schemeClr val="bg2"/>
              </a:solidFill>
            </a:endParaRPr>
          </a:p>
        </p:txBody>
      </p:sp>
      <p:sp>
        <p:nvSpPr>
          <p:cNvPr id="3" name="Title 2"/>
          <p:cNvSpPr>
            <a:spLocks noGrp="1"/>
          </p:cNvSpPr>
          <p:nvPr>
            <p:ph type="title"/>
          </p:nvPr>
        </p:nvSpPr>
        <p:spPr>
          <a:xfrm>
            <a:off x="685800" y="1219200"/>
            <a:ext cx="7848600" cy="639762"/>
          </a:xfrm>
        </p:spPr>
        <p:txBody>
          <a:bodyPr/>
          <a:lstStyle/>
          <a:p>
            <a:r>
              <a:rPr lang="en-US" b="1" dirty="0" smtClean="0">
                <a:solidFill>
                  <a:srgbClr val="093678"/>
                </a:solidFill>
              </a:rPr>
              <a:t>DOSH</a:t>
            </a:r>
            <a:endParaRPr lang="en-US" dirty="0"/>
          </a:p>
        </p:txBody>
      </p:sp>
    </p:spTree>
    <p:extLst>
      <p:ext uri="{BB962C8B-B14F-4D97-AF65-F5344CB8AC3E}">
        <p14:creationId xmlns:p14="http://schemas.microsoft.com/office/powerpoint/2010/main" val="29645886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1904999"/>
            <a:ext cx="7696200" cy="4727377"/>
          </a:xfrm>
        </p:spPr>
        <p:txBody>
          <a:bodyPr/>
          <a:lstStyle/>
          <a:p>
            <a:r>
              <a:rPr lang="en-US" sz="2400" dirty="0" smtClean="0"/>
              <a:t>Requirements identical to OSHA </a:t>
            </a:r>
          </a:p>
          <a:p>
            <a:r>
              <a:rPr lang="en-US" sz="2400" dirty="0" smtClean="0"/>
              <a:t>Exposure assessment exposure :</a:t>
            </a:r>
          </a:p>
          <a:p>
            <a:pPr lvl="1"/>
            <a:r>
              <a:rPr lang="en-US" sz="2000" dirty="0" smtClean="0"/>
              <a:t>Lead in the air (personal breathing zone monitoring)</a:t>
            </a:r>
          </a:p>
          <a:p>
            <a:pPr lvl="2"/>
            <a:r>
              <a:rPr lang="en-US" sz="1600" dirty="0"/>
              <a:t>Action Level (AL) </a:t>
            </a:r>
            <a:r>
              <a:rPr lang="en-US" sz="1600" dirty="0" smtClean="0"/>
              <a:t>= </a:t>
            </a:r>
            <a:r>
              <a:rPr lang="en-US" sz="1600" dirty="0"/>
              <a:t>30 </a:t>
            </a:r>
            <a:r>
              <a:rPr lang="en-US" sz="1600" dirty="0" smtClean="0"/>
              <a:t>ug/m</a:t>
            </a:r>
            <a:r>
              <a:rPr lang="en-US" sz="1600" baseline="30000" dirty="0" smtClean="0"/>
              <a:t>3</a:t>
            </a:r>
            <a:r>
              <a:rPr lang="en-US" sz="1600" dirty="0" smtClean="0"/>
              <a:t>  </a:t>
            </a:r>
            <a:endParaRPr lang="en-US" sz="1600" dirty="0"/>
          </a:p>
          <a:p>
            <a:pPr lvl="2"/>
            <a:r>
              <a:rPr lang="en-US" sz="1600" dirty="0"/>
              <a:t>Permissible Exposure Level (PEL) = 50 </a:t>
            </a:r>
            <a:r>
              <a:rPr lang="en-US" sz="1600" dirty="0" smtClean="0"/>
              <a:t>ug/m</a:t>
            </a:r>
            <a:r>
              <a:rPr lang="en-US" sz="1600" baseline="30000" dirty="0" smtClean="0"/>
              <a:t>3</a:t>
            </a:r>
            <a:r>
              <a:rPr lang="en-US" sz="1600" dirty="0" smtClean="0"/>
              <a:t> </a:t>
            </a:r>
            <a:r>
              <a:rPr lang="en-US" sz="1600" dirty="0"/>
              <a:t>, 8 hour time-weighted-average (</a:t>
            </a:r>
            <a:r>
              <a:rPr lang="en-US" sz="1600" dirty="0" smtClean="0"/>
              <a:t>TWA</a:t>
            </a:r>
            <a:r>
              <a:rPr lang="en-US" sz="1600" baseline="-25000" dirty="0"/>
              <a:t>8</a:t>
            </a:r>
            <a:r>
              <a:rPr lang="en-US" sz="1600" dirty="0" smtClean="0"/>
              <a:t>)</a:t>
            </a:r>
            <a:endParaRPr lang="en-US" sz="1600" dirty="0"/>
          </a:p>
          <a:p>
            <a:pPr lvl="1"/>
            <a:r>
              <a:rPr lang="en-US" sz="2000" dirty="0"/>
              <a:t>Lead in dust on </a:t>
            </a:r>
            <a:r>
              <a:rPr lang="en-US" sz="2000" dirty="0" smtClean="0"/>
              <a:t>surfaces </a:t>
            </a:r>
            <a:endParaRPr lang="en-US" sz="2000" dirty="0"/>
          </a:p>
          <a:p>
            <a:pPr lvl="2"/>
            <a:r>
              <a:rPr lang="en-US" sz="1600" dirty="0"/>
              <a:t>Surface </a:t>
            </a:r>
            <a:r>
              <a:rPr lang="en-US" sz="1600" dirty="0"/>
              <a:t>C</a:t>
            </a:r>
            <a:r>
              <a:rPr lang="en-US" sz="1600" dirty="0" smtClean="0"/>
              <a:t>ontamination </a:t>
            </a:r>
            <a:r>
              <a:rPr lang="en-US" sz="1600" dirty="0" smtClean="0"/>
              <a:t>remove to as “free as practical”  level</a:t>
            </a:r>
            <a:endParaRPr lang="en-US" sz="1600" dirty="0"/>
          </a:p>
          <a:p>
            <a:pPr lvl="1"/>
            <a:r>
              <a:rPr lang="en-US" sz="2000" dirty="0" smtClean="0"/>
              <a:t>Blood lead levels (BLL) and Medical Surveillance</a:t>
            </a:r>
          </a:p>
          <a:p>
            <a:pPr lvl="2"/>
            <a:r>
              <a:rPr lang="en-US" sz="1600" dirty="0" smtClean="0"/>
              <a:t> </a:t>
            </a:r>
            <a:r>
              <a:rPr lang="en-US" sz="1600" dirty="0"/>
              <a:t>Schedules vary for required Medical </a:t>
            </a:r>
            <a:r>
              <a:rPr lang="en-US" sz="1600" dirty="0" smtClean="0"/>
              <a:t>Surveillance </a:t>
            </a:r>
            <a:r>
              <a:rPr lang="en-US" sz="1600" dirty="0" smtClean="0"/>
              <a:t/>
            </a:r>
            <a:br>
              <a:rPr lang="en-US" sz="1600" dirty="0" smtClean="0"/>
            </a:br>
            <a:r>
              <a:rPr lang="en-US" sz="1600" dirty="0" smtClean="0"/>
              <a:t>Blood </a:t>
            </a:r>
            <a:r>
              <a:rPr lang="en-US" sz="1600" dirty="0"/>
              <a:t>Lead Level (BLL) testing </a:t>
            </a:r>
          </a:p>
          <a:p>
            <a:pPr lvl="3"/>
            <a:r>
              <a:rPr lang="en-US" sz="1400" dirty="0" smtClean="0"/>
              <a:t>Medical removal at </a:t>
            </a:r>
            <a:r>
              <a:rPr lang="en-US" sz="1400" dirty="0"/>
              <a:t>or over 40 ug/100g blood </a:t>
            </a:r>
            <a:r>
              <a:rPr lang="en-US" sz="1400" dirty="0" smtClean="0"/>
              <a:t>(construction) </a:t>
            </a:r>
          </a:p>
          <a:p>
            <a:pPr lvl="3"/>
            <a:r>
              <a:rPr lang="en-US" sz="1400" dirty="0" smtClean="0"/>
              <a:t>Medical removal at </a:t>
            </a:r>
            <a:r>
              <a:rPr lang="en-US" sz="1400" dirty="0"/>
              <a:t>twice at/over 50ug/100g blood or single </a:t>
            </a:r>
            <a:r>
              <a:rPr lang="en-US" sz="1400" dirty="0" smtClean="0"/>
              <a:t>60ug/100g blood (General industry)</a:t>
            </a:r>
            <a:endParaRPr lang="en-US" sz="1400" dirty="0"/>
          </a:p>
        </p:txBody>
      </p:sp>
      <p:sp>
        <p:nvSpPr>
          <p:cNvPr id="4" name="TextBox 3"/>
          <p:cNvSpPr txBox="1"/>
          <p:nvPr/>
        </p:nvSpPr>
        <p:spPr>
          <a:xfrm>
            <a:off x="8686800" y="6324600"/>
            <a:ext cx="304800" cy="307777"/>
          </a:xfrm>
          <a:prstGeom prst="rect">
            <a:avLst/>
          </a:prstGeom>
          <a:noFill/>
        </p:spPr>
        <p:txBody>
          <a:bodyPr wrap="square" rtlCol="0">
            <a:spAutoFit/>
          </a:bodyPr>
          <a:lstStyle/>
          <a:p>
            <a:fld id="{34599E5C-2643-4DED-BAB9-86B127260E5C}" type="slidenum">
              <a:rPr lang="en-US" sz="1400" smtClean="0">
                <a:solidFill>
                  <a:schemeClr val="bg2"/>
                </a:solidFill>
              </a:rPr>
              <a:t>4</a:t>
            </a:fld>
            <a:endParaRPr lang="en-US" sz="1400" dirty="0">
              <a:solidFill>
                <a:schemeClr val="bg2"/>
              </a:solidFill>
            </a:endParaRPr>
          </a:p>
        </p:txBody>
      </p:sp>
      <p:sp>
        <p:nvSpPr>
          <p:cNvPr id="2" name="Title 1"/>
          <p:cNvSpPr>
            <a:spLocks noGrp="1"/>
          </p:cNvSpPr>
          <p:nvPr>
            <p:ph type="title"/>
          </p:nvPr>
        </p:nvSpPr>
        <p:spPr>
          <a:xfrm>
            <a:off x="457200" y="1219200"/>
            <a:ext cx="7848600" cy="639762"/>
          </a:xfrm>
        </p:spPr>
        <p:txBody>
          <a:bodyPr/>
          <a:lstStyle/>
          <a:p>
            <a:r>
              <a:rPr lang="en-US" sz="3000" b="1" dirty="0" smtClean="0">
                <a:solidFill>
                  <a:srgbClr val="093678"/>
                </a:solidFill>
              </a:rPr>
              <a:t>Worker Rules for Lead Exposure</a:t>
            </a:r>
            <a:endParaRPr lang="en-US" dirty="0"/>
          </a:p>
        </p:txBody>
      </p:sp>
    </p:spTree>
    <p:extLst>
      <p:ext uri="{BB962C8B-B14F-4D97-AF65-F5344CB8AC3E}">
        <p14:creationId xmlns:p14="http://schemas.microsoft.com/office/powerpoint/2010/main" val="4336889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2362200"/>
            <a:ext cx="7696200" cy="4038600"/>
          </a:xfrm>
        </p:spPr>
        <p:txBody>
          <a:bodyPr/>
          <a:lstStyle/>
          <a:p>
            <a:r>
              <a:rPr lang="en-US" sz="2000" dirty="0" smtClean="0"/>
              <a:t>Hazard </a:t>
            </a:r>
            <a:r>
              <a:rPr lang="en-US" sz="2000" dirty="0"/>
              <a:t>assessment and exposure evaluation with worker protection (PPE) during the assessment period</a:t>
            </a:r>
          </a:p>
          <a:p>
            <a:r>
              <a:rPr lang="en-US" sz="2000" dirty="0"/>
              <a:t>Exposure </a:t>
            </a:r>
            <a:r>
              <a:rPr lang="en-US" sz="2000" dirty="0" smtClean="0"/>
              <a:t>controls (like ventilation and work practices) </a:t>
            </a:r>
            <a:r>
              <a:rPr lang="en-US" sz="2000" dirty="0"/>
              <a:t>to prevent worker exposure</a:t>
            </a:r>
          </a:p>
          <a:p>
            <a:r>
              <a:rPr lang="en-US" sz="2000" dirty="0" smtClean="0"/>
              <a:t>Regulated </a:t>
            </a:r>
            <a:r>
              <a:rPr lang="en-US" sz="2000" dirty="0"/>
              <a:t>areas to limit the number of  exposed workers</a:t>
            </a:r>
          </a:p>
          <a:p>
            <a:r>
              <a:rPr lang="en-US" sz="2000" dirty="0" smtClean="0"/>
              <a:t>Housekeeping – strict requirement for no loose lead dust</a:t>
            </a:r>
          </a:p>
          <a:p>
            <a:r>
              <a:rPr lang="en-US" sz="2000" dirty="0" smtClean="0"/>
              <a:t>Worker decontamination, change areas to separate contaminated PPE from clean street clothes, eating areas, hand washing and showers, laundry</a:t>
            </a:r>
          </a:p>
          <a:p>
            <a:r>
              <a:rPr lang="en-US" sz="2000" dirty="0" smtClean="0"/>
              <a:t>Worker </a:t>
            </a:r>
            <a:r>
              <a:rPr lang="en-US" sz="2000" dirty="0"/>
              <a:t>Training</a:t>
            </a:r>
          </a:p>
          <a:p>
            <a:r>
              <a:rPr lang="en-US" sz="2000" dirty="0"/>
              <a:t>Medical monitoring and medical removal levels </a:t>
            </a:r>
            <a:endParaRPr lang="en-US" sz="2000" dirty="0" smtClean="0"/>
          </a:p>
          <a:p>
            <a:r>
              <a:rPr lang="en-US" sz="2000" dirty="0" smtClean="0"/>
              <a:t>Written program</a:t>
            </a:r>
            <a:endParaRPr lang="en-US" sz="1800" dirty="0" smtClean="0"/>
          </a:p>
        </p:txBody>
      </p:sp>
      <p:sp>
        <p:nvSpPr>
          <p:cNvPr id="4" name="TextBox 3"/>
          <p:cNvSpPr txBox="1"/>
          <p:nvPr/>
        </p:nvSpPr>
        <p:spPr>
          <a:xfrm>
            <a:off x="8686800" y="6324600"/>
            <a:ext cx="304800" cy="307777"/>
          </a:xfrm>
          <a:prstGeom prst="rect">
            <a:avLst/>
          </a:prstGeom>
          <a:noFill/>
        </p:spPr>
        <p:txBody>
          <a:bodyPr wrap="square" rtlCol="0">
            <a:spAutoFit/>
          </a:bodyPr>
          <a:lstStyle/>
          <a:p>
            <a:fld id="{34599E5C-2643-4DED-BAB9-86B127260E5C}" type="slidenum">
              <a:rPr lang="en-US" sz="1400" smtClean="0">
                <a:solidFill>
                  <a:schemeClr val="bg2"/>
                </a:solidFill>
              </a:rPr>
              <a:t>5</a:t>
            </a:fld>
            <a:endParaRPr lang="en-US" sz="1400" dirty="0">
              <a:solidFill>
                <a:schemeClr val="bg2"/>
              </a:solidFill>
            </a:endParaRPr>
          </a:p>
        </p:txBody>
      </p:sp>
      <p:sp>
        <p:nvSpPr>
          <p:cNvPr id="2" name="Title 1"/>
          <p:cNvSpPr>
            <a:spLocks noGrp="1"/>
          </p:cNvSpPr>
          <p:nvPr>
            <p:ph type="title"/>
          </p:nvPr>
        </p:nvSpPr>
        <p:spPr>
          <a:xfrm>
            <a:off x="609600" y="1295400"/>
            <a:ext cx="7848600" cy="944562"/>
          </a:xfrm>
        </p:spPr>
        <p:txBody>
          <a:bodyPr/>
          <a:lstStyle/>
          <a:p>
            <a:r>
              <a:rPr lang="en-US" sz="2000" dirty="0" smtClean="0">
                <a:solidFill>
                  <a:srgbClr val="093678"/>
                </a:solidFill>
              </a:rPr>
              <a:t>The lead </a:t>
            </a:r>
            <a:r>
              <a:rPr lang="en-US" sz="2000" dirty="0">
                <a:solidFill>
                  <a:srgbClr val="093678"/>
                </a:solidFill>
              </a:rPr>
              <a:t>s</a:t>
            </a:r>
            <a:r>
              <a:rPr lang="en-US" sz="2000" dirty="0" smtClean="0">
                <a:solidFill>
                  <a:srgbClr val="093678"/>
                </a:solidFill>
              </a:rPr>
              <a:t>tandards have</a:t>
            </a:r>
            <a:r>
              <a:rPr lang="en-US" sz="2000" b="1" dirty="0" smtClean="0">
                <a:solidFill>
                  <a:srgbClr val="093678"/>
                </a:solidFill>
              </a:rPr>
              <a:t> many significan</a:t>
            </a:r>
            <a:r>
              <a:rPr lang="en-US" sz="2000" dirty="0" smtClean="0">
                <a:solidFill>
                  <a:srgbClr val="093678"/>
                </a:solidFill>
              </a:rPr>
              <a:t>t requirements mandated</a:t>
            </a:r>
            <a:r>
              <a:rPr lang="en-US" sz="2000" dirty="0">
                <a:solidFill>
                  <a:srgbClr val="093678"/>
                </a:solidFill>
              </a:rPr>
              <a:t> </a:t>
            </a:r>
            <a:r>
              <a:rPr lang="en-US" sz="2000" dirty="0" smtClean="0">
                <a:solidFill>
                  <a:srgbClr val="093678"/>
                </a:solidFill>
              </a:rPr>
              <a:t>to protect workers from lead exposure including:</a:t>
            </a:r>
            <a:endParaRPr lang="en-US" sz="2000" dirty="0"/>
          </a:p>
        </p:txBody>
      </p:sp>
    </p:spTree>
    <p:extLst>
      <p:ext uri="{BB962C8B-B14F-4D97-AF65-F5344CB8AC3E}">
        <p14:creationId xmlns:p14="http://schemas.microsoft.com/office/powerpoint/2010/main" val="4904778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447800"/>
            <a:ext cx="8305800" cy="838200"/>
          </a:xfrm>
        </p:spPr>
        <p:txBody>
          <a:bodyPr/>
          <a:lstStyle/>
          <a:p>
            <a:r>
              <a:rPr lang="en-US" sz="2800" dirty="0" smtClean="0">
                <a:solidFill>
                  <a:srgbClr val="093678"/>
                </a:solidFill>
              </a:rPr>
              <a:t>Industries with greatest number of cases – </a:t>
            </a:r>
            <a:br>
              <a:rPr lang="en-US" sz="2800" dirty="0" smtClean="0">
                <a:solidFill>
                  <a:srgbClr val="093678"/>
                </a:solidFill>
              </a:rPr>
            </a:br>
            <a:r>
              <a:rPr lang="en-US" sz="2000" dirty="0" smtClean="0">
                <a:solidFill>
                  <a:srgbClr val="093678"/>
                </a:solidFill>
              </a:rPr>
              <a:t>BLL </a:t>
            </a:r>
            <a:r>
              <a:rPr lang="en-US" sz="2000" u="sng" dirty="0" smtClean="0">
                <a:solidFill>
                  <a:srgbClr val="093678"/>
                </a:solidFill>
              </a:rPr>
              <a:t>&gt;</a:t>
            </a:r>
            <a:r>
              <a:rPr lang="en-US" sz="2000" dirty="0" smtClean="0">
                <a:solidFill>
                  <a:srgbClr val="093678"/>
                </a:solidFill>
              </a:rPr>
              <a:t> 25ug/dl, 2011-2014</a:t>
            </a:r>
            <a:r>
              <a:rPr lang="en-US" sz="2800" dirty="0" smtClean="0">
                <a:solidFill>
                  <a:srgbClr val="093678"/>
                </a:solidFill>
              </a:rPr>
              <a:t/>
            </a:r>
            <a:br>
              <a:rPr lang="en-US" sz="2800" dirty="0" smtClean="0">
                <a:solidFill>
                  <a:srgbClr val="093678"/>
                </a:solidFill>
              </a:rPr>
            </a:br>
            <a:endParaRPr lang="en-US" sz="2000" dirty="0">
              <a:solidFill>
                <a:srgbClr val="093678"/>
              </a:solidFill>
            </a:endParaRPr>
          </a:p>
        </p:txBody>
      </p:sp>
      <p:sp>
        <p:nvSpPr>
          <p:cNvPr id="3" name="Content Placeholder 2"/>
          <p:cNvSpPr>
            <a:spLocks noGrp="1"/>
          </p:cNvSpPr>
          <p:nvPr>
            <p:ph idx="1"/>
          </p:nvPr>
        </p:nvSpPr>
        <p:spPr>
          <a:xfrm>
            <a:off x="609600" y="2209800"/>
            <a:ext cx="7848600" cy="4191000"/>
          </a:xfrm>
        </p:spPr>
        <p:txBody>
          <a:bodyPr/>
          <a:lstStyle/>
          <a:p>
            <a:pPr>
              <a:buFont typeface="+mj-lt"/>
              <a:buAutoNum type="arabicPeriod"/>
            </a:pPr>
            <a:r>
              <a:rPr lang="en-US" sz="2000" dirty="0" smtClean="0"/>
              <a:t>Paint &amp; Wall Covering Contractors - Bridge repair/painting workers</a:t>
            </a:r>
          </a:p>
          <a:p>
            <a:pPr>
              <a:buFont typeface="+mj-lt"/>
              <a:buAutoNum type="arabicPeriod"/>
            </a:pPr>
            <a:r>
              <a:rPr lang="en-US" sz="2000" dirty="0" smtClean="0"/>
              <a:t>Firing range workers</a:t>
            </a:r>
          </a:p>
          <a:p>
            <a:pPr>
              <a:buFont typeface="+mj-lt"/>
              <a:buAutoNum type="arabicPeriod"/>
            </a:pPr>
            <a:r>
              <a:rPr lang="en-US" sz="2000" dirty="0" smtClean="0"/>
              <a:t>Other Construction (includes steel demolition and erection)</a:t>
            </a:r>
            <a:endParaRPr lang="en-US" sz="2000" dirty="0"/>
          </a:p>
          <a:p>
            <a:pPr>
              <a:buFont typeface="+mj-lt"/>
              <a:buAutoNum type="arabicPeriod"/>
            </a:pPr>
            <a:r>
              <a:rPr lang="en-US" sz="2000" dirty="0" smtClean="0"/>
              <a:t>Temporary Help Services</a:t>
            </a:r>
          </a:p>
          <a:p>
            <a:pPr>
              <a:buFont typeface="+mj-lt"/>
              <a:buAutoNum type="arabicPeriod"/>
            </a:pPr>
            <a:r>
              <a:rPr lang="en-US" sz="2000" dirty="0" smtClean="0"/>
              <a:t>Boat Building and Ship Repair</a:t>
            </a:r>
          </a:p>
          <a:p>
            <a:pPr>
              <a:buFont typeface="+mj-lt"/>
              <a:buAutoNum type="arabicPeriod"/>
            </a:pPr>
            <a:r>
              <a:rPr lang="en-US" sz="2000" dirty="0" smtClean="0"/>
              <a:t>Glass and Glass Product Manufacturing</a:t>
            </a:r>
          </a:p>
          <a:p>
            <a:pPr>
              <a:buFont typeface="+mj-lt"/>
              <a:buAutoNum type="arabicPeriod"/>
            </a:pPr>
            <a:r>
              <a:rPr lang="en-US" sz="2000" dirty="0" smtClean="0"/>
              <a:t>Support Activities for Metal Mining</a:t>
            </a:r>
          </a:p>
          <a:p>
            <a:pPr>
              <a:buFont typeface="+mj-lt"/>
              <a:buAutoNum type="arabicPeriod"/>
            </a:pPr>
            <a:r>
              <a:rPr lang="en-US" sz="2000" dirty="0" smtClean="0"/>
              <a:t>Other Industries…</a:t>
            </a:r>
          </a:p>
        </p:txBody>
      </p:sp>
      <p:sp>
        <p:nvSpPr>
          <p:cNvPr id="4" name="TextBox 3"/>
          <p:cNvSpPr txBox="1"/>
          <p:nvPr/>
        </p:nvSpPr>
        <p:spPr>
          <a:xfrm>
            <a:off x="8534400" y="6324600"/>
            <a:ext cx="457200" cy="307777"/>
          </a:xfrm>
          <a:prstGeom prst="rect">
            <a:avLst/>
          </a:prstGeom>
          <a:noFill/>
        </p:spPr>
        <p:txBody>
          <a:bodyPr wrap="square" rtlCol="0">
            <a:spAutoFit/>
          </a:bodyPr>
          <a:lstStyle/>
          <a:p>
            <a:fld id="{34599E5C-2643-4DED-BAB9-86B127260E5C}" type="slidenum">
              <a:rPr lang="en-US" sz="1400" smtClean="0">
                <a:solidFill>
                  <a:schemeClr val="bg2"/>
                </a:solidFill>
              </a:rPr>
              <a:t>6</a:t>
            </a:fld>
            <a:endParaRPr lang="en-US" sz="1400" dirty="0">
              <a:solidFill>
                <a:schemeClr val="bg2"/>
              </a:solidFill>
            </a:endParaRPr>
          </a:p>
        </p:txBody>
      </p:sp>
    </p:spTree>
    <p:extLst>
      <p:ext uri="{BB962C8B-B14F-4D97-AF65-F5344CB8AC3E}">
        <p14:creationId xmlns:p14="http://schemas.microsoft.com/office/powerpoint/2010/main" val="39470605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295400"/>
            <a:ext cx="8077200" cy="990600"/>
          </a:xfrm>
        </p:spPr>
        <p:txBody>
          <a:bodyPr/>
          <a:lstStyle/>
          <a:p>
            <a:r>
              <a:rPr lang="en-US" sz="2800" dirty="0" smtClean="0">
                <a:solidFill>
                  <a:srgbClr val="093678"/>
                </a:solidFill>
              </a:rPr>
              <a:t>Rulemaking Discussions to Further Reduce Occupational Lead Exposure Activities</a:t>
            </a:r>
            <a:endParaRPr lang="en-US" sz="3600" dirty="0"/>
          </a:p>
        </p:txBody>
      </p:sp>
      <p:sp>
        <p:nvSpPr>
          <p:cNvPr id="3" name="Content Placeholder 2"/>
          <p:cNvSpPr>
            <a:spLocks noGrp="1"/>
          </p:cNvSpPr>
          <p:nvPr>
            <p:ph idx="1"/>
          </p:nvPr>
        </p:nvSpPr>
        <p:spPr>
          <a:xfrm>
            <a:off x="609600" y="2362200"/>
            <a:ext cx="8153400" cy="4191000"/>
          </a:xfrm>
        </p:spPr>
        <p:txBody>
          <a:bodyPr/>
          <a:lstStyle/>
          <a:p>
            <a:r>
              <a:rPr lang="en-US" sz="2400" dirty="0" smtClean="0"/>
              <a:t>National Rulemaking </a:t>
            </a:r>
          </a:p>
          <a:p>
            <a:pPr lvl="1"/>
            <a:r>
              <a:rPr lang="en-US" sz="2000" dirty="0" smtClean="0"/>
              <a:t>Federal OSHA - no public </a:t>
            </a:r>
            <a:r>
              <a:rPr lang="en-US" sz="2000" dirty="0"/>
              <a:t>action </a:t>
            </a:r>
            <a:r>
              <a:rPr lang="en-US" sz="2000" dirty="0" smtClean="0"/>
              <a:t>on lead rules at </a:t>
            </a:r>
            <a:r>
              <a:rPr lang="en-US" sz="2000" dirty="0"/>
              <a:t>this </a:t>
            </a:r>
            <a:r>
              <a:rPr lang="en-US" sz="2000" dirty="0" smtClean="0"/>
              <a:t>time</a:t>
            </a:r>
          </a:p>
          <a:p>
            <a:pPr lvl="1"/>
            <a:r>
              <a:rPr lang="en-US" sz="2000" dirty="0" smtClean="0"/>
              <a:t>OSHA sets the minimum national standards on all rules</a:t>
            </a:r>
          </a:p>
          <a:p>
            <a:pPr marL="0" indent="0">
              <a:buNone/>
            </a:pPr>
            <a:r>
              <a:rPr lang="en-US" sz="2400" dirty="0" smtClean="0"/>
              <a:t>State Plan State activities</a:t>
            </a:r>
            <a:endParaRPr lang="en-US" sz="2400" dirty="0"/>
          </a:p>
          <a:p>
            <a:r>
              <a:rPr lang="en-US" sz="2400" dirty="0"/>
              <a:t>DOSH is monitoring discussions occurring in California</a:t>
            </a:r>
          </a:p>
          <a:p>
            <a:r>
              <a:rPr lang="en-US" sz="2400" dirty="0" smtClean="0"/>
              <a:t>DOSH is hosting Lead Rules </a:t>
            </a:r>
            <a:r>
              <a:rPr lang="en-US" sz="2400" dirty="0" smtClean="0"/>
              <a:t>Stakeholder meetings</a:t>
            </a:r>
            <a:r>
              <a:rPr lang="en-US" sz="2400" dirty="0"/>
              <a:t>:</a:t>
            </a:r>
            <a:r>
              <a:rPr lang="en-US" sz="2400" dirty="0" smtClean="0"/>
              <a:t> October 21,2015 at L&amp;I Tukwila Office</a:t>
            </a:r>
          </a:p>
          <a:p>
            <a:pPr marL="0" lvl="0" indent="0">
              <a:buNone/>
            </a:pPr>
            <a:r>
              <a:rPr lang="en-US" sz="2400" dirty="0" smtClean="0"/>
              <a:t>Cal OSHA </a:t>
            </a:r>
            <a:r>
              <a:rPr lang="en-US" sz="1600" u="sng" kern="1200" dirty="0" smtClean="0">
                <a:hlinkClick r:id="rId3"/>
              </a:rPr>
              <a:t>http</a:t>
            </a:r>
            <a:r>
              <a:rPr lang="en-US" sz="1600" u="sng" kern="1200" dirty="0">
                <a:hlinkClick r:id="rId3"/>
              </a:rPr>
              <a:t>://www.dir.ca.gov/dosh/DoshReg/5198Meetings.htm</a:t>
            </a:r>
            <a:r>
              <a:rPr lang="en-US" sz="1600" kern="1200" dirty="0"/>
              <a:t> </a:t>
            </a:r>
            <a:endParaRPr lang="en-US" sz="1600" dirty="0" smtClean="0"/>
          </a:p>
          <a:p>
            <a:r>
              <a:rPr lang="en-US" sz="2400" dirty="0" smtClean="0"/>
              <a:t>Advisory group will meet </a:t>
            </a:r>
            <a:r>
              <a:rPr lang="en-US" sz="2400" dirty="0" smtClean="0"/>
              <a:t>for the sixth </a:t>
            </a:r>
            <a:r>
              <a:rPr lang="en-US" sz="2400" dirty="0" smtClean="0"/>
              <a:t>time in November 2015.  Meetings started in 2011.</a:t>
            </a:r>
          </a:p>
        </p:txBody>
      </p:sp>
      <p:sp>
        <p:nvSpPr>
          <p:cNvPr id="4" name="TextBox 3"/>
          <p:cNvSpPr txBox="1"/>
          <p:nvPr/>
        </p:nvSpPr>
        <p:spPr>
          <a:xfrm>
            <a:off x="8534400" y="6324600"/>
            <a:ext cx="457200" cy="307777"/>
          </a:xfrm>
          <a:prstGeom prst="rect">
            <a:avLst/>
          </a:prstGeom>
          <a:noFill/>
        </p:spPr>
        <p:txBody>
          <a:bodyPr wrap="square" rtlCol="0">
            <a:spAutoFit/>
          </a:bodyPr>
          <a:lstStyle/>
          <a:p>
            <a:fld id="{34599E5C-2643-4DED-BAB9-86B127260E5C}" type="slidenum">
              <a:rPr lang="en-US" sz="1400" smtClean="0">
                <a:solidFill>
                  <a:schemeClr val="bg2"/>
                </a:solidFill>
              </a:rPr>
              <a:t>7</a:t>
            </a:fld>
            <a:endParaRPr lang="en-US" sz="1400" dirty="0">
              <a:solidFill>
                <a:schemeClr val="bg2"/>
              </a:solidFill>
            </a:endParaRPr>
          </a:p>
        </p:txBody>
      </p:sp>
    </p:spTree>
    <p:extLst>
      <p:ext uri="{BB962C8B-B14F-4D97-AF65-F5344CB8AC3E}">
        <p14:creationId xmlns:p14="http://schemas.microsoft.com/office/powerpoint/2010/main" val="35917625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90472"/>
            <a:ext cx="7848600" cy="4988016"/>
          </a:xfrm>
        </p:spPr>
        <p:txBody>
          <a:bodyPr/>
          <a:lstStyle/>
          <a:p>
            <a:pPr marL="0" indent="0">
              <a:spcBef>
                <a:spcPts val="0"/>
              </a:spcBef>
              <a:buNone/>
            </a:pPr>
            <a:r>
              <a:rPr lang="en-US" sz="3000" b="1" dirty="0" smtClean="0">
                <a:solidFill>
                  <a:srgbClr val="093678"/>
                </a:solidFill>
              </a:rPr>
              <a:t>Resources</a:t>
            </a:r>
            <a:endParaRPr lang="en-US" sz="3000" b="1" dirty="0" smtClean="0"/>
          </a:p>
          <a:p>
            <a:pPr>
              <a:spcBef>
                <a:spcPts val="0"/>
              </a:spcBef>
            </a:pPr>
            <a:r>
              <a:rPr lang="en-US" sz="2400" dirty="0" smtClean="0"/>
              <a:t>Lead </a:t>
            </a:r>
            <a:r>
              <a:rPr lang="en-US" sz="2400" dirty="0"/>
              <a:t>Topic </a:t>
            </a:r>
            <a:r>
              <a:rPr lang="en-US" sz="2400" dirty="0" smtClean="0"/>
              <a:t>Page </a:t>
            </a:r>
            <a:r>
              <a:rPr lang="en-US" sz="1600" dirty="0" smtClean="0">
                <a:hlinkClick r:id="rId3"/>
              </a:rPr>
              <a:t>http://www.lni.wa.gov/Safety/Topics/AtoZ/Lead/Default.asp</a:t>
            </a:r>
            <a:r>
              <a:rPr lang="en-US" sz="1600" dirty="0" smtClean="0"/>
              <a:t> </a:t>
            </a:r>
          </a:p>
          <a:p>
            <a:pPr marL="290512">
              <a:spcBef>
                <a:spcPts val="0"/>
              </a:spcBef>
            </a:pPr>
            <a:r>
              <a:rPr lang="en-US" sz="2400" dirty="0" smtClean="0"/>
              <a:t>Complaints </a:t>
            </a:r>
            <a:r>
              <a:rPr lang="en-US" sz="2400" dirty="0" smtClean="0"/>
              <a:t>and Referrals </a:t>
            </a:r>
          </a:p>
          <a:p>
            <a:pPr marL="742950" lvl="2" indent="-342900">
              <a:spcBef>
                <a:spcPts val="0"/>
              </a:spcBef>
              <a:buFont typeface="Wingdings" pitchFamily="2" charset="2"/>
              <a:buChar char="§"/>
            </a:pPr>
            <a:r>
              <a:rPr lang="en-US" dirty="0">
                <a:ea typeface="+mn-ea"/>
                <a:cs typeface="+mn-cs"/>
                <a:hlinkClick r:id="rId4"/>
              </a:rPr>
              <a:t>http://www.lni.wa.gov/Safety/TrainingPrevention/Help/ReportHazards/complaints.asp</a:t>
            </a:r>
            <a:r>
              <a:rPr lang="en-US" dirty="0">
                <a:ea typeface="+mn-ea"/>
                <a:cs typeface="+mn-cs"/>
              </a:rPr>
              <a:t> </a:t>
            </a:r>
          </a:p>
          <a:p>
            <a:pPr marL="290512">
              <a:spcBef>
                <a:spcPts val="0"/>
              </a:spcBef>
            </a:pPr>
            <a:r>
              <a:rPr lang="en-US" sz="2400" dirty="0" smtClean="0"/>
              <a:t>Consultation Requests</a:t>
            </a:r>
          </a:p>
          <a:p>
            <a:pPr marL="742950" lvl="2" indent="-342900">
              <a:spcBef>
                <a:spcPts val="0"/>
              </a:spcBef>
              <a:buFont typeface="Wingdings" pitchFamily="2" charset="2"/>
              <a:buChar char="§"/>
            </a:pPr>
            <a:r>
              <a:rPr lang="en-US" dirty="0">
                <a:ea typeface="+mn-ea"/>
                <a:cs typeface="+mn-cs"/>
                <a:hlinkClick r:id="rId5"/>
              </a:rPr>
              <a:t>http://www.lni.wa.gov/safety/Consultation/default.asp</a:t>
            </a:r>
            <a:r>
              <a:rPr lang="en-US" dirty="0">
                <a:ea typeface="+mn-ea"/>
                <a:cs typeface="+mn-cs"/>
              </a:rPr>
              <a:t> </a:t>
            </a:r>
            <a:endParaRPr lang="en-US" dirty="0" smtClean="0">
              <a:ea typeface="+mn-ea"/>
              <a:cs typeface="+mn-cs"/>
            </a:endParaRPr>
          </a:p>
          <a:p>
            <a:pPr marL="342900" lvl="1" indent="-342900">
              <a:spcBef>
                <a:spcPts val="0"/>
              </a:spcBef>
              <a:buFont typeface="Wingdings" pitchFamily="2" charset="2"/>
              <a:buChar char="§"/>
            </a:pPr>
            <a:r>
              <a:rPr lang="en-US" dirty="0" smtClean="0">
                <a:ea typeface="+mn-ea"/>
                <a:cs typeface="+mn-cs"/>
              </a:rPr>
              <a:t>Rule making information</a:t>
            </a:r>
          </a:p>
          <a:p>
            <a:pPr marL="742950" lvl="2" indent="-342900">
              <a:spcBef>
                <a:spcPts val="0"/>
              </a:spcBef>
              <a:buFont typeface="Wingdings" pitchFamily="2" charset="2"/>
              <a:buChar char="§"/>
            </a:pPr>
            <a:r>
              <a:rPr lang="en-US" dirty="0">
                <a:ea typeface="+mn-ea"/>
                <a:cs typeface="+mn-cs"/>
                <a:hlinkClick r:id="rId6"/>
              </a:rPr>
              <a:t>http://www.lni.wa.gov/Safety/rules/?</a:t>
            </a:r>
            <a:r>
              <a:rPr lang="en-US" dirty="0" smtClean="0">
                <a:ea typeface="+mn-ea"/>
                <a:cs typeface="+mn-cs"/>
                <a:hlinkClick r:id="rId6"/>
              </a:rPr>
              <a:t>F=SHPN</a:t>
            </a:r>
            <a:r>
              <a:rPr lang="en-US" dirty="0" smtClean="0">
                <a:ea typeface="+mn-ea"/>
                <a:cs typeface="+mn-cs"/>
              </a:rPr>
              <a:t> </a:t>
            </a:r>
            <a:endParaRPr lang="en-US" dirty="0">
              <a:ea typeface="+mn-ea"/>
              <a:cs typeface="+mn-cs"/>
            </a:endParaRPr>
          </a:p>
          <a:p>
            <a:pPr marL="290512">
              <a:spcBef>
                <a:spcPts val="0"/>
              </a:spcBef>
            </a:pPr>
            <a:endParaRPr lang="en-US" sz="2400" dirty="0" smtClean="0"/>
          </a:p>
        </p:txBody>
      </p:sp>
      <p:sp>
        <p:nvSpPr>
          <p:cNvPr id="5" name="TextBox 4"/>
          <p:cNvSpPr txBox="1"/>
          <p:nvPr/>
        </p:nvSpPr>
        <p:spPr>
          <a:xfrm>
            <a:off x="8534400" y="6324600"/>
            <a:ext cx="457200" cy="307777"/>
          </a:xfrm>
          <a:prstGeom prst="rect">
            <a:avLst/>
          </a:prstGeom>
          <a:noFill/>
        </p:spPr>
        <p:txBody>
          <a:bodyPr wrap="square" rtlCol="0">
            <a:spAutoFit/>
          </a:bodyPr>
          <a:lstStyle/>
          <a:p>
            <a:fld id="{34599E5C-2643-4DED-BAB9-86B127260E5C}" type="slidenum">
              <a:rPr lang="en-US" sz="1400" smtClean="0">
                <a:solidFill>
                  <a:schemeClr val="bg2"/>
                </a:solidFill>
              </a:rPr>
              <a:t>8</a:t>
            </a:fld>
            <a:endParaRPr lang="en-US" sz="1400" dirty="0">
              <a:solidFill>
                <a:schemeClr val="bg2"/>
              </a:solidFill>
            </a:endParaRPr>
          </a:p>
        </p:txBody>
      </p:sp>
    </p:spTree>
    <p:extLst>
      <p:ext uri="{BB962C8B-B14F-4D97-AF65-F5344CB8AC3E}">
        <p14:creationId xmlns:p14="http://schemas.microsoft.com/office/powerpoint/2010/main" val="34682749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pPr>
              <a:spcBef>
                <a:spcPts val="0"/>
              </a:spcBef>
            </a:pPr>
            <a:r>
              <a:rPr lang="en-US" sz="2400" dirty="0"/>
              <a:t>Technical questions on the Washington State Lead Standards</a:t>
            </a:r>
          </a:p>
          <a:p>
            <a:pPr marL="400050" lvl="1" indent="-52388">
              <a:spcBef>
                <a:spcPts val="0"/>
              </a:spcBef>
              <a:buNone/>
            </a:pPr>
            <a:endParaRPr lang="en-US" sz="2000" dirty="0"/>
          </a:p>
          <a:p>
            <a:pPr marL="400050" lvl="1" indent="-52388">
              <a:spcBef>
                <a:spcPts val="0"/>
              </a:spcBef>
              <a:buNone/>
            </a:pPr>
            <a:r>
              <a:rPr lang="en-US" sz="2000" smtClean="0"/>
              <a:t>Cheryl </a:t>
            </a:r>
            <a:r>
              <a:rPr lang="en-US" sz="2000" dirty="0"/>
              <a:t>Christian, MS CIH</a:t>
            </a:r>
          </a:p>
          <a:p>
            <a:pPr marL="400050" lvl="1" indent="-52388">
              <a:spcBef>
                <a:spcPts val="0"/>
              </a:spcBef>
              <a:buNone/>
            </a:pPr>
            <a:r>
              <a:rPr lang="en-US" sz="2000" dirty="0"/>
              <a:t>360-902-5732</a:t>
            </a:r>
          </a:p>
          <a:p>
            <a:pPr marL="400050" lvl="1" indent="-52388">
              <a:spcBef>
                <a:spcPts val="0"/>
              </a:spcBef>
              <a:buNone/>
            </a:pPr>
            <a:r>
              <a:rPr lang="en-US" sz="2000" dirty="0">
                <a:hlinkClick r:id="rId2"/>
              </a:rPr>
              <a:t>Chrh235@lni.wa.gov</a:t>
            </a:r>
            <a:r>
              <a:rPr lang="en-US" sz="2000" dirty="0"/>
              <a:t> </a:t>
            </a:r>
            <a:endParaRPr lang="en-US" dirty="0"/>
          </a:p>
          <a:p>
            <a:endParaRPr lang="en-US" dirty="0" smtClean="0"/>
          </a:p>
        </p:txBody>
      </p:sp>
    </p:spTree>
    <p:extLst>
      <p:ext uri="{BB962C8B-B14F-4D97-AF65-F5344CB8AC3E}">
        <p14:creationId xmlns:p14="http://schemas.microsoft.com/office/powerpoint/2010/main" val="2838707668"/>
      </p:ext>
    </p:extLst>
  </p:cSld>
  <p:clrMapOvr>
    <a:masterClrMapping/>
  </p:clrMapOvr>
</p:sld>
</file>

<file path=ppt/theme/theme1.xml><?xml version="1.0" encoding="utf-8"?>
<a:theme xmlns:a="http://schemas.openxmlformats.org/drawingml/2006/main" name="Default Design">
  <a:themeElements>
    <a:clrScheme name="Default Design 15">
      <a:dk1>
        <a:srgbClr val="000000"/>
      </a:dk1>
      <a:lt1>
        <a:srgbClr val="FFFFFF"/>
      </a:lt1>
      <a:dk2>
        <a:srgbClr val="4D4D4D"/>
      </a:dk2>
      <a:lt2>
        <a:srgbClr val="808080"/>
      </a:lt2>
      <a:accent1>
        <a:srgbClr val="EAEAEA"/>
      </a:accent1>
      <a:accent2>
        <a:srgbClr val="EA6D1F"/>
      </a:accent2>
      <a:accent3>
        <a:srgbClr val="FFFFFF"/>
      </a:accent3>
      <a:accent4>
        <a:srgbClr val="000000"/>
      </a:accent4>
      <a:accent5>
        <a:srgbClr val="F3F3F3"/>
      </a:accent5>
      <a:accent6>
        <a:srgbClr val="D4621B"/>
      </a:accent6>
      <a:hlink>
        <a:srgbClr val="005595"/>
      </a:hlink>
      <a:folHlink>
        <a:srgbClr val="21A0FF"/>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4D4D4D"/>
        </a:dk2>
        <a:lt2>
          <a:srgbClr val="808080"/>
        </a:lt2>
        <a:accent1>
          <a:srgbClr val="E2E0CC"/>
        </a:accent1>
        <a:accent2>
          <a:srgbClr val="5F5F5F"/>
        </a:accent2>
        <a:accent3>
          <a:srgbClr val="FFFFFF"/>
        </a:accent3>
        <a:accent4>
          <a:srgbClr val="000000"/>
        </a:accent4>
        <a:accent5>
          <a:srgbClr val="EEEDE2"/>
        </a:accent5>
        <a:accent6>
          <a:srgbClr val="555555"/>
        </a:accent6>
        <a:hlink>
          <a:srgbClr val="005595"/>
        </a:hlink>
        <a:folHlink>
          <a:srgbClr val="21A0FF"/>
        </a:folHlink>
      </a:clrScheme>
      <a:clrMap bg1="lt1" tx1="dk1" bg2="lt2" tx2="dk2" accent1="accent1" accent2="accent2" accent3="accent3" accent4="accent4" accent5="accent5" accent6="accent6" hlink="hlink" folHlink="folHlink"/>
    </a:extraClrScheme>
    <a:extraClrScheme>
      <a:clrScheme name="Default Design 14">
        <a:dk1>
          <a:srgbClr val="000000"/>
        </a:dk1>
        <a:lt1>
          <a:srgbClr val="FFFFFF"/>
        </a:lt1>
        <a:dk2>
          <a:srgbClr val="4D4D4D"/>
        </a:dk2>
        <a:lt2>
          <a:srgbClr val="808080"/>
        </a:lt2>
        <a:accent1>
          <a:srgbClr val="EAEAEA"/>
        </a:accent1>
        <a:accent2>
          <a:srgbClr val="5F5F5F"/>
        </a:accent2>
        <a:accent3>
          <a:srgbClr val="FFFFFF"/>
        </a:accent3>
        <a:accent4>
          <a:srgbClr val="000000"/>
        </a:accent4>
        <a:accent5>
          <a:srgbClr val="F3F3F3"/>
        </a:accent5>
        <a:accent6>
          <a:srgbClr val="555555"/>
        </a:accent6>
        <a:hlink>
          <a:srgbClr val="005595"/>
        </a:hlink>
        <a:folHlink>
          <a:srgbClr val="21A0FF"/>
        </a:folHlink>
      </a:clrScheme>
      <a:clrMap bg1="lt1" tx1="dk1" bg2="lt2" tx2="dk2" accent1="accent1" accent2="accent2" accent3="accent3" accent4="accent4" accent5="accent5" accent6="accent6" hlink="hlink" folHlink="folHlink"/>
    </a:extraClrScheme>
    <a:extraClrScheme>
      <a:clrScheme name="Default Design 15">
        <a:dk1>
          <a:srgbClr val="000000"/>
        </a:dk1>
        <a:lt1>
          <a:srgbClr val="FFFFFF"/>
        </a:lt1>
        <a:dk2>
          <a:srgbClr val="4D4D4D"/>
        </a:dk2>
        <a:lt2>
          <a:srgbClr val="808080"/>
        </a:lt2>
        <a:accent1>
          <a:srgbClr val="EAEAEA"/>
        </a:accent1>
        <a:accent2>
          <a:srgbClr val="EA6D1F"/>
        </a:accent2>
        <a:accent3>
          <a:srgbClr val="FFFFFF"/>
        </a:accent3>
        <a:accent4>
          <a:srgbClr val="000000"/>
        </a:accent4>
        <a:accent5>
          <a:srgbClr val="F3F3F3"/>
        </a:accent5>
        <a:accent6>
          <a:srgbClr val="D4621B"/>
        </a:accent6>
        <a:hlink>
          <a:srgbClr val="005595"/>
        </a:hlink>
        <a:folHlink>
          <a:srgbClr val="21A0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FFF7F567E3FAF439762A8A5ADDE1661" ma:contentTypeVersion="1" ma:contentTypeDescription="Create a new document." ma:contentTypeScope="" ma:versionID="342df18b81efc5518acde3dc4517684c">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6B89D9C-4543-4FF0-9750-96ED78C294AC}">
  <ds:schemaRefs>
    <ds:schemaRef ds:uri="http://purl.org/dc/elements/1.1/"/>
    <ds:schemaRef ds:uri="http://www.w3.org/XML/1998/namespace"/>
    <ds:schemaRef ds:uri="http://schemas.openxmlformats.org/package/2006/metadata/core-properties"/>
    <ds:schemaRef ds:uri="http://schemas.microsoft.com/office/2006/metadata/properties"/>
    <ds:schemaRef ds:uri="http://purl.org/dc/terms/"/>
    <ds:schemaRef ds:uri="http://schemas.microsoft.com/office/infopath/2007/PartnerControls"/>
    <ds:schemaRef ds:uri="http://schemas.microsoft.com/office/2006/documentManagement/types"/>
    <ds:schemaRef ds:uri="http://purl.org/dc/dcmitype/"/>
  </ds:schemaRefs>
</ds:datastoreItem>
</file>

<file path=customXml/itemProps2.xml><?xml version="1.0" encoding="utf-8"?>
<ds:datastoreItem xmlns:ds="http://schemas.openxmlformats.org/officeDocument/2006/customXml" ds:itemID="{40E11FE1-87FC-4241-99B4-0BE43A5CD06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FAC5BAFB-24C8-429D-B048-E3E5DEF3FCB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8729</TotalTime>
  <Words>1364</Words>
  <Application>Microsoft Office PowerPoint</Application>
  <PresentationFormat>On-screen Show (4:3)</PresentationFormat>
  <Paragraphs>179</Paragraphs>
  <Slides>9</Slides>
  <Notes>8</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Default Design</vt:lpstr>
      <vt:lpstr>Occupational Exposure to Lead</vt:lpstr>
      <vt:lpstr>PowerPoint Presentation</vt:lpstr>
      <vt:lpstr>DOSH</vt:lpstr>
      <vt:lpstr>Worker Rules for Lead Exposure</vt:lpstr>
      <vt:lpstr>The lead standards have many significant requirements mandated to protect workers from lead exposure including:</vt:lpstr>
      <vt:lpstr>Industries with greatest number of cases –  BLL &gt; 25ug/dl, 2011-2014 </vt:lpstr>
      <vt:lpstr>Rulemaking Discussions to Further Reduce Occupational Lead Exposure Activities</vt:lpstr>
      <vt:lpstr>PowerPoint Presentation</vt:lpstr>
      <vt:lpstr>Questions</vt:lpstr>
    </vt:vector>
  </TitlesOfParts>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Walck, Chastity</dc:creator>
  <cp:lastModifiedBy>Proctor, Devin A (LNI)</cp:lastModifiedBy>
  <cp:revision>548</cp:revision>
  <cp:lastPrinted>2015-10-15T21:02:10Z</cp:lastPrinted>
  <dcterms:created xsi:type="dcterms:W3CDTF">2007-06-21T17:41:24Z</dcterms:created>
  <dcterms:modified xsi:type="dcterms:W3CDTF">2015-10-16T18:18:39Z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0x0101007FFF7F567E3FAF439762A8A5ADDE1661</vt:lpwstr>
  </property>
</Properties>
</file>