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340" r:id="rId6"/>
    <p:sldId id="354" r:id="rId7"/>
    <p:sldId id="360" r:id="rId8"/>
    <p:sldId id="355" r:id="rId9"/>
    <p:sldId id="358" r:id="rId10"/>
    <p:sldId id="362" r:id="rId11"/>
    <p:sldId id="359" r:id="rId12"/>
    <p:sldId id="361" r:id="rId13"/>
    <p:sldId id="348" r:id="rId14"/>
    <p:sldId id="349" r:id="rId15"/>
    <p:sldId id="350" r:id="rId16"/>
    <p:sldId id="351" r:id="rId17"/>
    <p:sldId id="352" r:id="rId18"/>
    <p:sldId id="339" r:id="rId1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tchison, Sheryl (LNI)" initials="SHut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3678"/>
    <a:srgbClr val="169CAA"/>
    <a:srgbClr val="FF9966"/>
    <a:srgbClr val="FFCCCC"/>
    <a:srgbClr val="FFFF99"/>
    <a:srgbClr val="753F00"/>
    <a:srgbClr val="CC6D1E"/>
    <a:srgbClr val="F1D24D"/>
    <a:srgbClr val="FFFCB7"/>
    <a:srgbClr val="676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78029" autoAdjust="0"/>
  </p:normalViewPr>
  <p:slideViewPr>
    <p:cSldViewPr>
      <p:cViewPr varScale="1">
        <p:scale>
          <a:sx n="68" d="100"/>
          <a:sy n="68" d="100"/>
        </p:scale>
        <p:origin x="-1714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98" tIns="45199" rIns="90398" bIns="45199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9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98" tIns="45199" rIns="90398" bIns="45199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8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98" tIns="45199" rIns="90398" bIns="45199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9" y="8829968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98" tIns="45199" rIns="90398" bIns="4519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644C733-A184-4E75-B6AE-9CAB721333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3136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0398" tIns="45199" rIns="90398" bIns="45199" rtlCol="0"/>
          <a:lstStyle>
            <a:lvl1pPr algn="l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0398" tIns="45199" rIns="90398" bIns="45199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62B0398-A342-4C93-9843-D18CFC61F442}" type="datetimeFigureOut">
              <a:rPr lang="en-US"/>
              <a:pPr>
                <a:defRPr/>
              </a:pPr>
              <a:t>9/28/2015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398" tIns="45199" rIns="90398" bIns="45199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0398" tIns="45199" rIns="90398" bIns="4519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0398" tIns="45199" rIns="90398" bIns="45199" rtlCol="0" anchor="b"/>
          <a:lstStyle>
            <a:lvl1pPr algn="l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8"/>
            <a:ext cx="3037840" cy="464820"/>
          </a:xfrm>
          <a:prstGeom prst="rect">
            <a:avLst/>
          </a:prstGeom>
        </p:spPr>
        <p:txBody>
          <a:bodyPr vert="horz" lIns="90398" tIns="45199" rIns="90398" bIns="45199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E7A7BBB-FDE0-411B-B3B5-66A3299E4A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5845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dph.ca.gov/Pages/DEFAULT.aspx" TargetMode="External"/><Relationship Id="rId3" Type="http://schemas.openxmlformats.org/officeDocument/2006/relationships/hyperlink" Target="http://www.dir.ca.gov/dosh/DoshReg/5198Meetings.htm" TargetMode="External"/><Relationship Id="rId7" Type="http://schemas.openxmlformats.org/officeDocument/2006/relationships/hyperlink" Target="http://www.dir.ca.gov/dosh/DoshReg/5198_Lead_Diagram_3-25-15.pdf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dir.ca.gov/dosh/doshreg/5198-meetings/lead-diagram-draft-1532.1.pdf" TargetMode="External"/><Relationship Id="rId5" Type="http://schemas.openxmlformats.org/officeDocument/2006/relationships/hyperlink" Target="http://www.dir.ca.gov/dosh/DoshReg/Sum_of_Draft_Changes_03-25-15_for_4-21-15_AC.PDF" TargetMode="External"/><Relationship Id="rId10" Type="http://schemas.openxmlformats.org/officeDocument/2006/relationships/hyperlink" Target="https://www.cdph.ca.gov/programs/olppp/Documents/LeadStdRev-At-A-Glance.pdf" TargetMode="External"/><Relationship Id="rId4" Type="http://schemas.openxmlformats.org/officeDocument/2006/relationships/hyperlink" Target="http://www.dir.ca.gov/dosh/doshreg/5198-meetings/summary-of-draft-changes-03.25.15.pdf" TargetMode="External"/><Relationship Id="rId9" Type="http://schemas.openxmlformats.org/officeDocument/2006/relationships/hyperlink" Target="https://www.cdph.ca.gov/programs/olppp/Pages/LeadStdRecs.aspx" TargetMode="Externa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7A7BBB-FDE0-411B-B3B5-66A3299E4A60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8593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90326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7A7BBB-FDE0-411B-B3B5-66A3299E4A6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3506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90326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7A7BBB-FDE0-411B-B3B5-66A3299E4A6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3506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90326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7A7BBB-FDE0-411B-B3B5-66A3299E4A6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3506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90326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7A7BBB-FDE0-411B-B3B5-66A3299E4A6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350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7A7BBB-FDE0-411B-B3B5-66A3299E4A60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6620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7A7BBB-FDE0-411B-B3B5-66A3299E4A60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110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1300"/>
              </a:spcBef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C6B76-932C-46A1-8A8E-6826F1CD322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474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1300"/>
              </a:spcBef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C6B76-932C-46A1-8A8E-6826F1CD322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474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7A7BBB-FDE0-411B-B3B5-66A3299E4A6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350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400" b="1" dirty="0" smtClean="0">
                <a:solidFill>
                  <a:srgbClr val="093678"/>
                </a:solidFill>
              </a:rPr>
              <a:t>DOSH </a:t>
            </a:r>
            <a:r>
              <a:rPr lang="en-US" sz="2400" b="1" u="sng" dirty="0" smtClean="0">
                <a:solidFill>
                  <a:srgbClr val="093678"/>
                </a:solidFill>
              </a:rPr>
              <a:t>General Industry</a:t>
            </a:r>
            <a:r>
              <a:rPr lang="en-US" sz="2400" b="1" dirty="0" smtClean="0">
                <a:solidFill>
                  <a:srgbClr val="093678"/>
                </a:solidFill>
              </a:rPr>
              <a:t> &amp; </a:t>
            </a:r>
            <a:r>
              <a:rPr lang="en-US" sz="2400" b="1" u="sng" dirty="0" smtClean="0">
                <a:solidFill>
                  <a:srgbClr val="093678"/>
                </a:solidFill>
              </a:rPr>
              <a:t>Construction</a:t>
            </a:r>
            <a:r>
              <a:rPr lang="en-US" sz="2400" b="1" dirty="0" smtClean="0">
                <a:solidFill>
                  <a:srgbClr val="093678"/>
                </a:solidFill>
              </a:rPr>
              <a:t> Standards </a:t>
            </a:r>
          </a:p>
          <a:p>
            <a:r>
              <a:rPr lang="en-US" sz="2400" dirty="0" smtClean="0"/>
              <a:t>Similarities</a:t>
            </a:r>
          </a:p>
          <a:p>
            <a:pPr lvl="1"/>
            <a:r>
              <a:rPr lang="en-US" sz="2200" dirty="0" smtClean="0"/>
              <a:t>Requires housekeeping practices</a:t>
            </a:r>
          </a:p>
          <a:p>
            <a:pPr lvl="1"/>
            <a:r>
              <a:rPr lang="en-US" sz="2200" dirty="0" smtClean="0"/>
              <a:t>Requires employer evaluation of worker airborne exposure </a:t>
            </a:r>
          </a:p>
          <a:p>
            <a:pPr lvl="1"/>
            <a:r>
              <a:rPr lang="en-US" sz="2200" dirty="0" smtClean="0"/>
              <a:t>Requires some level of blood lead evaluation (not identical)</a:t>
            </a:r>
          </a:p>
          <a:p>
            <a:pPr lvl="1"/>
            <a:r>
              <a:rPr lang="en-US" sz="2200" dirty="0" smtClean="0"/>
              <a:t>Requires exposure controls (e.g. exhaust ventilation)  </a:t>
            </a:r>
          </a:p>
          <a:p>
            <a:r>
              <a:rPr lang="en-US" sz="2400" dirty="0" smtClean="0"/>
              <a:t>Differences</a:t>
            </a:r>
          </a:p>
          <a:p>
            <a:pPr lvl="1"/>
            <a:r>
              <a:rPr lang="en-US" sz="2200" dirty="0" smtClean="0"/>
              <a:t>Exposure measures - construction is more task work specific </a:t>
            </a:r>
          </a:p>
          <a:p>
            <a:pPr lvl="1"/>
            <a:r>
              <a:rPr lang="en-US" sz="2200" dirty="0" smtClean="0"/>
              <a:t>Showers – “where feasible” for construction (vs. required for general industry)</a:t>
            </a:r>
          </a:p>
          <a:p>
            <a:pPr lvl="1"/>
            <a:r>
              <a:rPr lang="en-US" sz="2200" dirty="0" smtClean="0"/>
              <a:t>Blood testing – for construction required </a:t>
            </a:r>
            <a:r>
              <a:rPr lang="en-US" sz="2200" i="1" dirty="0" smtClean="0"/>
              <a:t>after</a:t>
            </a:r>
            <a:r>
              <a:rPr lang="en-US" sz="2200" dirty="0" smtClean="0"/>
              <a:t> 1 day of exposure </a:t>
            </a:r>
            <a:r>
              <a:rPr lang="en-US" sz="1500" dirty="0" smtClean="0"/>
              <a:t>(vs. </a:t>
            </a:r>
            <a:r>
              <a:rPr lang="en-US" sz="1500" i="1" dirty="0" smtClean="0"/>
              <a:t>prior to</a:t>
            </a:r>
            <a:r>
              <a:rPr lang="en-US" sz="1500" dirty="0" smtClean="0"/>
              <a:t> assignment if exposure greater than lead action level for 30 days)</a:t>
            </a:r>
          </a:p>
          <a:p>
            <a:pPr lvl="0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7A7BBB-FDE0-411B-B3B5-66A3299E4A6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350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300,000 worksites; 120 inspector positions, 60 consultants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7A7BBB-FDE0-411B-B3B5-66A3299E4A6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4249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7A7BBB-FDE0-411B-B3B5-66A3299E4A6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2968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 OSHA and related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Meeting schedule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http://www.dir.ca.gov/dosh/DoshReg/5198Meetings.htm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Summary of general industry main “changes” 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http://www.dir.ca.gov/dosh/doshreg/5198-meetings/summary-of-draft-changes-03.25.15.pdf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Summary of construction main changes 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http://www.dir.ca.gov/dosh/DoshReg/Sum_of_Draft_Changes_03-25-15_for_4-21-15_AC.PDF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Flow diagram on general industry draft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http://www.dir.ca.gov/dosh/doshreg/5198-meetings/lead-diagram-draft-1532.1.pdf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Flow diagram on construction draft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http://www.dir.ca.gov/dosh/DoshReg/5198_Lead_Diagram_3-25-15.pdf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2000" dirty="0" smtClean="0"/>
              <a:t>California Lead rules are essentially equivalent to Washington’s</a:t>
            </a:r>
          </a:p>
          <a:p>
            <a:r>
              <a:rPr lang="en-US" sz="2000" dirty="0" smtClean="0"/>
              <a:t>Activities:</a:t>
            </a:r>
          </a:p>
          <a:p>
            <a:pPr lvl="1"/>
            <a:r>
              <a:rPr lang="en-US" sz="1600" dirty="0" smtClean="0"/>
              <a:t>California Department of Public Health made recommendations for a revised Permissible Exposure Limit (September 2013) and recommended changes to the standards</a:t>
            </a:r>
          </a:p>
          <a:p>
            <a:pPr lvl="1"/>
            <a:r>
              <a:rPr lang="en-US" sz="1600" dirty="0" smtClean="0"/>
              <a:t>California Department of Public Health held a webinar/seminar</a:t>
            </a:r>
          </a:p>
          <a:p>
            <a:pPr lvl="1"/>
            <a:r>
              <a:rPr lang="en-US" sz="1600" dirty="0" smtClean="0"/>
              <a:t>Cal-OSHA has had three public advisory meetings since 2013 to discuss proposals “Drafts under consideration”</a:t>
            </a:r>
          </a:p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Public Health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https://www.cdph.ca.gov/Pages/DEFAULT.aspx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Recommendations 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/>
              </a:rPr>
              <a:t>https://www.cdph.ca.gov/programs/olppp/Pages/LeadStdRecs.aspx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Summary 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/>
              </a:rPr>
              <a:t>https://www.cdph.ca.gov/programs/olppp/Documents/LeadStdRev-At-A-Glance.pdf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This has a next steps list at the end of the document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7A7BBB-FDE0-411B-B3B5-66A3299E4A6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4222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7A7BBB-FDE0-411B-B3B5-66A3299E4A6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271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4D2B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2806700" y="1193800"/>
            <a:ext cx="6337300" cy="2778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" name="Rectangle 13"/>
          <p:cNvSpPr>
            <a:spLocks noChangeArrowheads="1"/>
          </p:cNvSpPr>
          <p:nvPr userDrawn="1"/>
        </p:nvSpPr>
        <p:spPr bwMode="auto">
          <a:xfrm>
            <a:off x="2873375" y="1260475"/>
            <a:ext cx="6270625" cy="270192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3962400"/>
            <a:ext cx="9144000" cy="1511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E86C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pic>
        <p:nvPicPr>
          <p:cNvPr id="9" name="Picture 14" descr="photo bar-colo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0500"/>
            <a:ext cx="9144000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9" descr="LnI_Logo_2-color-RG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168275"/>
            <a:ext cx="27368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1800" y="1600200"/>
            <a:ext cx="5562600" cy="6127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2514600"/>
            <a:ext cx="5257800" cy="1143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i="1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405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62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1493838"/>
            <a:ext cx="1962150" cy="4983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493838"/>
            <a:ext cx="5734050" cy="4983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080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711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9731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38481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2286000"/>
            <a:ext cx="38481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3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00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99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7375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2468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8531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D4D2B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3330575" y="61913"/>
            <a:ext cx="5789613" cy="9413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493838"/>
            <a:ext cx="78486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286000"/>
            <a:ext cx="78486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4" name="Picture 10" descr="photo bar-colo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76200"/>
            <a:ext cx="57912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E86C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pic>
        <p:nvPicPr>
          <p:cNvPr id="2056" name="Picture 19" descr="LnI_Logo_2-color-RGB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168275"/>
            <a:ext cx="27368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595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595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5595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5595"/>
        </a:buClr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5595"/>
        </a:buClr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5595"/>
        </a:buClr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5595"/>
        </a:buClr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5595"/>
        </a:buClr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5595"/>
        </a:buClr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anne.soiza@lni.wa.gov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elizabeth.smith@lni.wa.go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295400"/>
            <a:ext cx="6096000" cy="1752600"/>
          </a:xfrm>
          <a:noFill/>
        </p:spPr>
        <p:txBody>
          <a:bodyPr anchor="t"/>
          <a:lstStyle/>
          <a:p>
            <a:pPr eaLnBrk="1" hangingPunct="1"/>
            <a:r>
              <a:rPr lang="en-US" sz="3100" dirty="0" smtClean="0"/>
              <a:t>Occupational Exposure to Lead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48000" y="2407384"/>
            <a:ext cx="5562600" cy="150810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i="1" dirty="0" smtClean="0"/>
              <a:t>Anne Soiza, Assistant Director</a:t>
            </a:r>
          </a:p>
          <a:p>
            <a:pPr eaLnBrk="1" hangingPunct="1"/>
            <a:r>
              <a:rPr lang="en-US" sz="2000" i="1" dirty="0" smtClean="0"/>
              <a:t>Division of Occupational Safety &amp; Health</a:t>
            </a:r>
          </a:p>
          <a:p>
            <a:pPr eaLnBrk="1" hangingPunct="1"/>
            <a:endParaRPr lang="en-US" sz="1200" i="1" dirty="0"/>
          </a:p>
          <a:p>
            <a:pPr eaLnBrk="1" hangingPunct="1"/>
            <a:r>
              <a:rPr lang="en-US" sz="2000" i="1" dirty="0" smtClean="0"/>
              <a:t>Dave Bonauto, </a:t>
            </a:r>
            <a:r>
              <a:rPr lang="en-US" sz="2000" dirty="0"/>
              <a:t>MD, </a:t>
            </a:r>
            <a:r>
              <a:rPr lang="en-US" sz="2000" dirty="0" smtClean="0"/>
              <a:t>MPH</a:t>
            </a:r>
          </a:p>
          <a:p>
            <a:pPr eaLnBrk="1" hangingPunct="1"/>
            <a:r>
              <a:rPr lang="en-US" sz="2000" i="1" dirty="0" smtClean="0"/>
              <a:t>Associate Medical Director for SHARP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00800" y="6248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September 14, 2015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63134"/>
            <a:ext cx="8458200" cy="5061466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 err="1" smtClean="0">
                <a:solidFill>
                  <a:srgbClr val="093678"/>
                </a:solidFill>
              </a:rPr>
              <a:t>ABLES</a:t>
            </a:r>
            <a:r>
              <a:rPr lang="en-US" sz="3000" b="1" dirty="0" smtClean="0">
                <a:solidFill>
                  <a:srgbClr val="093678"/>
                </a:solidFill>
              </a:rPr>
              <a:t> program </a:t>
            </a:r>
          </a:p>
          <a:p>
            <a:r>
              <a:rPr lang="en-US" sz="2400" dirty="0" smtClean="0"/>
              <a:t>Federal program through CDC NIOSH.</a:t>
            </a:r>
          </a:p>
          <a:p>
            <a:pPr lvl="1"/>
            <a:r>
              <a:rPr lang="en-US" dirty="0" smtClean="0"/>
              <a:t>Contract  with state department of health or labor to provide blood lead laboratory test data to NIOSH.</a:t>
            </a:r>
          </a:p>
          <a:p>
            <a:pPr lvl="2"/>
            <a:r>
              <a:rPr lang="en-US" sz="1800" dirty="0" smtClean="0"/>
              <a:t>Characterize industries and occupations by blood lead level (BLL) and frequency of reports.</a:t>
            </a:r>
          </a:p>
          <a:p>
            <a:pPr lvl="2"/>
            <a:r>
              <a:rPr lang="en-US" sz="1800" dirty="0" smtClean="0"/>
              <a:t>Measure state and national rates of elevated BLL cases.</a:t>
            </a:r>
          </a:p>
          <a:p>
            <a:pPr lvl="1"/>
            <a:r>
              <a:rPr lang="en-US" dirty="0"/>
              <a:t>CDC encouraged state level prevention activities but does not mandate or fund those activities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At its peak, 41 states participated.</a:t>
            </a:r>
          </a:p>
          <a:p>
            <a:pPr lvl="1"/>
            <a:r>
              <a:rPr lang="en-US" dirty="0" smtClean="0"/>
              <a:t>State funding discontinued June 2013.</a:t>
            </a:r>
          </a:p>
          <a:p>
            <a:pPr lvl="1"/>
            <a:r>
              <a:rPr lang="en-US" dirty="0" smtClean="0"/>
              <a:t>Program reconstituted with less states in July 2015.</a:t>
            </a:r>
            <a:endParaRPr lang="en-US" sz="2800" dirty="0"/>
          </a:p>
          <a:p>
            <a:pPr lvl="1"/>
            <a:endParaRPr lang="en-US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610600" y="63246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4599E5C-2643-4DED-BAB9-86B127260E5C}" type="slidenum">
              <a:rPr lang="en-US" sz="1400" smtClean="0">
                <a:solidFill>
                  <a:schemeClr val="bg2"/>
                </a:solidFill>
              </a:rPr>
              <a:t>10</a:t>
            </a:fld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28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4148"/>
            <a:ext cx="8104414" cy="5061466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 smtClean="0">
                <a:solidFill>
                  <a:srgbClr val="093678"/>
                </a:solidFill>
              </a:rPr>
              <a:t>WA State </a:t>
            </a:r>
            <a:r>
              <a:rPr lang="en-US" sz="3000" b="1" dirty="0" err="1" smtClean="0">
                <a:solidFill>
                  <a:srgbClr val="093678"/>
                </a:solidFill>
              </a:rPr>
              <a:t>ABLES</a:t>
            </a:r>
            <a:r>
              <a:rPr lang="en-US" sz="3000" b="1" dirty="0" smtClean="0">
                <a:solidFill>
                  <a:srgbClr val="093678"/>
                </a:solidFill>
              </a:rPr>
              <a:t> program (est. 1993)</a:t>
            </a:r>
            <a:endParaRPr lang="en-US" sz="3000" b="1" dirty="0" smtClean="0"/>
          </a:p>
          <a:p>
            <a:r>
              <a:rPr lang="en-US" sz="2400" dirty="0" smtClean="0"/>
              <a:t>Operated by SHARP research program at L&amp;I.</a:t>
            </a:r>
          </a:p>
          <a:p>
            <a:pPr lvl="1"/>
            <a:r>
              <a:rPr lang="en-US" sz="2000" dirty="0" smtClean="0"/>
              <a:t>All adult blood </a:t>
            </a:r>
            <a:r>
              <a:rPr lang="en-US" sz="2000" dirty="0"/>
              <a:t>lead test results reported to </a:t>
            </a:r>
            <a:r>
              <a:rPr lang="en-US" sz="2000" dirty="0" smtClean="0"/>
              <a:t>Dept. of Health and </a:t>
            </a:r>
            <a:r>
              <a:rPr lang="en-US" sz="2000" dirty="0"/>
              <a:t>then transferred to </a:t>
            </a:r>
            <a:r>
              <a:rPr lang="en-US" sz="2000" dirty="0" smtClean="0"/>
              <a:t>SHARP under mandatory reporting requirement.</a:t>
            </a:r>
          </a:p>
          <a:p>
            <a:pPr lvl="1"/>
            <a:r>
              <a:rPr lang="en-US" sz="2000" dirty="0" smtClean="0"/>
              <a:t>Case information usually collected from health care provider and worker</a:t>
            </a:r>
          </a:p>
          <a:p>
            <a:pPr lvl="1"/>
            <a:r>
              <a:rPr lang="en-US" sz="2000" dirty="0" smtClean="0"/>
              <a:t>Cases </a:t>
            </a:r>
            <a:r>
              <a:rPr lang="en-US" sz="2000" dirty="0"/>
              <a:t>with elevated exposures </a:t>
            </a:r>
            <a:r>
              <a:rPr lang="en-US" sz="2000" dirty="0" smtClean="0"/>
              <a:t>lead to:</a:t>
            </a:r>
            <a:endParaRPr lang="en-US" sz="2000" dirty="0"/>
          </a:p>
          <a:p>
            <a:pPr lvl="2"/>
            <a:r>
              <a:rPr lang="en-US" sz="1600" dirty="0"/>
              <a:t>Information to </a:t>
            </a:r>
            <a:r>
              <a:rPr lang="en-US" sz="1600" dirty="0" smtClean="0"/>
              <a:t>individual to </a:t>
            </a:r>
            <a:r>
              <a:rPr lang="en-US" sz="1600" dirty="0"/>
              <a:t>prevent further exposure, health </a:t>
            </a:r>
            <a:r>
              <a:rPr lang="en-US" sz="1600" dirty="0" smtClean="0"/>
              <a:t>risks of lead, </a:t>
            </a:r>
            <a:r>
              <a:rPr lang="en-US" sz="1600" dirty="0"/>
              <a:t>rights under medical removal, prevent take home exposure. </a:t>
            </a:r>
          </a:p>
          <a:p>
            <a:pPr lvl="2"/>
            <a:r>
              <a:rPr lang="en-US" sz="1600" dirty="0" smtClean="0"/>
              <a:t>When work-related, also inform </a:t>
            </a:r>
            <a:r>
              <a:rPr lang="en-US" sz="1600" dirty="0"/>
              <a:t>employers of need to mitigate exposures, provide prevention resources, offer site visit to identify prevention </a:t>
            </a:r>
            <a:r>
              <a:rPr lang="en-US" sz="1600" dirty="0" smtClean="0"/>
              <a:t>needs. </a:t>
            </a:r>
            <a:endParaRPr lang="en-US" sz="1600" dirty="0"/>
          </a:p>
          <a:p>
            <a:pPr lvl="2"/>
            <a:r>
              <a:rPr lang="en-US" sz="1600" dirty="0"/>
              <a:t>Assist physicians on treatment of lead exposed workers and worker rights.</a:t>
            </a:r>
            <a:endParaRPr lang="en-US" sz="2400" dirty="0"/>
          </a:p>
          <a:p>
            <a:r>
              <a:rPr lang="en-US" sz="2400" dirty="0" smtClean="0"/>
              <a:t>Discussion and collaboration with other state programs</a:t>
            </a:r>
            <a:endParaRPr lang="en-US" sz="2000" dirty="0" smtClean="0"/>
          </a:p>
          <a:p>
            <a:endParaRPr lang="en-US" sz="2400" dirty="0" smtClean="0"/>
          </a:p>
          <a:p>
            <a:pPr lvl="1"/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610600" y="63246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4599E5C-2643-4DED-BAB9-86B127260E5C}" type="slidenum">
              <a:rPr lang="en-US" sz="1400" smtClean="0">
                <a:solidFill>
                  <a:schemeClr val="bg2"/>
                </a:solidFill>
              </a:rPr>
              <a:t>11</a:t>
            </a:fld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53200" y="1371600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48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17022"/>
            <a:ext cx="7696200" cy="716578"/>
          </a:xfrm>
        </p:spPr>
        <p:txBody>
          <a:bodyPr/>
          <a:lstStyle/>
          <a:p>
            <a:pPr marL="0" indent="0">
              <a:buNone/>
            </a:pPr>
            <a:r>
              <a:rPr lang="en-US" sz="3000" b="1" u="sng" dirty="0" smtClean="0">
                <a:solidFill>
                  <a:srgbClr val="093678"/>
                </a:solidFill>
              </a:rPr>
              <a:t>SHARP Prevention Activities*</a:t>
            </a:r>
          </a:p>
          <a:p>
            <a:pPr marL="0" indent="0">
              <a:buNone/>
            </a:pPr>
            <a:endParaRPr lang="en-US" sz="3000" b="1" dirty="0" smtClean="0">
              <a:solidFill>
                <a:srgbClr val="093678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34400" y="63246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4599E5C-2643-4DED-BAB9-86B127260E5C}" type="slidenum">
              <a:rPr lang="en-US" sz="1400" smtClean="0">
                <a:solidFill>
                  <a:schemeClr val="bg2"/>
                </a:solidFill>
              </a:rPr>
              <a:t>12</a:t>
            </a:fld>
            <a:endParaRPr lang="en-US" sz="1400" dirty="0">
              <a:solidFill>
                <a:schemeClr val="bg2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317503"/>
              </p:ext>
            </p:extLst>
          </p:nvPr>
        </p:nvGraphicFramePr>
        <p:xfrm>
          <a:off x="277587" y="2086102"/>
          <a:ext cx="8534399" cy="3964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013"/>
                <a:gridCol w="1665001"/>
                <a:gridCol w="1932317"/>
                <a:gridCol w="1598232"/>
                <a:gridCol w="1863836"/>
              </a:tblGrid>
              <a:tr h="7620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BLL (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ug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/dl)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Worker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Employer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Worker 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Physician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DOSH Referral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&lt; 25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None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n-US" dirty="0" smtClean="0"/>
                        <a:t>25 – 39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exp</a:t>
                      </a:r>
                      <a:r>
                        <a:rPr lang="en-US" baseline="0" dirty="0" smtClean="0"/>
                        <a:t> info;</a:t>
                      </a:r>
                    </a:p>
                    <a:p>
                      <a:r>
                        <a:rPr lang="en-US" baseline="0" dirty="0" smtClean="0"/>
                        <a:t>Interview (</a:t>
                      </a:r>
                      <a:r>
                        <a:rPr lang="en-US" baseline="0" dirty="0" err="1" smtClean="0"/>
                        <a:t>int</a:t>
                      </a:r>
                      <a:r>
                        <a:rPr lang="en-US" baseline="0" dirty="0" smtClean="0"/>
                        <a:t>)</a:t>
                      </a:r>
                      <a:endParaRPr lang="en-US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Exp</a:t>
                      </a:r>
                      <a:r>
                        <a:rPr lang="en-US" baseline="0" dirty="0" smtClean="0"/>
                        <a:t> reduction information.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/>
                        <a:t> None 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Case-specific*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40 - 59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exp</a:t>
                      </a:r>
                      <a:r>
                        <a:rPr lang="en-US" baseline="0" dirty="0" smtClean="0"/>
                        <a:t> info;</a:t>
                      </a:r>
                    </a:p>
                    <a:p>
                      <a:r>
                        <a:rPr lang="en-US" baseline="0" dirty="0" smtClean="0"/>
                        <a:t>Detailed </a:t>
                      </a:r>
                      <a:r>
                        <a:rPr lang="en-US" baseline="0" dirty="0" err="1" smtClean="0"/>
                        <a:t>int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Exp</a:t>
                      </a:r>
                      <a:r>
                        <a:rPr lang="en-US" baseline="0" dirty="0" smtClean="0"/>
                        <a:t> reduction information.</a:t>
                      </a:r>
                      <a:endParaRPr lang="en-US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None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Case-specific*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338">
                <a:tc>
                  <a:txBody>
                    <a:bodyPr/>
                    <a:lstStyle/>
                    <a:p>
                      <a:r>
                        <a:rPr lang="en-US" dirty="0" smtClean="0"/>
                        <a:t>60 +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exp</a:t>
                      </a:r>
                      <a:r>
                        <a:rPr lang="en-US" baseline="0" dirty="0" smtClean="0"/>
                        <a:t> info;</a:t>
                      </a:r>
                    </a:p>
                    <a:p>
                      <a:r>
                        <a:rPr lang="en-US" baseline="0" dirty="0" smtClean="0"/>
                        <a:t>Detailed </a:t>
                      </a:r>
                      <a:r>
                        <a:rPr lang="en-US" baseline="0" dirty="0" err="1" smtClean="0"/>
                        <a:t>int</a:t>
                      </a:r>
                      <a:endParaRPr lang="en-US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Exp</a:t>
                      </a:r>
                      <a:r>
                        <a:rPr lang="en-US" baseline="0" dirty="0" smtClean="0"/>
                        <a:t> reduction information.</a:t>
                      </a:r>
                      <a:endParaRPr lang="en-US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L&amp;I </a:t>
                      </a:r>
                      <a:r>
                        <a:rPr lang="en-US" baseline="0" dirty="0" smtClean="0"/>
                        <a:t>MD for </a:t>
                      </a:r>
                      <a:r>
                        <a:rPr lang="en-US" baseline="0" dirty="0" err="1" smtClean="0"/>
                        <a:t>Eval</a:t>
                      </a:r>
                      <a:r>
                        <a:rPr lang="en-US" baseline="0" dirty="0" smtClean="0"/>
                        <a:t> / Rx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Case-specific*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191">
                <a:tc>
                  <a:txBody>
                    <a:bodyPr/>
                    <a:lstStyle/>
                    <a:p>
                      <a:r>
                        <a:rPr lang="en-US" dirty="0" smtClean="0"/>
                        <a:t>Critical Incident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exp</a:t>
                      </a:r>
                      <a:r>
                        <a:rPr lang="en-US" baseline="0" dirty="0" smtClean="0"/>
                        <a:t> info;</a:t>
                      </a:r>
                    </a:p>
                    <a:p>
                      <a:r>
                        <a:rPr lang="en-US" baseline="0" dirty="0" smtClean="0"/>
                        <a:t>Detailed </a:t>
                      </a:r>
                      <a:r>
                        <a:rPr lang="en-US" baseline="0" dirty="0" err="1" smtClean="0"/>
                        <a:t>int</a:t>
                      </a:r>
                      <a:endParaRPr lang="en-US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Exp</a:t>
                      </a:r>
                      <a:r>
                        <a:rPr lang="en-US" baseline="0" dirty="0" smtClean="0"/>
                        <a:t> reduction information.</a:t>
                      </a:r>
                      <a:endParaRPr lang="en-US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L&amp;I </a:t>
                      </a:r>
                      <a:r>
                        <a:rPr lang="en-US" baseline="0" dirty="0" smtClean="0"/>
                        <a:t>MD for </a:t>
                      </a:r>
                      <a:r>
                        <a:rPr lang="en-US" baseline="0" dirty="0" err="1" smtClean="0"/>
                        <a:t>Eval</a:t>
                      </a:r>
                      <a:r>
                        <a:rPr lang="en-US" baseline="0" dirty="0" smtClean="0"/>
                        <a:t> / Rx</a:t>
                      </a:r>
                      <a:endParaRPr lang="en-US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Case-specific*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6201293"/>
            <a:ext cx="77699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 As of May 2013, employers with BLLs </a:t>
            </a:r>
            <a:r>
              <a:rPr lang="en-US" sz="1600" u="sng" dirty="0" smtClean="0"/>
              <a:t>&gt;</a:t>
            </a:r>
            <a:r>
              <a:rPr lang="en-US" sz="1600" dirty="0" smtClean="0"/>
              <a:t> 25 were considered for referral to DOSH.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432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61466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093678"/>
                </a:solidFill>
              </a:rPr>
              <a:t>WA Blood Lead Test Results - New Cases, 2011-2014*</a:t>
            </a:r>
          </a:p>
          <a:p>
            <a:pPr marL="0" indent="0">
              <a:buNone/>
            </a:pPr>
            <a:endParaRPr lang="en-US" sz="3000" b="1" dirty="0" smtClean="0">
              <a:solidFill>
                <a:srgbClr val="093678"/>
              </a:solidFill>
            </a:endParaRPr>
          </a:p>
          <a:p>
            <a:pPr marL="0" indent="0">
              <a:buNone/>
            </a:pPr>
            <a:endParaRPr lang="en-US" sz="3000" b="1" dirty="0">
              <a:solidFill>
                <a:srgbClr val="093678"/>
              </a:solidFill>
            </a:endParaRPr>
          </a:p>
          <a:p>
            <a:pPr marL="0" indent="0">
              <a:buNone/>
            </a:pPr>
            <a:endParaRPr lang="en-US" sz="3000" b="1" dirty="0" smtClean="0">
              <a:solidFill>
                <a:srgbClr val="093678"/>
              </a:solidFill>
            </a:endParaRPr>
          </a:p>
          <a:p>
            <a:pPr marL="0" indent="0">
              <a:buNone/>
            </a:pPr>
            <a:endParaRPr lang="en-US" sz="3000" b="1" dirty="0">
              <a:solidFill>
                <a:srgbClr val="093678"/>
              </a:solidFill>
            </a:endParaRPr>
          </a:p>
          <a:p>
            <a:pPr marL="0" indent="0">
              <a:buNone/>
            </a:pPr>
            <a:endParaRPr lang="en-US" sz="3000" b="1" dirty="0" smtClean="0">
              <a:solidFill>
                <a:srgbClr val="093678"/>
              </a:solidFill>
            </a:endParaRPr>
          </a:p>
          <a:p>
            <a:pPr marL="0" indent="0">
              <a:buNone/>
            </a:pPr>
            <a:endParaRPr lang="en-US" sz="3000" b="1" dirty="0">
              <a:solidFill>
                <a:srgbClr val="093678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latin typeface="+mj-lt"/>
                <a:cs typeface="Times New Roman" panose="02020603050405020304" pitchFamily="18" charset="0"/>
              </a:rPr>
              <a:t>* Many workers with significant lead exposure are not tested. Data are for incident cases which exclude those workers with a previous report in the past 4 quarters in the BLL range. Data from laboratories are frequently incomplete. WA ABLES received on average ~ 7,850 BLL lab reports annually for values between 0 – 9.99 </a:t>
            </a:r>
            <a:r>
              <a:rPr lang="en-US" sz="1600" dirty="0" err="1" smtClean="0">
                <a:latin typeface="+mj-lt"/>
                <a:cs typeface="Times New Roman" panose="02020603050405020304" pitchFamily="18" charset="0"/>
              </a:rPr>
              <a:t>ug</a:t>
            </a:r>
            <a:r>
              <a:rPr lang="en-US" sz="1600" dirty="0" smtClean="0">
                <a:latin typeface="+mj-lt"/>
                <a:cs typeface="Times New Roman" panose="02020603050405020304" pitchFamily="18" charset="0"/>
              </a:rPr>
              <a:t>/dl.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34400" y="63246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4599E5C-2643-4DED-BAB9-86B127260E5C}" type="slidenum">
              <a:rPr lang="en-US" sz="1400" smtClean="0">
                <a:solidFill>
                  <a:schemeClr val="bg2"/>
                </a:solidFill>
              </a:rPr>
              <a:t>13</a:t>
            </a:fld>
            <a:endParaRPr lang="en-US" sz="1400" dirty="0">
              <a:solidFill>
                <a:schemeClr val="bg2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71452"/>
              </p:ext>
            </p:extLst>
          </p:nvPr>
        </p:nvGraphicFramePr>
        <p:xfrm>
          <a:off x="457199" y="2133600"/>
          <a:ext cx="8229601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179"/>
                <a:gridCol w="1804285"/>
                <a:gridCol w="1881051"/>
                <a:gridCol w="3135086"/>
              </a:tblGrid>
              <a:tr h="118872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BLL - Blood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Lead Level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ug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/dl)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Average #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Cases per Year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tx1"/>
                          </a:solidFill>
                        </a:rPr>
                        <a:t>Range </a:t>
                      </a:r>
                    </a:p>
                    <a:p>
                      <a:r>
                        <a:rPr lang="en-US" smtClean="0">
                          <a:solidFill>
                            <a:schemeClr val="tx1"/>
                          </a:solidFill>
                        </a:rPr>
                        <a:t>(#</a:t>
                      </a:r>
                      <a:r>
                        <a:rPr lang="en-US" baseline="0" smtClean="0">
                          <a:solidFill>
                            <a:schemeClr val="tx1"/>
                          </a:solidFill>
                        </a:rPr>
                        <a:t> cases)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Avg. Case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Rate/</a:t>
                      </a:r>
                    </a:p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100,000 Employed Persons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dirty="0" smtClean="0"/>
                        <a:t>10 – 24.9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 cases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103 -120 cases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3.42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25 – 39.9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 cases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 – 29 cases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0.75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Greater</a:t>
                      </a:r>
                      <a:r>
                        <a:rPr lang="en-US" baseline="0" dirty="0" smtClean="0"/>
                        <a:t> 40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cases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3 – 16</a:t>
                      </a:r>
                      <a:r>
                        <a:rPr lang="en-US" baseline="0" dirty="0" smtClean="0"/>
                        <a:t> cases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0.24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036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8305800" cy="838200"/>
          </a:xfrm>
        </p:spPr>
        <p:txBody>
          <a:bodyPr/>
          <a:lstStyle/>
          <a:p>
            <a:r>
              <a:rPr lang="en-US" sz="2800" dirty="0" smtClean="0">
                <a:solidFill>
                  <a:srgbClr val="093678"/>
                </a:solidFill>
              </a:rPr>
              <a:t>Industries with greatest number of cases – </a:t>
            </a:r>
            <a:br>
              <a:rPr lang="en-US" sz="2800" dirty="0" smtClean="0">
                <a:solidFill>
                  <a:srgbClr val="093678"/>
                </a:solidFill>
              </a:rPr>
            </a:br>
            <a:r>
              <a:rPr lang="en-US" sz="2000" dirty="0" smtClean="0">
                <a:solidFill>
                  <a:srgbClr val="093678"/>
                </a:solidFill>
              </a:rPr>
              <a:t>BLL </a:t>
            </a:r>
            <a:r>
              <a:rPr lang="en-US" sz="2000" u="sng" dirty="0" smtClean="0">
                <a:solidFill>
                  <a:srgbClr val="093678"/>
                </a:solidFill>
              </a:rPr>
              <a:t>&gt;</a:t>
            </a:r>
            <a:r>
              <a:rPr lang="en-US" sz="2000" dirty="0" smtClean="0">
                <a:solidFill>
                  <a:srgbClr val="093678"/>
                </a:solidFill>
              </a:rPr>
              <a:t> 25ug/dl, 2011-2014</a:t>
            </a:r>
            <a:r>
              <a:rPr lang="en-US" sz="2800" dirty="0" smtClean="0">
                <a:solidFill>
                  <a:srgbClr val="093678"/>
                </a:solidFill>
              </a:rPr>
              <a:t/>
            </a:r>
            <a:br>
              <a:rPr lang="en-US" sz="2800" dirty="0" smtClean="0">
                <a:solidFill>
                  <a:srgbClr val="093678"/>
                </a:solidFill>
              </a:rPr>
            </a:br>
            <a:endParaRPr lang="en-US" sz="2000" dirty="0">
              <a:solidFill>
                <a:srgbClr val="09367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09800"/>
            <a:ext cx="7848600" cy="419100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sz="2000" dirty="0" smtClean="0"/>
              <a:t>Paint &amp; Wall Covering Contractors - Bridge repair/painting workers</a:t>
            </a:r>
          </a:p>
          <a:p>
            <a:pPr>
              <a:buFont typeface="+mj-lt"/>
              <a:buAutoNum type="arabicPeriod"/>
            </a:pPr>
            <a:r>
              <a:rPr lang="en-US" sz="2000" dirty="0" smtClean="0"/>
              <a:t>Firing range workers</a:t>
            </a:r>
          </a:p>
          <a:p>
            <a:pPr>
              <a:buFont typeface="+mj-lt"/>
              <a:buAutoNum type="arabicPeriod"/>
            </a:pPr>
            <a:r>
              <a:rPr lang="en-US" sz="2000" dirty="0" smtClean="0"/>
              <a:t>Other Construction (includes steel demolition and erection)</a:t>
            </a:r>
            <a:endParaRPr lang="en-US" sz="2000" dirty="0"/>
          </a:p>
          <a:p>
            <a:pPr>
              <a:buFont typeface="+mj-lt"/>
              <a:buAutoNum type="arabicPeriod"/>
            </a:pPr>
            <a:r>
              <a:rPr lang="en-US" sz="2000" dirty="0" smtClean="0"/>
              <a:t>Temporary Help Services</a:t>
            </a:r>
          </a:p>
          <a:p>
            <a:pPr>
              <a:buFont typeface="+mj-lt"/>
              <a:buAutoNum type="arabicPeriod"/>
            </a:pPr>
            <a:r>
              <a:rPr lang="en-US" sz="2000" dirty="0" smtClean="0"/>
              <a:t>Boat Building and Ship Repair</a:t>
            </a:r>
          </a:p>
          <a:p>
            <a:pPr>
              <a:buFont typeface="+mj-lt"/>
              <a:buAutoNum type="arabicPeriod"/>
            </a:pPr>
            <a:r>
              <a:rPr lang="en-US" sz="2000" dirty="0" smtClean="0"/>
              <a:t>Glass and Glass Product Manufacturing</a:t>
            </a:r>
          </a:p>
          <a:p>
            <a:pPr>
              <a:buFont typeface="+mj-lt"/>
              <a:buAutoNum type="arabicPeriod"/>
            </a:pPr>
            <a:r>
              <a:rPr lang="en-US" sz="2000" dirty="0" smtClean="0"/>
              <a:t>Support Activities for Metal Mining</a:t>
            </a:r>
          </a:p>
          <a:p>
            <a:pPr>
              <a:buFont typeface="+mj-lt"/>
              <a:buAutoNum type="arabicPeriod"/>
            </a:pPr>
            <a:r>
              <a:rPr lang="en-US" sz="2000" dirty="0" smtClean="0"/>
              <a:t>Other Industries…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34400" y="63246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4599E5C-2643-4DED-BAB9-86B127260E5C}" type="slidenum">
              <a:rPr lang="en-US" sz="1400" smtClean="0">
                <a:solidFill>
                  <a:schemeClr val="bg2"/>
                </a:solidFill>
              </a:rPr>
              <a:t>14</a:t>
            </a:fld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06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0472"/>
            <a:ext cx="7848600" cy="498801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000" b="1" dirty="0" smtClean="0">
                <a:solidFill>
                  <a:srgbClr val="093678"/>
                </a:solidFill>
              </a:rPr>
              <a:t>Questions?</a:t>
            </a:r>
            <a:endParaRPr lang="en-US" sz="30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Contacts:</a:t>
            </a: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 smtClean="0"/>
              <a:t>Anne Soiza </a:t>
            </a:r>
          </a:p>
          <a:p>
            <a:pPr marL="400050" lvl="1" indent="-52388">
              <a:spcBef>
                <a:spcPts val="0"/>
              </a:spcBef>
              <a:buNone/>
            </a:pPr>
            <a:r>
              <a:rPr lang="en-US" sz="2000" dirty="0" smtClean="0"/>
              <a:t>Assistant Director, Division of Occupational Safety &amp; Health</a:t>
            </a:r>
            <a:endParaRPr lang="en-US" sz="2000" dirty="0"/>
          </a:p>
          <a:p>
            <a:pPr marL="400050" lvl="1" indent="-52388">
              <a:spcBef>
                <a:spcPts val="0"/>
              </a:spcBef>
              <a:buNone/>
            </a:pPr>
            <a:r>
              <a:rPr lang="en-US" sz="2000" dirty="0" smtClean="0"/>
              <a:t>360-902-5090</a:t>
            </a:r>
          </a:p>
          <a:p>
            <a:pPr marL="400050" lvl="1" indent="-52388">
              <a:spcBef>
                <a:spcPts val="0"/>
              </a:spcBef>
              <a:buNone/>
            </a:pPr>
            <a:r>
              <a:rPr lang="en-US" sz="2000" dirty="0">
                <a:hlinkClick r:id="rId3"/>
              </a:rPr>
              <a:t>anne.soiza@lni.wa.gov</a:t>
            </a:r>
            <a:r>
              <a:rPr lang="en-US" sz="2000" dirty="0"/>
              <a:t> </a:t>
            </a:r>
          </a:p>
          <a:p>
            <a:pPr marL="290512">
              <a:spcBef>
                <a:spcPts val="0"/>
              </a:spcBef>
            </a:pPr>
            <a:endParaRPr lang="en-US" sz="2400" dirty="0" smtClean="0"/>
          </a:p>
          <a:p>
            <a:pPr marL="290512">
              <a:spcBef>
                <a:spcPts val="0"/>
              </a:spcBef>
            </a:pPr>
            <a:r>
              <a:rPr lang="en-US" sz="2400" dirty="0" smtClean="0"/>
              <a:t>Dave </a:t>
            </a:r>
            <a:r>
              <a:rPr lang="en-US" sz="2400" dirty="0"/>
              <a:t>Bonauto, MD, MPH </a:t>
            </a:r>
            <a:endParaRPr lang="en-US" sz="2400" dirty="0" smtClean="0"/>
          </a:p>
          <a:p>
            <a:pPr marL="404812" lvl="1" indent="0">
              <a:spcBef>
                <a:spcPts val="0"/>
              </a:spcBef>
              <a:buNone/>
            </a:pPr>
            <a:r>
              <a:rPr lang="en-US" sz="2000" dirty="0" smtClean="0"/>
              <a:t>Associate </a:t>
            </a:r>
            <a:r>
              <a:rPr lang="en-US" sz="2000" dirty="0"/>
              <a:t>Medical </a:t>
            </a:r>
            <a:r>
              <a:rPr lang="en-US" sz="2000" dirty="0" smtClean="0"/>
              <a:t>Director, </a:t>
            </a:r>
            <a:r>
              <a:rPr lang="en-US" sz="2400" dirty="0" smtClean="0"/>
              <a:t>SHARP</a:t>
            </a:r>
            <a:endParaRPr lang="en-US" dirty="0"/>
          </a:p>
          <a:p>
            <a:pPr marL="404812" lvl="1" indent="0">
              <a:spcBef>
                <a:spcPts val="0"/>
              </a:spcBef>
              <a:buNone/>
            </a:pPr>
            <a:r>
              <a:rPr lang="en-US" sz="2000" dirty="0" smtClean="0"/>
              <a:t>(360</a:t>
            </a:r>
            <a:r>
              <a:rPr lang="en-US" sz="2000" dirty="0"/>
              <a:t>) </a:t>
            </a:r>
            <a:r>
              <a:rPr lang="en-US" sz="2000" dirty="0" smtClean="0"/>
              <a:t>902-5664</a:t>
            </a:r>
          </a:p>
          <a:p>
            <a:pPr marL="404812" lvl="1" indent="0">
              <a:spcBef>
                <a:spcPts val="0"/>
              </a:spcBef>
              <a:buNone/>
            </a:pPr>
            <a:r>
              <a:rPr lang="en-US" sz="2000" dirty="0" smtClean="0">
                <a:hlinkClick r:id="rId4"/>
              </a:rPr>
              <a:t>david.bonauto@lni.wa.gov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400" y="63246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4599E5C-2643-4DED-BAB9-86B127260E5C}" type="slidenum">
              <a:rPr lang="en-US" sz="1400" smtClean="0">
                <a:solidFill>
                  <a:schemeClr val="bg2"/>
                </a:solidFill>
              </a:rPr>
              <a:t>15</a:t>
            </a:fld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27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267700" cy="52578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000" b="1" dirty="0" smtClean="0">
                <a:solidFill>
                  <a:srgbClr val="093678"/>
                </a:solidFill>
              </a:rPr>
              <a:t>L&amp;I has 2 distinct roles with lead exposure: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b="1" dirty="0" smtClean="0">
              <a:solidFill>
                <a:srgbClr val="093678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 smtClean="0"/>
              <a:t>Division of Occupational Safety and Health (</a:t>
            </a:r>
            <a:r>
              <a:rPr lang="en-US" sz="2400" b="1" dirty="0" smtClean="0"/>
              <a:t>DOSH</a:t>
            </a:r>
            <a:r>
              <a:rPr lang="en-US" sz="2400" dirty="0" smtClean="0"/>
              <a:t>) </a:t>
            </a:r>
          </a:p>
          <a:p>
            <a:pPr lvl="1">
              <a:spcBef>
                <a:spcPts val="0"/>
              </a:spcBef>
            </a:pPr>
            <a:r>
              <a:rPr lang="en-US" sz="1900" dirty="0" smtClean="0"/>
              <a:t>Ensure </a:t>
            </a:r>
            <a:r>
              <a:rPr lang="en-US" sz="1900" dirty="0"/>
              <a:t>employers meet obligation to provide safe </a:t>
            </a:r>
            <a:r>
              <a:rPr lang="en-US" sz="1900" dirty="0" smtClean="0"/>
              <a:t>workplaces</a:t>
            </a:r>
          </a:p>
          <a:p>
            <a:pPr lvl="1">
              <a:spcBef>
                <a:spcPts val="0"/>
              </a:spcBef>
            </a:pPr>
            <a:r>
              <a:rPr lang="en-US" sz="1900" dirty="0" smtClean="0"/>
              <a:t>Education</a:t>
            </a:r>
            <a:r>
              <a:rPr lang="en-US" sz="1900" dirty="0"/>
              <a:t>, consultation and </a:t>
            </a:r>
            <a:r>
              <a:rPr lang="en-US" sz="1900" dirty="0" smtClean="0"/>
              <a:t>compliance services for </a:t>
            </a:r>
            <a:r>
              <a:rPr lang="en-US" sz="1900" dirty="0"/>
              <a:t>employers and workers </a:t>
            </a:r>
            <a:endParaRPr lang="en-US" sz="1900" dirty="0" smtClean="0"/>
          </a:p>
          <a:p>
            <a:pPr lvl="1">
              <a:spcBef>
                <a:spcPts val="0"/>
              </a:spcBef>
            </a:pPr>
            <a:r>
              <a:rPr lang="en-US" sz="1900" dirty="0" smtClean="0"/>
              <a:t>Federal </a:t>
            </a:r>
            <a:r>
              <a:rPr lang="en-US" sz="1900" dirty="0"/>
              <a:t>OSHA </a:t>
            </a:r>
            <a:r>
              <a:rPr lang="en-US" sz="1900" dirty="0" smtClean="0"/>
              <a:t>audited grant contract to be safety </a:t>
            </a:r>
            <a:r>
              <a:rPr lang="en-US" sz="1900" dirty="0"/>
              <a:t>and health regulatory administration </a:t>
            </a:r>
            <a:r>
              <a:rPr lang="en-US" sz="1900" dirty="0" smtClean="0"/>
              <a:t>for State of Washington</a:t>
            </a:r>
          </a:p>
          <a:p>
            <a:pPr lvl="1" indent="-342900">
              <a:spcBef>
                <a:spcPts val="0"/>
              </a:spcBef>
              <a:buClrTx/>
            </a:pPr>
            <a:endParaRPr lang="en-US" sz="1900" dirty="0"/>
          </a:p>
          <a:p>
            <a:pPr>
              <a:spcBef>
                <a:spcPts val="0"/>
              </a:spcBef>
            </a:pPr>
            <a:r>
              <a:rPr lang="en-US" sz="2400" dirty="0" smtClean="0"/>
              <a:t>L&amp;I Safety &amp; Health Assessment and Research for Prevention (</a:t>
            </a:r>
            <a:r>
              <a:rPr lang="en-US" sz="2400" b="1" dirty="0" smtClean="0"/>
              <a:t>SHARP</a:t>
            </a:r>
            <a:r>
              <a:rPr lang="en-US" sz="2400" dirty="0" smtClean="0"/>
              <a:t>) Program</a:t>
            </a:r>
          </a:p>
          <a:p>
            <a:pPr lvl="1">
              <a:spcBef>
                <a:spcPts val="0"/>
              </a:spcBef>
            </a:pPr>
            <a:r>
              <a:rPr lang="en-US" sz="1900" dirty="0" smtClean="0"/>
              <a:t>Research </a:t>
            </a:r>
            <a:r>
              <a:rPr lang="en-US" sz="1900" dirty="0"/>
              <a:t>program at L&amp;I. Purpose is to prevent workplace injury and illness and to discover new emerging hazards and conditions in Washington workplaces. </a:t>
            </a:r>
            <a:r>
              <a:rPr lang="en-US" sz="1900" dirty="0" smtClean="0"/>
              <a:t>Not </a:t>
            </a:r>
            <a:r>
              <a:rPr lang="en-US" sz="1900" dirty="0"/>
              <a:t>part of DOSH or Workers Compensation. </a:t>
            </a:r>
            <a:endParaRPr lang="en-US" sz="1900" dirty="0" smtClean="0"/>
          </a:p>
          <a:p>
            <a:pPr lvl="1">
              <a:spcBef>
                <a:spcPts val="0"/>
              </a:spcBef>
            </a:pPr>
            <a:r>
              <a:rPr lang="en-US" sz="1900" dirty="0" smtClean="0"/>
              <a:t>Administers WA Adult Blood Lead Epidemiology and Surveillance program (ABLES) among many other programs</a:t>
            </a:r>
          </a:p>
          <a:p>
            <a:pPr lvl="1">
              <a:spcBef>
                <a:spcPts val="0"/>
              </a:spcBef>
            </a:pP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86800" y="6324600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080FA64-4387-4A2B-9C24-5F217B24FE5F}" type="slidenum">
              <a:rPr lang="en-US" sz="1400" smtClean="0">
                <a:solidFill>
                  <a:schemeClr val="bg2"/>
                </a:solidFill>
              </a:rPr>
              <a:t>2</a:t>
            </a:fld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47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224" y="1828800"/>
            <a:ext cx="8153400" cy="4649688"/>
          </a:xfrm>
        </p:spPr>
        <p:txBody>
          <a:bodyPr>
            <a:normAutofit/>
          </a:bodyPr>
          <a:lstStyle/>
          <a:p>
            <a:pPr lvl="0">
              <a:spcBef>
                <a:spcPts val="1300"/>
              </a:spcBef>
            </a:pPr>
            <a:r>
              <a:rPr lang="en-US" sz="2200" dirty="0" smtClean="0"/>
              <a:t>A “State Plan” State </a:t>
            </a:r>
            <a:r>
              <a:rPr lang="en-US" sz="2200" dirty="0" smtClean="0">
                <a:sym typeface="Wingdings" panose="05000000000000000000" pitchFamily="2" charset="2"/>
              </a:rPr>
              <a:t> </a:t>
            </a:r>
            <a:r>
              <a:rPr lang="en-US" sz="2200" dirty="0" smtClean="0"/>
              <a:t>At least as effective as OSHA policies and rules</a:t>
            </a:r>
          </a:p>
          <a:p>
            <a:pPr lvl="0">
              <a:spcBef>
                <a:spcPts val="1300"/>
              </a:spcBef>
            </a:pPr>
            <a:r>
              <a:rPr lang="en-US" sz="2200" b="1" dirty="0" smtClean="0"/>
              <a:t>Must</a:t>
            </a:r>
            <a:r>
              <a:rPr lang="en-US" sz="2200" dirty="0" smtClean="0"/>
              <a:t> have employer/employee relationship for jurisdiction</a:t>
            </a:r>
          </a:p>
          <a:p>
            <a:pPr lvl="0">
              <a:spcBef>
                <a:spcPts val="600"/>
              </a:spcBef>
            </a:pPr>
            <a:r>
              <a:rPr lang="en-US" sz="2200" dirty="0" smtClean="0"/>
              <a:t>DOSH – 2 primary rules for worker lead exposure: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General Industry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Construction (very high potential exposures and many)</a:t>
            </a:r>
          </a:p>
          <a:p>
            <a:pPr>
              <a:spcBef>
                <a:spcPts val="1300"/>
              </a:spcBef>
            </a:pPr>
            <a:r>
              <a:rPr lang="en-US" sz="2200" dirty="0" smtClean="0"/>
              <a:t>When evaluating for lead on the jobsite, other rules also commonly apply, such as: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respiratory protection, 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personal protective equipment.</a:t>
            </a:r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686800" y="6324600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080FA64-4387-4A2B-9C24-5F217B24FE5F}" type="slidenum">
              <a:rPr lang="en-US" sz="1400" smtClean="0">
                <a:solidFill>
                  <a:schemeClr val="bg2"/>
                </a:solidFill>
              </a:rPr>
              <a:t>3</a:t>
            </a:fld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219200"/>
            <a:ext cx="7848600" cy="639762"/>
          </a:xfrm>
        </p:spPr>
        <p:txBody>
          <a:bodyPr/>
          <a:lstStyle/>
          <a:p>
            <a:r>
              <a:rPr lang="en-US" b="1" dirty="0" smtClean="0">
                <a:solidFill>
                  <a:srgbClr val="093678"/>
                </a:solidFill>
              </a:rPr>
              <a:t>DOSH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58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04999"/>
            <a:ext cx="7696200" cy="4727377"/>
          </a:xfrm>
        </p:spPr>
        <p:txBody>
          <a:bodyPr/>
          <a:lstStyle/>
          <a:p>
            <a:r>
              <a:rPr lang="en-US" sz="2400" dirty="0" smtClean="0"/>
              <a:t>Requirements are the equivalent of OSHA states and all other state plan states</a:t>
            </a:r>
          </a:p>
          <a:p>
            <a:r>
              <a:rPr lang="en-US" sz="2400" dirty="0" smtClean="0"/>
              <a:t>Three ways to assess exposure potential:</a:t>
            </a:r>
          </a:p>
          <a:p>
            <a:pPr lvl="1"/>
            <a:r>
              <a:rPr lang="en-US" sz="2000" dirty="0" smtClean="0"/>
              <a:t>Lead in the air</a:t>
            </a:r>
          </a:p>
          <a:p>
            <a:pPr lvl="2"/>
            <a:r>
              <a:rPr lang="en-US" sz="1600" dirty="0"/>
              <a:t>Action Level (AL) is 30 </a:t>
            </a:r>
            <a:r>
              <a:rPr lang="en-US" sz="1600" dirty="0" err="1" smtClean="0"/>
              <a:t>ug</a:t>
            </a:r>
            <a:r>
              <a:rPr lang="en-US" sz="1600" dirty="0" smtClean="0"/>
              <a:t>/m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 </a:t>
            </a:r>
            <a:r>
              <a:rPr lang="en-US" sz="1600" dirty="0"/>
              <a:t>; </a:t>
            </a:r>
          </a:p>
          <a:p>
            <a:pPr lvl="2"/>
            <a:r>
              <a:rPr lang="en-US" sz="1600" dirty="0"/>
              <a:t>Permissible Exposure Level (PEL) = 50 </a:t>
            </a:r>
            <a:r>
              <a:rPr lang="en-US" sz="1600" dirty="0" err="1" smtClean="0"/>
              <a:t>ug</a:t>
            </a:r>
            <a:r>
              <a:rPr lang="en-US" sz="1600" dirty="0" smtClean="0"/>
              <a:t>/m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 </a:t>
            </a:r>
            <a:r>
              <a:rPr lang="en-US" sz="1600" dirty="0"/>
              <a:t>, 8 hour time-weighted-average (</a:t>
            </a:r>
            <a:r>
              <a:rPr lang="en-US" sz="1600" dirty="0" smtClean="0"/>
              <a:t>TWA</a:t>
            </a:r>
            <a:r>
              <a:rPr lang="en-US" sz="1600" baseline="-25000" dirty="0"/>
              <a:t>8</a:t>
            </a:r>
            <a:r>
              <a:rPr lang="en-US" sz="1600" dirty="0" smtClean="0"/>
              <a:t>)</a:t>
            </a:r>
            <a:endParaRPr lang="en-US" sz="1600" dirty="0"/>
          </a:p>
          <a:p>
            <a:pPr lvl="1"/>
            <a:r>
              <a:rPr lang="en-US" sz="2000" dirty="0"/>
              <a:t>Lead in dust on surfaces</a:t>
            </a:r>
          </a:p>
          <a:p>
            <a:pPr lvl="2"/>
            <a:r>
              <a:rPr lang="en-US" sz="1600" dirty="0"/>
              <a:t>Surface Contamination (loose and measureable)</a:t>
            </a:r>
          </a:p>
          <a:p>
            <a:pPr lvl="1"/>
            <a:r>
              <a:rPr lang="en-US" sz="2000" dirty="0"/>
              <a:t>Lead in blood</a:t>
            </a:r>
          </a:p>
          <a:p>
            <a:pPr lvl="2"/>
            <a:r>
              <a:rPr lang="en-US" sz="1600" dirty="0"/>
              <a:t>Required Medical surveillance Blood Lead Level (BLL) testing at or over 40 </a:t>
            </a:r>
            <a:r>
              <a:rPr lang="en-US" sz="1600" dirty="0" err="1"/>
              <a:t>ug</a:t>
            </a:r>
            <a:r>
              <a:rPr lang="en-US" sz="1600" dirty="0"/>
              <a:t>/100g blood and other similar results.</a:t>
            </a:r>
          </a:p>
          <a:p>
            <a:pPr lvl="2"/>
            <a:r>
              <a:rPr lang="en-US" sz="1600" dirty="0"/>
              <a:t>Medical Removal from exposure job if twice at/over 50ug/100g blood or single 60ug/100g from occupational exposure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86800" y="6324600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4599E5C-2643-4DED-BAB9-86B127260E5C}" type="slidenum">
              <a:rPr lang="en-US" sz="1400" smtClean="0">
                <a:solidFill>
                  <a:schemeClr val="bg2"/>
                </a:solidFill>
              </a:rPr>
              <a:t>4</a:t>
            </a:fld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7848600" cy="639762"/>
          </a:xfrm>
        </p:spPr>
        <p:txBody>
          <a:bodyPr/>
          <a:lstStyle/>
          <a:p>
            <a:r>
              <a:rPr lang="en-US" sz="3000" b="1" dirty="0" smtClean="0">
                <a:solidFill>
                  <a:srgbClr val="093678"/>
                </a:solidFill>
              </a:rPr>
              <a:t>Worker Rules for Lead Exposure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68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362200"/>
            <a:ext cx="7696200" cy="4038600"/>
          </a:xfrm>
        </p:spPr>
        <p:txBody>
          <a:bodyPr/>
          <a:lstStyle/>
          <a:p>
            <a:r>
              <a:rPr lang="en-US" sz="2000" dirty="0" smtClean="0"/>
              <a:t>Hazard </a:t>
            </a:r>
            <a:r>
              <a:rPr lang="en-US" sz="2000" dirty="0"/>
              <a:t>assessment and exposure evaluation with worker protection (PPE) during the assessment period</a:t>
            </a:r>
          </a:p>
          <a:p>
            <a:r>
              <a:rPr lang="en-US" sz="2000" dirty="0"/>
              <a:t>Exposure controls to prevent worker exposure</a:t>
            </a:r>
          </a:p>
          <a:p>
            <a:r>
              <a:rPr lang="en-US" sz="2000" dirty="0" smtClean="0"/>
              <a:t>Regulated </a:t>
            </a:r>
            <a:r>
              <a:rPr lang="en-US" sz="2000" dirty="0"/>
              <a:t>areas to limit the number of  exposed workers</a:t>
            </a:r>
          </a:p>
          <a:p>
            <a:r>
              <a:rPr lang="en-US" sz="2000" dirty="0" smtClean="0"/>
              <a:t>Housekeeping – strict requirement for no lead dust</a:t>
            </a:r>
          </a:p>
          <a:p>
            <a:r>
              <a:rPr lang="en-US" sz="2000" dirty="0" smtClean="0"/>
              <a:t>Worker decontamination, eating areas - hand and shower washing, lockers for dirty laundry and clean laundry</a:t>
            </a:r>
          </a:p>
          <a:p>
            <a:r>
              <a:rPr lang="en-US" sz="2000" dirty="0" smtClean="0"/>
              <a:t>Worker </a:t>
            </a:r>
            <a:r>
              <a:rPr lang="en-US" sz="2000" dirty="0"/>
              <a:t>Training</a:t>
            </a:r>
          </a:p>
          <a:p>
            <a:r>
              <a:rPr lang="en-US" sz="2000" dirty="0"/>
              <a:t>Medical monitoring and medical removal levels </a:t>
            </a:r>
            <a:endParaRPr lang="en-US" sz="2000" dirty="0" smtClean="0"/>
          </a:p>
          <a:p>
            <a:r>
              <a:rPr lang="en-US" sz="2000" dirty="0" smtClean="0"/>
              <a:t>Written program</a:t>
            </a:r>
            <a:endParaRPr lang="en-US" sz="1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686800" y="6324600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4599E5C-2643-4DED-BAB9-86B127260E5C}" type="slidenum">
              <a:rPr lang="en-US" sz="1400" smtClean="0">
                <a:solidFill>
                  <a:schemeClr val="bg2"/>
                </a:solidFill>
              </a:rPr>
              <a:t>5</a:t>
            </a:fld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95400"/>
            <a:ext cx="7848600" cy="944562"/>
          </a:xfrm>
        </p:spPr>
        <p:txBody>
          <a:bodyPr/>
          <a:lstStyle/>
          <a:p>
            <a:r>
              <a:rPr lang="en-US" sz="3000" b="1" dirty="0" smtClean="0">
                <a:solidFill>
                  <a:srgbClr val="093678"/>
                </a:solidFill>
              </a:rPr>
              <a:t>Once lead is detected, many significan</a:t>
            </a:r>
            <a:r>
              <a:rPr lang="en-US" sz="3000" dirty="0" smtClean="0">
                <a:solidFill>
                  <a:srgbClr val="093678"/>
                </a:solidFill>
              </a:rPr>
              <a:t>t requirements are mandated, including: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47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153400" cy="609600"/>
          </a:xfrm>
        </p:spPr>
        <p:txBody>
          <a:bodyPr/>
          <a:lstStyle/>
          <a:p>
            <a:r>
              <a:rPr lang="en-US" sz="3000" dirty="0" smtClean="0">
                <a:solidFill>
                  <a:srgbClr val="093678"/>
                </a:solidFill>
                <a:latin typeface="+mn-lt"/>
                <a:ea typeface="+mn-ea"/>
                <a:cs typeface="+mn-cs"/>
              </a:rPr>
              <a:t>DOSH Worker Exposure Assessments</a:t>
            </a:r>
            <a:endParaRPr lang="en-US" sz="3000" dirty="0">
              <a:solidFill>
                <a:srgbClr val="09367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599"/>
            <a:ext cx="8077200" cy="4879777"/>
          </a:xfrm>
        </p:spPr>
        <p:txBody>
          <a:bodyPr/>
          <a:lstStyle/>
          <a:p>
            <a:r>
              <a:rPr lang="en-US" sz="2400" dirty="0" smtClean="0"/>
              <a:t>5 year Inspections Highlights</a:t>
            </a:r>
          </a:p>
          <a:p>
            <a:pPr lvl="1"/>
            <a:r>
              <a:rPr lang="en-US" sz="2000" dirty="0" smtClean="0"/>
              <a:t>187 Inspections included potential lead exposures </a:t>
            </a:r>
            <a:r>
              <a:rPr lang="en-US" sz="1800" dirty="0" smtClean="0"/>
              <a:t>(~30,000)</a:t>
            </a:r>
          </a:p>
          <a:p>
            <a:pPr lvl="2"/>
            <a:r>
              <a:rPr lang="en-US" sz="1800" dirty="0" smtClean="0"/>
              <a:t>65% of inspections relate to construction/maintenance</a:t>
            </a:r>
          </a:p>
          <a:p>
            <a:pPr lvl="2"/>
            <a:r>
              <a:rPr lang="en-US" sz="1800" dirty="0" smtClean="0"/>
              <a:t>23</a:t>
            </a:r>
            <a:r>
              <a:rPr lang="en-US" sz="1800" dirty="0"/>
              <a:t>% related to other general industrial or governmental workplaces</a:t>
            </a:r>
          </a:p>
          <a:p>
            <a:pPr lvl="2"/>
            <a:r>
              <a:rPr lang="en-US" sz="1800" dirty="0" smtClean="0"/>
              <a:t>12% were related to ammunition manufacturing, sales, or ranges</a:t>
            </a:r>
          </a:p>
          <a:p>
            <a:pPr lvl="1"/>
            <a:r>
              <a:rPr lang="en-US" dirty="0" smtClean="0"/>
              <a:t>Most inspections resulted in several violations</a:t>
            </a:r>
          </a:p>
          <a:p>
            <a:pPr lvl="1"/>
            <a:r>
              <a:rPr lang="en-US" dirty="0" smtClean="0"/>
              <a:t>836 lead standard codes cited </a:t>
            </a:r>
            <a:r>
              <a:rPr lang="en-US" sz="1400" dirty="0" smtClean="0"/>
              <a:t>(other related violations not included)</a:t>
            </a:r>
          </a:p>
          <a:p>
            <a:pPr lvl="1"/>
            <a:r>
              <a:rPr lang="en-US" dirty="0" smtClean="0"/>
              <a:t>$639,000 in penalties assessed</a:t>
            </a:r>
          </a:p>
          <a:p>
            <a:pPr marL="457200" lvl="1" indent="0">
              <a:buNone/>
            </a:pPr>
            <a:endParaRPr lang="en-US" sz="800" dirty="0" smtClean="0"/>
          </a:p>
          <a:p>
            <a:r>
              <a:rPr lang="en-US" sz="2400" dirty="0" smtClean="0"/>
              <a:t>5 year Consultation Highlights</a:t>
            </a:r>
          </a:p>
          <a:p>
            <a:pPr lvl="1"/>
            <a:r>
              <a:rPr lang="en-US" sz="2000" dirty="0" smtClean="0"/>
              <a:t>87 Employers requested Consultation visits</a:t>
            </a:r>
          </a:p>
          <a:p>
            <a:pPr lvl="1"/>
            <a:r>
              <a:rPr lang="en-US" sz="2000" dirty="0" smtClean="0"/>
              <a:t>206 hazards/code concerns were identified and resolved</a:t>
            </a:r>
            <a:endParaRPr lang="en-US" sz="2000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534400" y="63246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4599E5C-2643-4DED-BAB9-86B127260E5C}" type="slidenum">
              <a:rPr lang="en-US" sz="1400" smtClean="0">
                <a:solidFill>
                  <a:schemeClr val="bg2"/>
                </a:solidFill>
              </a:rPr>
              <a:t>6</a:t>
            </a:fld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53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95400"/>
            <a:ext cx="7848600" cy="639762"/>
          </a:xfrm>
        </p:spPr>
        <p:txBody>
          <a:bodyPr/>
          <a:lstStyle/>
          <a:p>
            <a:r>
              <a:rPr lang="en-US" sz="3000" dirty="0" smtClean="0">
                <a:solidFill>
                  <a:srgbClr val="093678"/>
                </a:solidFill>
              </a:rPr>
              <a:t>Gun Ranges</a:t>
            </a:r>
            <a:endParaRPr lang="en-US" sz="3000" dirty="0">
              <a:solidFill>
                <a:srgbClr val="09367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7400"/>
            <a:ext cx="7848600" cy="4191000"/>
          </a:xfrm>
        </p:spPr>
        <p:txBody>
          <a:bodyPr/>
          <a:lstStyle/>
          <a:p>
            <a:r>
              <a:rPr lang="en-US" sz="2400" dirty="0" smtClean="0"/>
              <a:t>DOSH only has jurisdiction over gun range operations when an employer-employee relationship exists</a:t>
            </a:r>
          </a:p>
          <a:p>
            <a:r>
              <a:rPr lang="en-US" sz="2400" dirty="0" smtClean="0"/>
              <a:t>Little/no oversight of non-employer gun ranges</a:t>
            </a:r>
          </a:p>
          <a:p>
            <a:r>
              <a:rPr lang="en-US" sz="2400" dirty="0" smtClean="0"/>
              <a:t>DOSH is in progress to inspect all suspected and known range operations in State again</a:t>
            </a:r>
          </a:p>
          <a:p>
            <a:r>
              <a:rPr lang="en-US" sz="2400" dirty="0" smtClean="0"/>
              <a:t>Since March 2014, 21 inspections of 18 ranges has occurred</a:t>
            </a:r>
          </a:p>
          <a:p>
            <a:r>
              <a:rPr lang="en-US" sz="2400" dirty="0" smtClean="0"/>
              <a:t>~ 35 employer-run ranges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534400" y="63246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4599E5C-2643-4DED-BAB9-86B127260E5C}" type="slidenum">
              <a:rPr lang="en-US" sz="1400" smtClean="0">
                <a:solidFill>
                  <a:schemeClr val="bg2"/>
                </a:solidFill>
              </a:rPr>
              <a:t>7</a:t>
            </a:fld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043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077200" cy="990600"/>
          </a:xfrm>
        </p:spPr>
        <p:txBody>
          <a:bodyPr/>
          <a:lstStyle/>
          <a:p>
            <a:r>
              <a:rPr lang="en-US" sz="2800" dirty="0" smtClean="0">
                <a:solidFill>
                  <a:srgbClr val="093678"/>
                </a:solidFill>
              </a:rPr>
              <a:t>Rulemaking Discussions to Further Reduce Occupational Lead Exposure Activities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62200"/>
            <a:ext cx="8153400" cy="4191000"/>
          </a:xfrm>
        </p:spPr>
        <p:txBody>
          <a:bodyPr/>
          <a:lstStyle/>
          <a:p>
            <a:r>
              <a:rPr lang="en-US" sz="2400" dirty="0" smtClean="0"/>
              <a:t>National Rulemaking </a:t>
            </a:r>
          </a:p>
          <a:p>
            <a:pPr lvl="1"/>
            <a:r>
              <a:rPr lang="en-US" sz="2000" dirty="0" smtClean="0"/>
              <a:t>Federal OSHA - no public </a:t>
            </a:r>
            <a:r>
              <a:rPr lang="en-US" sz="2000" dirty="0"/>
              <a:t>action </a:t>
            </a:r>
            <a:r>
              <a:rPr lang="en-US" sz="2000" dirty="0" smtClean="0"/>
              <a:t>on lead rules at </a:t>
            </a:r>
            <a:r>
              <a:rPr lang="en-US" sz="2000" dirty="0"/>
              <a:t>this </a:t>
            </a:r>
            <a:r>
              <a:rPr lang="en-US" sz="2000" dirty="0" smtClean="0"/>
              <a:t>time</a:t>
            </a:r>
          </a:p>
          <a:p>
            <a:pPr lvl="1"/>
            <a:r>
              <a:rPr lang="en-US" sz="2000" dirty="0" smtClean="0"/>
              <a:t>OSHA sets the minimum national standards on all rules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State Plan State activities</a:t>
            </a:r>
            <a:endParaRPr lang="en-US" sz="2400" dirty="0"/>
          </a:p>
          <a:p>
            <a:r>
              <a:rPr lang="en-US" sz="2400" dirty="0"/>
              <a:t>DOSH is monitoring discussions occurring in California</a:t>
            </a:r>
          </a:p>
          <a:p>
            <a:r>
              <a:rPr lang="en-US" sz="2400" dirty="0" smtClean="0"/>
              <a:t>DOSH is hosting Lead Rules Stakeholder exploratory meetings</a:t>
            </a:r>
            <a:r>
              <a:rPr lang="en-US" sz="2400" dirty="0"/>
              <a:t>:</a:t>
            </a:r>
            <a:r>
              <a:rPr lang="en-US" sz="2400" dirty="0" smtClean="0"/>
              <a:t> October 21,2015 at L&amp;I Tukwila Office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34400" y="63246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4599E5C-2643-4DED-BAB9-86B127260E5C}" type="slidenum">
              <a:rPr lang="en-US" sz="1400" smtClean="0">
                <a:solidFill>
                  <a:schemeClr val="bg2"/>
                </a:solidFill>
              </a:rPr>
              <a:t>8</a:t>
            </a:fld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76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057400"/>
            <a:ext cx="7772400" cy="1362075"/>
          </a:xfrm>
        </p:spPr>
        <p:txBody>
          <a:bodyPr/>
          <a:lstStyle/>
          <a:p>
            <a:r>
              <a:rPr lang="en-US" dirty="0" smtClean="0"/>
              <a:t>SHARP Program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534400" y="63246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4599E5C-2643-4DED-BAB9-86B127260E5C}" type="slidenum">
              <a:rPr lang="en-US" sz="1400" smtClean="0">
                <a:solidFill>
                  <a:schemeClr val="bg2"/>
                </a:solidFill>
              </a:rPr>
              <a:t>9</a:t>
            </a:fld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06453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5">
      <a:dk1>
        <a:srgbClr val="000000"/>
      </a:dk1>
      <a:lt1>
        <a:srgbClr val="FFFFFF"/>
      </a:lt1>
      <a:dk2>
        <a:srgbClr val="4D4D4D"/>
      </a:dk2>
      <a:lt2>
        <a:srgbClr val="808080"/>
      </a:lt2>
      <a:accent1>
        <a:srgbClr val="EAEAEA"/>
      </a:accent1>
      <a:accent2>
        <a:srgbClr val="EA6D1F"/>
      </a:accent2>
      <a:accent3>
        <a:srgbClr val="FFFFFF"/>
      </a:accent3>
      <a:accent4>
        <a:srgbClr val="000000"/>
      </a:accent4>
      <a:accent5>
        <a:srgbClr val="F3F3F3"/>
      </a:accent5>
      <a:accent6>
        <a:srgbClr val="D4621B"/>
      </a:accent6>
      <a:hlink>
        <a:srgbClr val="005595"/>
      </a:hlink>
      <a:folHlink>
        <a:srgbClr val="21A0F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E2E0CC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EEDE2"/>
        </a:accent5>
        <a:accent6>
          <a:srgbClr val="555555"/>
        </a:accent6>
        <a:hlink>
          <a:srgbClr val="005595"/>
        </a:hlink>
        <a:folHlink>
          <a:srgbClr val="21A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005595"/>
        </a:hlink>
        <a:folHlink>
          <a:srgbClr val="21A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EAEAEA"/>
        </a:accent1>
        <a:accent2>
          <a:srgbClr val="EA6D1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D4621B"/>
        </a:accent6>
        <a:hlink>
          <a:srgbClr val="005595"/>
        </a:hlink>
        <a:folHlink>
          <a:srgbClr val="21A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FF7F567E3FAF439762A8A5ADDE1661" ma:contentTypeVersion="1" ma:contentTypeDescription="Create a new document." ma:contentTypeScope="" ma:versionID="342df18b81efc5518acde3dc4517684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AC5BAFB-24C8-429D-B048-E3E5DEF3FC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E11FE1-87FC-4241-99B4-0BE43A5CD0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6B89D9C-4543-4FF0-9750-96ED78C294AC}">
  <ds:schemaRefs>
    <ds:schemaRef ds:uri="http://www.w3.org/XML/1998/namespace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8415</TotalTime>
  <Words>1363</Words>
  <Application>Microsoft Office PowerPoint</Application>
  <PresentationFormat>On-screen Show (4:3)</PresentationFormat>
  <Paragraphs>234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Occupational Exposure to Lead</vt:lpstr>
      <vt:lpstr>PowerPoint Presentation</vt:lpstr>
      <vt:lpstr>DOSH</vt:lpstr>
      <vt:lpstr>Worker Rules for Lead Exposure</vt:lpstr>
      <vt:lpstr>Once lead is detected, many significant requirements are mandated, including:</vt:lpstr>
      <vt:lpstr>DOSH Worker Exposure Assessments</vt:lpstr>
      <vt:lpstr>Gun Ranges</vt:lpstr>
      <vt:lpstr>Rulemaking Discussions to Further Reduce Occupational Lead Exposure Activities</vt:lpstr>
      <vt:lpstr>SHARP Program</vt:lpstr>
      <vt:lpstr>PowerPoint Presentation</vt:lpstr>
      <vt:lpstr>PowerPoint Presentation</vt:lpstr>
      <vt:lpstr>PowerPoint Presentation</vt:lpstr>
      <vt:lpstr>PowerPoint Presentation</vt:lpstr>
      <vt:lpstr>Industries with greatest number of cases –  BLL &gt; 25ug/dl, 2011-2014 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Walck, Chastity</dc:creator>
  <cp:lastModifiedBy>Anne Soiza</cp:lastModifiedBy>
  <cp:revision>528</cp:revision>
  <cp:lastPrinted>2015-09-11T19:27:52Z</cp:lastPrinted>
  <dcterms:created xsi:type="dcterms:W3CDTF">2007-06-21T17:41:24Z</dcterms:created>
  <dcterms:modified xsi:type="dcterms:W3CDTF">2015-09-28T17:54:15Z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0x0101007FFF7F567E3FAF439762A8A5ADDE1661</vt:lpwstr>
  </property>
</Properties>
</file>