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731" r:id="rId2"/>
    <p:sldId id="760" r:id="rId3"/>
    <p:sldId id="805" r:id="rId4"/>
    <p:sldId id="800" r:id="rId5"/>
    <p:sldId id="762" r:id="rId6"/>
    <p:sldId id="801" r:id="rId7"/>
    <p:sldId id="763" r:id="rId8"/>
    <p:sldId id="764" r:id="rId9"/>
    <p:sldId id="765" r:id="rId10"/>
    <p:sldId id="766" r:id="rId11"/>
    <p:sldId id="802" r:id="rId12"/>
    <p:sldId id="767" r:id="rId13"/>
    <p:sldId id="804" r:id="rId14"/>
    <p:sldId id="768" r:id="rId15"/>
    <p:sldId id="769" r:id="rId16"/>
    <p:sldId id="770" r:id="rId17"/>
    <p:sldId id="771" r:id="rId18"/>
    <p:sldId id="772" r:id="rId19"/>
    <p:sldId id="773" r:id="rId20"/>
    <p:sldId id="774" r:id="rId21"/>
    <p:sldId id="775" r:id="rId22"/>
    <p:sldId id="776" r:id="rId23"/>
    <p:sldId id="779" r:id="rId24"/>
    <p:sldId id="780" r:id="rId25"/>
    <p:sldId id="782" r:id="rId26"/>
    <p:sldId id="783" r:id="rId2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220"/>
    <a:srgbClr val="753F00"/>
    <a:srgbClr val="FFFCB7"/>
    <a:srgbClr val="676200"/>
    <a:srgbClr val="D4D2B4"/>
    <a:srgbClr val="E2C4A6"/>
    <a:srgbClr val="E8D1BA"/>
    <a:srgbClr val="FFE0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19" autoAdjust="0"/>
    <p:restoredTop sz="97139" autoAdjust="0"/>
  </p:normalViewPr>
  <p:slideViewPr>
    <p:cSldViewPr>
      <p:cViewPr>
        <p:scale>
          <a:sx n="97" d="100"/>
          <a:sy n="97" d="100"/>
        </p:scale>
        <p:origin x="-1320"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718"/>
    </p:cViewPr>
  </p:sorterViewPr>
  <p:notesViewPr>
    <p:cSldViewPr>
      <p:cViewPr varScale="1">
        <p:scale>
          <a:sx n="43" d="100"/>
          <a:sy n="43" d="100"/>
        </p:scale>
        <p:origin x="-2088"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B088A8-BA0C-4FC3-9507-81B85CF91EB0}"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C9800129-F3C9-4CC6-8D0D-65E238D32273}">
      <dgm:prSet/>
      <dgm:spPr>
        <a:solidFill>
          <a:srgbClr val="002060"/>
        </a:solidFill>
      </dgm:spPr>
      <dgm:t>
        <a:bodyPr/>
        <a:lstStyle/>
        <a:p>
          <a:pPr rtl="0"/>
          <a:r>
            <a:rPr lang="en-US" dirty="0" smtClean="0"/>
            <a:t>Preliminary Stakeholder Meetings</a:t>
          </a:r>
          <a:endParaRPr lang="en-US" dirty="0"/>
        </a:p>
      </dgm:t>
    </dgm:pt>
    <dgm:pt modelId="{6EF8E7C1-869B-460F-92C7-A8EF24B8EABC}" type="parTrans" cxnId="{6656B285-E7DF-42AB-A57A-18A59C61618E}">
      <dgm:prSet/>
      <dgm:spPr/>
      <dgm:t>
        <a:bodyPr/>
        <a:lstStyle/>
        <a:p>
          <a:endParaRPr lang="en-US"/>
        </a:p>
      </dgm:t>
    </dgm:pt>
    <dgm:pt modelId="{12095BAC-C386-4841-97F9-5B3EF5F6E14E}" type="sibTrans" cxnId="{6656B285-E7DF-42AB-A57A-18A59C61618E}">
      <dgm:prSet/>
      <dgm:spPr/>
      <dgm:t>
        <a:bodyPr/>
        <a:lstStyle/>
        <a:p>
          <a:endParaRPr lang="en-US"/>
        </a:p>
      </dgm:t>
    </dgm:pt>
    <dgm:pt modelId="{0C9E8152-3C07-46E7-B43F-ABA822E904A2}">
      <dgm:prSet/>
      <dgm:spPr>
        <a:solidFill>
          <a:srgbClr val="002060"/>
        </a:solidFill>
      </dgm:spPr>
      <dgm:t>
        <a:bodyPr/>
        <a:lstStyle/>
        <a:p>
          <a:pPr rtl="0"/>
          <a:r>
            <a:rPr lang="en-US" dirty="0" smtClean="0"/>
            <a:t>CR-101 form package filed</a:t>
          </a:r>
          <a:endParaRPr lang="en-US" dirty="0"/>
        </a:p>
      </dgm:t>
    </dgm:pt>
    <dgm:pt modelId="{7457F44E-5279-41E3-8020-41E6C81F1C9B}" type="parTrans" cxnId="{E3DDE7D8-9670-4C95-9EF9-0402C5E597C6}">
      <dgm:prSet/>
      <dgm:spPr/>
      <dgm:t>
        <a:bodyPr/>
        <a:lstStyle/>
        <a:p>
          <a:endParaRPr lang="en-US"/>
        </a:p>
      </dgm:t>
    </dgm:pt>
    <dgm:pt modelId="{FFB50BCA-A8CF-480B-AF50-AC31DA80B9A4}" type="sibTrans" cxnId="{E3DDE7D8-9670-4C95-9EF9-0402C5E597C6}">
      <dgm:prSet/>
      <dgm:spPr/>
      <dgm:t>
        <a:bodyPr/>
        <a:lstStyle/>
        <a:p>
          <a:endParaRPr lang="en-US"/>
        </a:p>
      </dgm:t>
    </dgm:pt>
    <dgm:pt modelId="{5CD3A832-F0C4-4560-9F33-B2F5574785AF}">
      <dgm:prSet/>
      <dgm:spPr>
        <a:solidFill>
          <a:srgbClr val="002060"/>
        </a:solidFill>
      </dgm:spPr>
      <dgm:t>
        <a:bodyPr/>
        <a:lstStyle/>
        <a:p>
          <a:pPr rtl="0"/>
          <a:r>
            <a:rPr lang="en-US" dirty="0" smtClean="0"/>
            <a:t>CR-102 form package filed</a:t>
          </a:r>
          <a:endParaRPr lang="en-US" dirty="0"/>
        </a:p>
      </dgm:t>
    </dgm:pt>
    <dgm:pt modelId="{C9A7770A-9258-4B23-BD3B-444A4E7A8C6D}" type="parTrans" cxnId="{95D04F19-ABC3-4C0F-BFD6-CC2F5DAA7B99}">
      <dgm:prSet/>
      <dgm:spPr/>
      <dgm:t>
        <a:bodyPr/>
        <a:lstStyle/>
        <a:p>
          <a:endParaRPr lang="en-US"/>
        </a:p>
      </dgm:t>
    </dgm:pt>
    <dgm:pt modelId="{529BDE09-9433-43F3-82B1-D05CF69AA0BD}" type="sibTrans" cxnId="{95D04F19-ABC3-4C0F-BFD6-CC2F5DAA7B99}">
      <dgm:prSet/>
      <dgm:spPr/>
      <dgm:t>
        <a:bodyPr/>
        <a:lstStyle/>
        <a:p>
          <a:endParaRPr lang="en-US"/>
        </a:p>
      </dgm:t>
    </dgm:pt>
    <dgm:pt modelId="{1C960201-1BDC-42BF-A5F7-70B06421B197}">
      <dgm:prSet/>
      <dgm:spPr>
        <a:solidFill>
          <a:srgbClr val="002060"/>
        </a:solidFill>
      </dgm:spPr>
      <dgm:t>
        <a:bodyPr/>
        <a:lstStyle/>
        <a:p>
          <a:pPr rtl="0"/>
          <a:r>
            <a:rPr lang="en-US" dirty="0" smtClean="0"/>
            <a:t>CR-103 form package filed</a:t>
          </a:r>
          <a:endParaRPr lang="en-US" dirty="0"/>
        </a:p>
      </dgm:t>
    </dgm:pt>
    <dgm:pt modelId="{EAD38F7E-4D12-4FD6-9FB3-FF755386D86E}" type="parTrans" cxnId="{3F7BAF5B-8EE6-4B55-9B28-F62329B4CA83}">
      <dgm:prSet/>
      <dgm:spPr/>
      <dgm:t>
        <a:bodyPr/>
        <a:lstStyle/>
        <a:p>
          <a:endParaRPr lang="en-US"/>
        </a:p>
      </dgm:t>
    </dgm:pt>
    <dgm:pt modelId="{757BA6FC-AA1C-49E2-9F0F-12A572CDADC1}" type="sibTrans" cxnId="{3F7BAF5B-8EE6-4B55-9B28-F62329B4CA83}">
      <dgm:prSet/>
      <dgm:spPr/>
      <dgm:t>
        <a:bodyPr/>
        <a:lstStyle/>
        <a:p>
          <a:endParaRPr lang="en-US"/>
        </a:p>
      </dgm:t>
    </dgm:pt>
    <dgm:pt modelId="{B3EB7D32-FE28-4100-A06C-5903A39C78DB}" type="pres">
      <dgm:prSet presAssocID="{7AB088A8-BA0C-4FC3-9507-81B85CF91EB0}" presName="CompostProcess" presStyleCnt="0">
        <dgm:presLayoutVars>
          <dgm:dir/>
          <dgm:resizeHandles val="exact"/>
        </dgm:presLayoutVars>
      </dgm:prSet>
      <dgm:spPr/>
      <dgm:t>
        <a:bodyPr/>
        <a:lstStyle/>
        <a:p>
          <a:endParaRPr lang="en-US"/>
        </a:p>
      </dgm:t>
    </dgm:pt>
    <dgm:pt modelId="{A37B8F53-EFEB-406B-A5C8-A3E8CD2A17CF}" type="pres">
      <dgm:prSet presAssocID="{7AB088A8-BA0C-4FC3-9507-81B85CF91EB0}" presName="arrow" presStyleLbl="bgShp" presStyleIdx="0" presStyleCnt="1"/>
      <dgm:spPr/>
    </dgm:pt>
    <dgm:pt modelId="{5255EEDA-7FF6-4F8F-9279-BB0E5C248B20}" type="pres">
      <dgm:prSet presAssocID="{7AB088A8-BA0C-4FC3-9507-81B85CF91EB0}" presName="linearProcess" presStyleCnt="0"/>
      <dgm:spPr/>
    </dgm:pt>
    <dgm:pt modelId="{A76AA193-907E-4366-9F27-D660389A4C62}" type="pres">
      <dgm:prSet presAssocID="{C9800129-F3C9-4CC6-8D0D-65E238D32273}" presName="textNode" presStyleLbl="node1" presStyleIdx="0" presStyleCnt="4">
        <dgm:presLayoutVars>
          <dgm:bulletEnabled val="1"/>
        </dgm:presLayoutVars>
      </dgm:prSet>
      <dgm:spPr/>
      <dgm:t>
        <a:bodyPr/>
        <a:lstStyle/>
        <a:p>
          <a:endParaRPr lang="en-US"/>
        </a:p>
      </dgm:t>
    </dgm:pt>
    <dgm:pt modelId="{2B28E82C-49B9-4C4D-982B-AA3ACA9CBD12}" type="pres">
      <dgm:prSet presAssocID="{12095BAC-C386-4841-97F9-5B3EF5F6E14E}" presName="sibTrans" presStyleCnt="0"/>
      <dgm:spPr/>
    </dgm:pt>
    <dgm:pt modelId="{1D34E3A4-B6C3-4581-B172-2AF7EB392A7F}" type="pres">
      <dgm:prSet presAssocID="{0C9E8152-3C07-46E7-B43F-ABA822E904A2}" presName="textNode" presStyleLbl="node1" presStyleIdx="1" presStyleCnt="4">
        <dgm:presLayoutVars>
          <dgm:bulletEnabled val="1"/>
        </dgm:presLayoutVars>
      </dgm:prSet>
      <dgm:spPr/>
      <dgm:t>
        <a:bodyPr/>
        <a:lstStyle/>
        <a:p>
          <a:endParaRPr lang="en-US"/>
        </a:p>
      </dgm:t>
    </dgm:pt>
    <dgm:pt modelId="{6A9AC99B-A1D9-4CE0-B7BA-6D97BDEFD613}" type="pres">
      <dgm:prSet presAssocID="{FFB50BCA-A8CF-480B-AF50-AC31DA80B9A4}" presName="sibTrans" presStyleCnt="0"/>
      <dgm:spPr/>
    </dgm:pt>
    <dgm:pt modelId="{86603ED0-F788-4D37-8112-BCC4A9EEE575}" type="pres">
      <dgm:prSet presAssocID="{5CD3A832-F0C4-4560-9F33-B2F5574785AF}" presName="textNode" presStyleLbl="node1" presStyleIdx="2" presStyleCnt="4">
        <dgm:presLayoutVars>
          <dgm:bulletEnabled val="1"/>
        </dgm:presLayoutVars>
      </dgm:prSet>
      <dgm:spPr/>
      <dgm:t>
        <a:bodyPr/>
        <a:lstStyle/>
        <a:p>
          <a:endParaRPr lang="en-US"/>
        </a:p>
      </dgm:t>
    </dgm:pt>
    <dgm:pt modelId="{238C0076-49A1-42F1-83C6-533ABD89812A}" type="pres">
      <dgm:prSet presAssocID="{529BDE09-9433-43F3-82B1-D05CF69AA0BD}" presName="sibTrans" presStyleCnt="0"/>
      <dgm:spPr/>
    </dgm:pt>
    <dgm:pt modelId="{9EFD6407-A7B5-437D-82D6-2CFB95AA58F5}" type="pres">
      <dgm:prSet presAssocID="{1C960201-1BDC-42BF-A5F7-70B06421B197}" presName="textNode" presStyleLbl="node1" presStyleIdx="3" presStyleCnt="4">
        <dgm:presLayoutVars>
          <dgm:bulletEnabled val="1"/>
        </dgm:presLayoutVars>
      </dgm:prSet>
      <dgm:spPr/>
      <dgm:t>
        <a:bodyPr/>
        <a:lstStyle/>
        <a:p>
          <a:endParaRPr lang="en-US"/>
        </a:p>
      </dgm:t>
    </dgm:pt>
  </dgm:ptLst>
  <dgm:cxnLst>
    <dgm:cxn modelId="{E776B768-DB1D-41F0-8739-B9AE1CAC23B6}" type="presOf" srcId="{7AB088A8-BA0C-4FC3-9507-81B85CF91EB0}" destId="{B3EB7D32-FE28-4100-A06C-5903A39C78DB}" srcOrd="0" destOrd="0" presId="urn:microsoft.com/office/officeart/2005/8/layout/hProcess9"/>
    <dgm:cxn modelId="{95D04F19-ABC3-4C0F-BFD6-CC2F5DAA7B99}" srcId="{7AB088A8-BA0C-4FC3-9507-81B85CF91EB0}" destId="{5CD3A832-F0C4-4560-9F33-B2F5574785AF}" srcOrd="2" destOrd="0" parTransId="{C9A7770A-9258-4B23-BD3B-444A4E7A8C6D}" sibTransId="{529BDE09-9433-43F3-82B1-D05CF69AA0BD}"/>
    <dgm:cxn modelId="{D2B86B0B-FA25-41DB-A18B-A685EFDBA4C7}" type="presOf" srcId="{5CD3A832-F0C4-4560-9F33-B2F5574785AF}" destId="{86603ED0-F788-4D37-8112-BCC4A9EEE575}" srcOrd="0" destOrd="0" presId="urn:microsoft.com/office/officeart/2005/8/layout/hProcess9"/>
    <dgm:cxn modelId="{6656B285-E7DF-42AB-A57A-18A59C61618E}" srcId="{7AB088A8-BA0C-4FC3-9507-81B85CF91EB0}" destId="{C9800129-F3C9-4CC6-8D0D-65E238D32273}" srcOrd="0" destOrd="0" parTransId="{6EF8E7C1-869B-460F-92C7-A8EF24B8EABC}" sibTransId="{12095BAC-C386-4841-97F9-5B3EF5F6E14E}"/>
    <dgm:cxn modelId="{3EB20B59-5E98-4E1F-A262-D15ACD038D5D}" type="presOf" srcId="{C9800129-F3C9-4CC6-8D0D-65E238D32273}" destId="{A76AA193-907E-4366-9F27-D660389A4C62}" srcOrd="0" destOrd="0" presId="urn:microsoft.com/office/officeart/2005/8/layout/hProcess9"/>
    <dgm:cxn modelId="{F184DD84-A162-4274-96AC-0E137FF6597D}" type="presOf" srcId="{0C9E8152-3C07-46E7-B43F-ABA822E904A2}" destId="{1D34E3A4-B6C3-4581-B172-2AF7EB392A7F}" srcOrd="0" destOrd="0" presId="urn:microsoft.com/office/officeart/2005/8/layout/hProcess9"/>
    <dgm:cxn modelId="{3F7BAF5B-8EE6-4B55-9B28-F62329B4CA83}" srcId="{7AB088A8-BA0C-4FC3-9507-81B85CF91EB0}" destId="{1C960201-1BDC-42BF-A5F7-70B06421B197}" srcOrd="3" destOrd="0" parTransId="{EAD38F7E-4D12-4FD6-9FB3-FF755386D86E}" sibTransId="{757BA6FC-AA1C-49E2-9F0F-12A572CDADC1}"/>
    <dgm:cxn modelId="{E3DDE7D8-9670-4C95-9EF9-0402C5E597C6}" srcId="{7AB088A8-BA0C-4FC3-9507-81B85CF91EB0}" destId="{0C9E8152-3C07-46E7-B43F-ABA822E904A2}" srcOrd="1" destOrd="0" parTransId="{7457F44E-5279-41E3-8020-41E6C81F1C9B}" sibTransId="{FFB50BCA-A8CF-480B-AF50-AC31DA80B9A4}"/>
    <dgm:cxn modelId="{2EC94984-8C1C-438A-985C-0AB19B84EB38}" type="presOf" srcId="{1C960201-1BDC-42BF-A5F7-70B06421B197}" destId="{9EFD6407-A7B5-437D-82D6-2CFB95AA58F5}" srcOrd="0" destOrd="0" presId="urn:microsoft.com/office/officeart/2005/8/layout/hProcess9"/>
    <dgm:cxn modelId="{6A8ED3E1-5433-4CA1-8B3B-33AC5B8E52A5}" type="presParOf" srcId="{B3EB7D32-FE28-4100-A06C-5903A39C78DB}" destId="{A37B8F53-EFEB-406B-A5C8-A3E8CD2A17CF}" srcOrd="0" destOrd="0" presId="urn:microsoft.com/office/officeart/2005/8/layout/hProcess9"/>
    <dgm:cxn modelId="{BEE01864-AC37-4529-85E3-3F2456CC66C5}" type="presParOf" srcId="{B3EB7D32-FE28-4100-A06C-5903A39C78DB}" destId="{5255EEDA-7FF6-4F8F-9279-BB0E5C248B20}" srcOrd="1" destOrd="0" presId="urn:microsoft.com/office/officeart/2005/8/layout/hProcess9"/>
    <dgm:cxn modelId="{F0882205-C9E8-4956-920C-E9691DA79EFA}" type="presParOf" srcId="{5255EEDA-7FF6-4F8F-9279-BB0E5C248B20}" destId="{A76AA193-907E-4366-9F27-D660389A4C62}" srcOrd="0" destOrd="0" presId="urn:microsoft.com/office/officeart/2005/8/layout/hProcess9"/>
    <dgm:cxn modelId="{F8DC1C87-4A93-4BF6-A745-2AF35DD0BF39}" type="presParOf" srcId="{5255EEDA-7FF6-4F8F-9279-BB0E5C248B20}" destId="{2B28E82C-49B9-4C4D-982B-AA3ACA9CBD12}" srcOrd="1" destOrd="0" presId="urn:microsoft.com/office/officeart/2005/8/layout/hProcess9"/>
    <dgm:cxn modelId="{D4CDDBF6-8B74-4970-8A21-BB080C3618A9}" type="presParOf" srcId="{5255EEDA-7FF6-4F8F-9279-BB0E5C248B20}" destId="{1D34E3A4-B6C3-4581-B172-2AF7EB392A7F}" srcOrd="2" destOrd="0" presId="urn:microsoft.com/office/officeart/2005/8/layout/hProcess9"/>
    <dgm:cxn modelId="{34E1604E-A46D-479E-BA3B-732DEEF24077}" type="presParOf" srcId="{5255EEDA-7FF6-4F8F-9279-BB0E5C248B20}" destId="{6A9AC99B-A1D9-4CE0-B7BA-6D97BDEFD613}" srcOrd="3" destOrd="0" presId="urn:microsoft.com/office/officeart/2005/8/layout/hProcess9"/>
    <dgm:cxn modelId="{BD321DF3-72D9-4A99-8806-15443429BD59}" type="presParOf" srcId="{5255EEDA-7FF6-4F8F-9279-BB0E5C248B20}" destId="{86603ED0-F788-4D37-8112-BCC4A9EEE575}" srcOrd="4" destOrd="0" presId="urn:microsoft.com/office/officeart/2005/8/layout/hProcess9"/>
    <dgm:cxn modelId="{F23F260A-B900-4BD2-AE44-66AB7B166F7F}" type="presParOf" srcId="{5255EEDA-7FF6-4F8F-9279-BB0E5C248B20}" destId="{238C0076-49A1-42F1-83C6-533ABD89812A}" srcOrd="5" destOrd="0" presId="urn:microsoft.com/office/officeart/2005/8/layout/hProcess9"/>
    <dgm:cxn modelId="{31F83D6F-5210-46E3-A5CB-B827B6104F78}" type="presParOf" srcId="{5255EEDA-7FF6-4F8F-9279-BB0E5C248B20}" destId="{9EFD6407-A7B5-437D-82D6-2CFB95AA58F5}"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C70E33-7F05-4B47-825F-8C3C3F9483E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4F8DF5DF-A22C-457F-9460-D5071DC721F5}">
      <dgm:prSet/>
      <dgm:spPr>
        <a:solidFill>
          <a:schemeClr val="accent2">
            <a:lumMod val="75000"/>
          </a:schemeClr>
        </a:solidFill>
      </dgm:spPr>
      <dgm:t>
        <a:bodyPr/>
        <a:lstStyle/>
        <a:p>
          <a:pPr rtl="0"/>
          <a:r>
            <a:rPr lang="en-US" dirty="0" smtClean="0"/>
            <a:t>CR-101 form package filed</a:t>
          </a:r>
          <a:endParaRPr lang="en-US" dirty="0"/>
        </a:p>
      </dgm:t>
    </dgm:pt>
    <dgm:pt modelId="{04D59E1C-6AAD-4F96-BE5A-06163EDBD7AC}" type="parTrans" cxnId="{2F9FBA5D-B0E1-47BB-B190-E0D14CF4DE81}">
      <dgm:prSet/>
      <dgm:spPr/>
      <dgm:t>
        <a:bodyPr/>
        <a:lstStyle/>
        <a:p>
          <a:endParaRPr lang="en-US"/>
        </a:p>
      </dgm:t>
    </dgm:pt>
    <dgm:pt modelId="{5BF71A2D-A391-4E94-8A59-A843C072498C}" type="sibTrans" cxnId="{2F9FBA5D-B0E1-47BB-B190-E0D14CF4DE81}">
      <dgm:prSet/>
      <dgm:spPr/>
      <dgm:t>
        <a:bodyPr/>
        <a:lstStyle/>
        <a:p>
          <a:endParaRPr lang="en-US"/>
        </a:p>
      </dgm:t>
    </dgm:pt>
    <dgm:pt modelId="{7378CB49-DB90-44B8-BD93-B85E5AC117D8}" type="pres">
      <dgm:prSet presAssocID="{87C70E33-7F05-4B47-825F-8C3C3F9483E3}" presName="CompostProcess" presStyleCnt="0">
        <dgm:presLayoutVars>
          <dgm:dir/>
          <dgm:resizeHandles val="exact"/>
        </dgm:presLayoutVars>
      </dgm:prSet>
      <dgm:spPr/>
      <dgm:t>
        <a:bodyPr/>
        <a:lstStyle/>
        <a:p>
          <a:endParaRPr lang="en-US"/>
        </a:p>
      </dgm:t>
    </dgm:pt>
    <dgm:pt modelId="{5AEE6D44-56E4-4222-8C87-590DE877737C}" type="pres">
      <dgm:prSet presAssocID="{87C70E33-7F05-4B47-825F-8C3C3F9483E3}" presName="arrow" presStyleLbl="bgShp" presStyleIdx="0" presStyleCnt="1" custLinFactNeighborX="-215" custLinFactNeighborY="14815"/>
      <dgm:spPr/>
    </dgm:pt>
    <dgm:pt modelId="{0C42D7F0-2567-41E2-8B1A-75E8A17608F1}" type="pres">
      <dgm:prSet presAssocID="{87C70E33-7F05-4B47-825F-8C3C3F9483E3}" presName="linearProcess" presStyleCnt="0"/>
      <dgm:spPr/>
    </dgm:pt>
    <dgm:pt modelId="{4DCB25AA-B9CF-424B-8B26-EB35F835FAB9}" type="pres">
      <dgm:prSet presAssocID="{4F8DF5DF-A22C-457F-9460-D5071DC721F5}" presName="textNode" presStyleLbl="node1" presStyleIdx="0" presStyleCnt="1">
        <dgm:presLayoutVars>
          <dgm:bulletEnabled val="1"/>
        </dgm:presLayoutVars>
      </dgm:prSet>
      <dgm:spPr/>
      <dgm:t>
        <a:bodyPr/>
        <a:lstStyle/>
        <a:p>
          <a:endParaRPr lang="en-US"/>
        </a:p>
      </dgm:t>
    </dgm:pt>
  </dgm:ptLst>
  <dgm:cxnLst>
    <dgm:cxn modelId="{0648A4DF-D5AF-4562-B68F-5284752CD4E1}" type="presOf" srcId="{87C70E33-7F05-4B47-825F-8C3C3F9483E3}" destId="{7378CB49-DB90-44B8-BD93-B85E5AC117D8}" srcOrd="0" destOrd="0" presId="urn:microsoft.com/office/officeart/2005/8/layout/hProcess9"/>
    <dgm:cxn modelId="{1470E300-8C78-482F-97DF-EFEE1F4D2568}" type="presOf" srcId="{4F8DF5DF-A22C-457F-9460-D5071DC721F5}" destId="{4DCB25AA-B9CF-424B-8B26-EB35F835FAB9}" srcOrd="0" destOrd="0" presId="urn:microsoft.com/office/officeart/2005/8/layout/hProcess9"/>
    <dgm:cxn modelId="{2F9FBA5D-B0E1-47BB-B190-E0D14CF4DE81}" srcId="{87C70E33-7F05-4B47-825F-8C3C3F9483E3}" destId="{4F8DF5DF-A22C-457F-9460-D5071DC721F5}" srcOrd="0" destOrd="0" parTransId="{04D59E1C-6AAD-4F96-BE5A-06163EDBD7AC}" sibTransId="{5BF71A2D-A391-4E94-8A59-A843C072498C}"/>
    <dgm:cxn modelId="{CAF2B370-9339-4AF7-A584-A202204B5E02}" type="presParOf" srcId="{7378CB49-DB90-44B8-BD93-B85E5AC117D8}" destId="{5AEE6D44-56E4-4222-8C87-590DE877737C}" srcOrd="0" destOrd="0" presId="urn:microsoft.com/office/officeart/2005/8/layout/hProcess9"/>
    <dgm:cxn modelId="{7FCB16C7-D0D2-4380-9F63-744F029715C4}" type="presParOf" srcId="{7378CB49-DB90-44B8-BD93-B85E5AC117D8}" destId="{0C42D7F0-2567-41E2-8B1A-75E8A17608F1}" srcOrd="1" destOrd="0" presId="urn:microsoft.com/office/officeart/2005/8/layout/hProcess9"/>
    <dgm:cxn modelId="{6426B070-99F2-43A6-8823-A9EFCC415A26}" type="presParOf" srcId="{0C42D7F0-2567-41E2-8B1A-75E8A17608F1}" destId="{4DCB25AA-B9CF-424B-8B26-EB35F835FAB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C70E33-7F05-4B47-825F-8C3C3F9483E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4F8DF5DF-A22C-457F-9460-D5071DC721F5}">
      <dgm:prSet/>
      <dgm:spPr>
        <a:solidFill>
          <a:srgbClr val="002060"/>
        </a:solidFill>
      </dgm:spPr>
      <dgm:t>
        <a:bodyPr/>
        <a:lstStyle/>
        <a:p>
          <a:pPr rtl="0"/>
          <a:r>
            <a:rPr lang="en-US" dirty="0" smtClean="0"/>
            <a:t>CR-102 form package filed</a:t>
          </a:r>
          <a:endParaRPr lang="en-US" dirty="0"/>
        </a:p>
      </dgm:t>
    </dgm:pt>
    <dgm:pt modelId="{04D59E1C-6AAD-4F96-BE5A-06163EDBD7AC}" type="parTrans" cxnId="{2F9FBA5D-B0E1-47BB-B190-E0D14CF4DE81}">
      <dgm:prSet/>
      <dgm:spPr/>
      <dgm:t>
        <a:bodyPr/>
        <a:lstStyle/>
        <a:p>
          <a:endParaRPr lang="en-US"/>
        </a:p>
      </dgm:t>
    </dgm:pt>
    <dgm:pt modelId="{5BF71A2D-A391-4E94-8A59-A843C072498C}" type="sibTrans" cxnId="{2F9FBA5D-B0E1-47BB-B190-E0D14CF4DE81}">
      <dgm:prSet/>
      <dgm:spPr/>
      <dgm:t>
        <a:bodyPr/>
        <a:lstStyle/>
        <a:p>
          <a:endParaRPr lang="en-US"/>
        </a:p>
      </dgm:t>
    </dgm:pt>
    <dgm:pt modelId="{7378CB49-DB90-44B8-BD93-B85E5AC117D8}" type="pres">
      <dgm:prSet presAssocID="{87C70E33-7F05-4B47-825F-8C3C3F9483E3}" presName="CompostProcess" presStyleCnt="0">
        <dgm:presLayoutVars>
          <dgm:dir/>
          <dgm:resizeHandles val="exact"/>
        </dgm:presLayoutVars>
      </dgm:prSet>
      <dgm:spPr/>
      <dgm:t>
        <a:bodyPr/>
        <a:lstStyle/>
        <a:p>
          <a:endParaRPr lang="en-US"/>
        </a:p>
      </dgm:t>
    </dgm:pt>
    <dgm:pt modelId="{5AEE6D44-56E4-4222-8C87-590DE877737C}" type="pres">
      <dgm:prSet presAssocID="{87C70E33-7F05-4B47-825F-8C3C3F9483E3}" presName="arrow" presStyleLbl="bgShp" presStyleIdx="0" presStyleCnt="1"/>
      <dgm:spPr/>
    </dgm:pt>
    <dgm:pt modelId="{0C42D7F0-2567-41E2-8B1A-75E8A17608F1}" type="pres">
      <dgm:prSet presAssocID="{87C70E33-7F05-4B47-825F-8C3C3F9483E3}" presName="linearProcess" presStyleCnt="0"/>
      <dgm:spPr/>
    </dgm:pt>
    <dgm:pt modelId="{4DCB25AA-B9CF-424B-8B26-EB35F835FAB9}" type="pres">
      <dgm:prSet presAssocID="{4F8DF5DF-A22C-457F-9460-D5071DC721F5}" presName="textNode" presStyleLbl="node1" presStyleIdx="0" presStyleCnt="1">
        <dgm:presLayoutVars>
          <dgm:bulletEnabled val="1"/>
        </dgm:presLayoutVars>
      </dgm:prSet>
      <dgm:spPr/>
      <dgm:t>
        <a:bodyPr/>
        <a:lstStyle/>
        <a:p>
          <a:endParaRPr lang="en-US"/>
        </a:p>
      </dgm:t>
    </dgm:pt>
  </dgm:ptLst>
  <dgm:cxnLst>
    <dgm:cxn modelId="{3973F716-ADE6-4C4C-9A91-91D34ECD3CE0}" type="presOf" srcId="{87C70E33-7F05-4B47-825F-8C3C3F9483E3}" destId="{7378CB49-DB90-44B8-BD93-B85E5AC117D8}" srcOrd="0" destOrd="0" presId="urn:microsoft.com/office/officeart/2005/8/layout/hProcess9"/>
    <dgm:cxn modelId="{F34D8D09-DA0B-4EB9-96C0-AD0C454C568D}" type="presOf" srcId="{4F8DF5DF-A22C-457F-9460-D5071DC721F5}" destId="{4DCB25AA-B9CF-424B-8B26-EB35F835FAB9}" srcOrd="0" destOrd="0" presId="urn:microsoft.com/office/officeart/2005/8/layout/hProcess9"/>
    <dgm:cxn modelId="{2F9FBA5D-B0E1-47BB-B190-E0D14CF4DE81}" srcId="{87C70E33-7F05-4B47-825F-8C3C3F9483E3}" destId="{4F8DF5DF-A22C-457F-9460-D5071DC721F5}" srcOrd="0" destOrd="0" parTransId="{04D59E1C-6AAD-4F96-BE5A-06163EDBD7AC}" sibTransId="{5BF71A2D-A391-4E94-8A59-A843C072498C}"/>
    <dgm:cxn modelId="{CC971748-21EA-4F4F-9AD8-FF2539C3E3E0}" type="presParOf" srcId="{7378CB49-DB90-44B8-BD93-B85E5AC117D8}" destId="{5AEE6D44-56E4-4222-8C87-590DE877737C}" srcOrd="0" destOrd="0" presId="urn:microsoft.com/office/officeart/2005/8/layout/hProcess9"/>
    <dgm:cxn modelId="{E6B1E32F-982E-40FD-896F-6185F57D533B}" type="presParOf" srcId="{7378CB49-DB90-44B8-BD93-B85E5AC117D8}" destId="{0C42D7F0-2567-41E2-8B1A-75E8A17608F1}" srcOrd="1" destOrd="0" presId="urn:microsoft.com/office/officeart/2005/8/layout/hProcess9"/>
    <dgm:cxn modelId="{640A5A43-A33C-4933-8378-4FA42B4893B8}" type="presParOf" srcId="{0C42D7F0-2567-41E2-8B1A-75E8A17608F1}" destId="{4DCB25AA-B9CF-424B-8B26-EB35F835FAB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C70E33-7F05-4B47-825F-8C3C3F9483E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4F8DF5DF-A22C-457F-9460-D5071DC721F5}">
      <dgm:prSet/>
      <dgm:spPr>
        <a:solidFill>
          <a:srgbClr val="002060"/>
        </a:solidFill>
      </dgm:spPr>
      <dgm:t>
        <a:bodyPr/>
        <a:lstStyle/>
        <a:p>
          <a:pPr rtl="0"/>
          <a:r>
            <a:rPr lang="en-US" dirty="0" smtClean="0"/>
            <a:t>CR-103 form package filed</a:t>
          </a:r>
          <a:endParaRPr lang="en-US" dirty="0"/>
        </a:p>
      </dgm:t>
    </dgm:pt>
    <dgm:pt modelId="{04D59E1C-6AAD-4F96-BE5A-06163EDBD7AC}" type="parTrans" cxnId="{2F9FBA5D-B0E1-47BB-B190-E0D14CF4DE81}">
      <dgm:prSet/>
      <dgm:spPr/>
      <dgm:t>
        <a:bodyPr/>
        <a:lstStyle/>
        <a:p>
          <a:endParaRPr lang="en-US"/>
        </a:p>
      </dgm:t>
    </dgm:pt>
    <dgm:pt modelId="{5BF71A2D-A391-4E94-8A59-A843C072498C}" type="sibTrans" cxnId="{2F9FBA5D-B0E1-47BB-B190-E0D14CF4DE81}">
      <dgm:prSet/>
      <dgm:spPr/>
      <dgm:t>
        <a:bodyPr/>
        <a:lstStyle/>
        <a:p>
          <a:endParaRPr lang="en-US"/>
        </a:p>
      </dgm:t>
    </dgm:pt>
    <dgm:pt modelId="{7378CB49-DB90-44B8-BD93-B85E5AC117D8}" type="pres">
      <dgm:prSet presAssocID="{87C70E33-7F05-4B47-825F-8C3C3F9483E3}" presName="CompostProcess" presStyleCnt="0">
        <dgm:presLayoutVars>
          <dgm:dir/>
          <dgm:resizeHandles val="exact"/>
        </dgm:presLayoutVars>
      </dgm:prSet>
      <dgm:spPr/>
      <dgm:t>
        <a:bodyPr/>
        <a:lstStyle/>
        <a:p>
          <a:endParaRPr lang="en-US"/>
        </a:p>
      </dgm:t>
    </dgm:pt>
    <dgm:pt modelId="{5AEE6D44-56E4-4222-8C87-590DE877737C}" type="pres">
      <dgm:prSet presAssocID="{87C70E33-7F05-4B47-825F-8C3C3F9483E3}" presName="arrow" presStyleLbl="bgShp" presStyleIdx="0" presStyleCnt="1"/>
      <dgm:spPr/>
    </dgm:pt>
    <dgm:pt modelId="{0C42D7F0-2567-41E2-8B1A-75E8A17608F1}" type="pres">
      <dgm:prSet presAssocID="{87C70E33-7F05-4B47-825F-8C3C3F9483E3}" presName="linearProcess" presStyleCnt="0"/>
      <dgm:spPr/>
    </dgm:pt>
    <dgm:pt modelId="{4DCB25AA-B9CF-424B-8B26-EB35F835FAB9}" type="pres">
      <dgm:prSet presAssocID="{4F8DF5DF-A22C-457F-9460-D5071DC721F5}" presName="textNode" presStyleLbl="node1" presStyleIdx="0" presStyleCnt="1">
        <dgm:presLayoutVars>
          <dgm:bulletEnabled val="1"/>
        </dgm:presLayoutVars>
      </dgm:prSet>
      <dgm:spPr/>
      <dgm:t>
        <a:bodyPr/>
        <a:lstStyle/>
        <a:p>
          <a:endParaRPr lang="en-US"/>
        </a:p>
      </dgm:t>
    </dgm:pt>
  </dgm:ptLst>
  <dgm:cxnLst>
    <dgm:cxn modelId="{E644FBA4-D193-465B-87E9-940776DD4173}" type="presOf" srcId="{87C70E33-7F05-4B47-825F-8C3C3F9483E3}" destId="{7378CB49-DB90-44B8-BD93-B85E5AC117D8}" srcOrd="0" destOrd="0" presId="urn:microsoft.com/office/officeart/2005/8/layout/hProcess9"/>
    <dgm:cxn modelId="{2F9FBA5D-B0E1-47BB-B190-E0D14CF4DE81}" srcId="{87C70E33-7F05-4B47-825F-8C3C3F9483E3}" destId="{4F8DF5DF-A22C-457F-9460-D5071DC721F5}" srcOrd="0" destOrd="0" parTransId="{04D59E1C-6AAD-4F96-BE5A-06163EDBD7AC}" sibTransId="{5BF71A2D-A391-4E94-8A59-A843C072498C}"/>
    <dgm:cxn modelId="{6FD8A799-ED72-4435-9A47-2D48247F42DC}" type="presOf" srcId="{4F8DF5DF-A22C-457F-9460-D5071DC721F5}" destId="{4DCB25AA-B9CF-424B-8B26-EB35F835FAB9}" srcOrd="0" destOrd="0" presId="urn:microsoft.com/office/officeart/2005/8/layout/hProcess9"/>
    <dgm:cxn modelId="{082EE49A-8459-4A75-8952-8C7119AF3685}" type="presParOf" srcId="{7378CB49-DB90-44B8-BD93-B85E5AC117D8}" destId="{5AEE6D44-56E4-4222-8C87-590DE877737C}" srcOrd="0" destOrd="0" presId="urn:microsoft.com/office/officeart/2005/8/layout/hProcess9"/>
    <dgm:cxn modelId="{61AA7174-7F37-411D-A44C-7771507E74C9}" type="presParOf" srcId="{7378CB49-DB90-44B8-BD93-B85E5AC117D8}" destId="{0C42D7F0-2567-41E2-8B1A-75E8A17608F1}" srcOrd="1" destOrd="0" presId="urn:microsoft.com/office/officeart/2005/8/layout/hProcess9"/>
    <dgm:cxn modelId="{9B931E09-5C42-44E4-A706-23994E8ACB14}" type="presParOf" srcId="{0C42D7F0-2567-41E2-8B1A-75E8A17608F1}" destId="{4DCB25AA-B9CF-424B-8B26-EB35F835FAB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7B8F53-EFEB-406B-A5C8-A3E8CD2A17CF}">
      <dsp:nvSpPr>
        <dsp:cNvPr id="0" name=""/>
        <dsp:cNvSpPr/>
      </dsp:nvSpPr>
      <dsp:spPr>
        <a:xfrm>
          <a:off x="440054" y="0"/>
          <a:ext cx="4987290" cy="39624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6AA193-907E-4366-9F27-D660389A4C62}">
      <dsp:nvSpPr>
        <dsp:cNvPr id="0" name=""/>
        <dsp:cNvSpPr/>
      </dsp:nvSpPr>
      <dsp:spPr>
        <a:xfrm>
          <a:off x="2936" y="1188719"/>
          <a:ext cx="1412416" cy="1584960"/>
        </a:xfrm>
        <a:prstGeom prst="roundRect">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Preliminary Stakeholder Meetings</a:t>
          </a:r>
          <a:endParaRPr lang="en-US" sz="1600" kern="1200" dirty="0"/>
        </a:p>
      </dsp:txBody>
      <dsp:txXfrm>
        <a:off x="71884" y="1257667"/>
        <a:ext cx="1274520" cy="1447064"/>
      </dsp:txXfrm>
    </dsp:sp>
    <dsp:sp modelId="{1D34E3A4-B6C3-4581-B172-2AF7EB392A7F}">
      <dsp:nvSpPr>
        <dsp:cNvPr id="0" name=""/>
        <dsp:cNvSpPr/>
      </dsp:nvSpPr>
      <dsp:spPr>
        <a:xfrm>
          <a:off x="1485973" y="1188719"/>
          <a:ext cx="1412416" cy="1584960"/>
        </a:xfrm>
        <a:prstGeom prst="roundRect">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CR-101 form package filed</a:t>
          </a:r>
          <a:endParaRPr lang="en-US" sz="1600" kern="1200" dirty="0"/>
        </a:p>
      </dsp:txBody>
      <dsp:txXfrm>
        <a:off x="1554921" y="1257667"/>
        <a:ext cx="1274520" cy="1447064"/>
      </dsp:txXfrm>
    </dsp:sp>
    <dsp:sp modelId="{86603ED0-F788-4D37-8112-BCC4A9EEE575}">
      <dsp:nvSpPr>
        <dsp:cNvPr id="0" name=""/>
        <dsp:cNvSpPr/>
      </dsp:nvSpPr>
      <dsp:spPr>
        <a:xfrm>
          <a:off x="2969010" y="1188719"/>
          <a:ext cx="1412416" cy="1584960"/>
        </a:xfrm>
        <a:prstGeom prst="roundRect">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CR-102 form package filed</a:t>
          </a:r>
          <a:endParaRPr lang="en-US" sz="1600" kern="1200" dirty="0"/>
        </a:p>
      </dsp:txBody>
      <dsp:txXfrm>
        <a:off x="3037958" y="1257667"/>
        <a:ext cx="1274520" cy="1447064"/>
      </dsp:txXfrm>
    </dsp:sp>
    <dsp:sp modelId="{9EFD6407-A7B5-437D-82D6-2CFB95AA58F5}">
      <dsp:nvSpPr>
        <dsp:cNvPr id="0" name=""/>
        <dsp:cNvSpPr/>
      </dsp:nvSpPr>
      <dsp:spPr>
        <a:xfrm>
          <a:off x="4452047" y="1188719"/>
          <a:ext cx="1412416" cy="1584960"/>
        </a:xfrm>
        <a:prstGeom prst="roundRect">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CR-103 form package filed</a:t>
          </a:r>
          <a:endParaRPr lang="en-US" sz="1600" kern="1200" dirty="0"/>
        </a:p>
      </dsp:txBody>
      <dsp:txXfrm>
        <a:off x="4520995" y="1257667"/>
        <a:ext cx="1274520" cy="14470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E6D44-56E4-4222-8C87-590DE877737C}">
      <dsp:nvSpPr>
        <dsp:cNvPr id="0" name=""/>
        <dsp:cNvSpPr/>
      </dsp:nvSpPr>
      <dsp:spPr>
        <a:xfrm>
          <a:off x="228605" y="0"/>
          <a:ext cx="2655570" cy="41148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CB25AA-B9CF-424B-8B26-EB35F835FAB9}">
      <dsp:nvSpPr>
        <dsp:cNvPr id="0" name=""/>
        <dsp:cNvSpPr/>
      </dsp:nvSpPr>
      <dsp:spPr>
        <a:xfrm>
          <a:off x="34170" y="1234440"/>
          <a:ext cx="3055858" cy="1645920"/>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US" sz="3500" kern="1200" dirty="0" smtClean="0"/>
            <a:t>CR-101 form package filed</a:t>
          </a:r>
          <a:endParaRPr lang="en-US" sz="3500" kern="1200" dirty="0"/>
        </a:p>
      </dsp:txBody>
      <dsp:txXfrm>
        <a:off x="114517" y="1314787"/>
        <a:ext cx="2895164" cy="14852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E6D44-56E4-4222-8C87-590DE877737C}">
      <dsp:nvSpPr>
        <dsp:cNvPr id="0" name=""/>
        <dsp:cNvSpPr/>
      </dsp:nvSpPr>
      <dsp:spPr>
        <a:xfrm>
          <a:off x="234314" y="0"/>
          <a:ext cx="2655570" cy="41148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CB25AA-B9CF-424B-8B26-EB35F835FAB9}">
      <dsp:nvSpPr>
        <dsp:cNvPr id="0" name=""/>
        <dsp:cNvSpPr/>
      </dsp:nvSpPr>
      <dsp:spPr>
        <a:xfrm>
          <a:off x="34170" y="1234440"/>
          <a:ext cx="3055858" cy="1645920"/>
        </a:xfrm>
        <a:prstGeom prst="roundRect">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US" sz="3500" kern="1200" dirty="0" smtClean="0"/>
            <a:t>CR-102 form package filed</a:t>
          </a:r>
          <a:endParaRPr lang="en-US" sz="3500" kern="1200" dirty="0"/>
        </a:p>
      </dsp:txBody>
      <dsp:txXfrm>
        <a:off x="114517" y="1314787"/>
        <a:ext cx="2895164" cy="14852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E6D44-56E4-4222-8C87-590DE877737C}">
      <dsp:nvSpPr>
        <dsp:cNvPr id="0" name=""/>
        <dsp:cNvSpPr/>
      </dsp:nvSpPr>
      <dsp:spPr>
        <a:xfrm>
          <a:off x="234314" y="0"/>
          <a:ext cx="2655570" cy="41148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CB25AA-B9CF-424B-8B26-EB35F835FAB9}">
      <dsp:nvSpPr>
        <dsp:cNvPr id="0" name=""/>
        <dsp:cNvSpPr/>
      </dsp:nvSpPr>
      <dsp:spPr>
        <a:xfrm>
          <a:off x="34170" y="1234440"/>
          <a:ext cx="3055858" cy="1645920"/>
        </a:xfrm>
        <a:prstGeom prst="roundRect">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US" sz="3500" kern="1200" dirty="0" smtClean="0"/>
            <a:t>CR-103 form package filed</a:t>
          </a:r>
          <a:endParaRPr lang="en-US" sz="3500" kern="1200" dirty="0"/>
        </a:p>
      </dsp:txBody>
      <dsp:txXfrm>
        <a:off x="114517" y="1314787"/>
        <a:ext cx="2895164" cy="148522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3" name="Rectangle 3"/>
          <p:cNvSpPr>
            <a:spLocks noGrp="1" noChangeArrowheads="1"/>
          </p:cNvSpPr>
          <p:nvPr>
            <p:ph type="dt" sz="quarter" idx="1"/>
          </p:nvPr>
        </p:nvSpPr>
        <p:spPr bwMode="auto">
          <a:xfrm>
            <a:off x="3970938" y="1"/>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4" name="Rectangle 4"/>
          <p:cNvSpPr>
            <a:spLocks noGrp="1" noChangeArrowheads="1"/>
          </p:cNvSpPr>
          <p:nvPr>
            <p:ph type="ftr" sz="quarter" idx="2"/>
          </p:nvPr>
        </p:nvSpPr>
        <p:spPr bwMode="auto">
          <a:xfrm>
            <a:off x="0" y="8829968"/>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5" name="Rectangle 5"/>
          <p:cNvSpPr>
            <a:spLocks noGrp="1" noChangeArrowheads="1"/>
          </p:cNvSpPr>
          <p:nvPr>
            <p:ph type="sldNum" sz="quarter" idx="3"/>
          </p:nvPr>
        </p:nvSpPr>
        <p:spPr bwMode="auto">
          <a:xfrm>
            <a:off x="3970938" y="8829968"/>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01BC4CD-8FC5-4EAC-83E0-E2ACA7A272E2}" type="slidenum">
              <a:rPr lang="en-US"/>
              <a:pPr>
                <a:defRPr/>
              </a:pPr>
              <a:t>‹#›</a:t>
            </a:fld>
            <a:endParaRPr lang="en-US"/>
          </a:p>
        </p:txBody>
      </p:sp>
    </p:spTree>
    <p:extLst>
      <p:ext uri="{BB962C8B-B14F-4D97-AF65-F5344CB8AC3E}">
        <p14:creationId xmlns:p14="http://schemas.microsoft.com/office/powerpoint/2010/main" val="1258868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1440" tIns="45720" rIns="91440" bIns="45720" rtlCol="0"/>
          <a:lstStyle>
            <a:lvl1pPr algn="r">
              <a:defRPr sz="1200"/>
            </a:lvl1pPr>
          </a:lstStyle>
          <a:p>
            <a:pPr>
              <a:defRPr/>
            </a:pPr>
            <a:fld id="{62624952-4F31-4933-890D-2E7AC707EE99}" type="datetimeFigureOut">
              <a:rPr lang="en-US"/>
              <a:pPr>
                <a:defRPr/>
              </a:pPr>
              <a:t>10/19/2015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8"/>
            <a:ext cx="3037840" cy="46482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1440" tIns="45720" rIns="91440" bIns="45720" rtlCol="0" anchor="b"/>
          <a:lstStyle>
            <a:lvl1pPr algn="r">
              <a:defRPr sz="1200"/>
            </a:lvl1pPr>
          </a:lstStyle>
          <a:p>
            <a:pPr>
              <a:defRPr/>
            </a:pPr>
            <a:fld id="{5AD9F9AB-2E9C-4166-A1D0-80E3A9D15237}" type="slidenum">
              <a:rPr lang="en-US"/>
              <a:pPr>
                <a:defRPr/>
              </a:pPr>
              <a:t>‹#›</a:t>
            </a:fld>
            <a:endParaRPr lang="en-US"/>
          </a:p>
        </p:txBody>
      </p:sp>
    </p:spTree>
    <p:extLst>
      <p:ext uri="{BB962C8B-B14F-4D97-AF65-F5344CB8AC3E}">
        <p14:creationId xmlns:p14="http://schemas.microsoft.com/office/powerpoint/2010/main" val="3624895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
            </a:r>
            <a:br>
              <a:rPr lang="en-US" sz="1200" kern="1200" baseline="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pPr>
              <a:defRPr/>
            </a:pPr>
            <a:fld id="{DB561713-784B-4931-8E55-A39AD7132313}"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5D9C89-4142-4C51-8B2B-63951E9CEF24}"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9"/>
          <p:cNvSpPr>
            <a:spLocks noChangeArrowheads="1"/>
          </p:cNvSpPr>
          <p:nvPr userDrawn="1"/>
        </p:nvSpPr>
        <p:spPr bwMode="auto">
          <a:xfrm>
            <a:off x="0" y="0"/>
            <a:ext cx="9144000" cy="6858000"/>
          </a:xfrm>
          <a:prstGeom prst="rect">
            <a:avLst/>
          </a:prstGeom>
          <a:solidFill>
            <a:srgbClr val="005595"/>
          </a:solidFill>
          <a:ln w="9525">
            <a:noFill/>
            <a:miter lim="800000"/>
            <a:headEnd/>
            <a:tailEnd/>
          </a:ln>
          <a:effectLst/>
        </p:spPr>
        <p:txBody>
          <a:bodyPr wrap="none" anchor="ctr"/>
          <a:lstStyle/>
          <a:p>
            <a:pPr>
              <a:defRPr/>
            </a:pPr>
            <a:endParaRPr lang="en-US"/>
          </a:p>
        </p:txBody>
      </p:sp>
      <p:sp>
        <p:nvSpPr>
          <p:cNvPr id="5" name="Rectangle 20"/>
          <p:cNvSpPr>
            <a:spLocks noChangeArrowheads="1"/>
          </p:cNvSpPr>
          <p:nvPr userDrawn="1"/>
        </p:nvSpPr>
        <p:spPr bwMode="auto">
          <a:xfrm>
            <a:off x="0" y="3962400"/>
            <a:ext cx="9144000" cy="1511300"/>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6" name="Rectangle 21"/>
          <p:cNvSpPr>
            <a:spLocks noChangeArrowheads="1"/>
          </p:cNvSpPr>
          <p:nvPr userDrawn="1"/>
        </p:nvSpPr>
        <p:spPr bwMode="auto">
          <a:xfrm>
            <a:off x="2806700" y="1193800"/>
            <a:ext cx="6337300" cy="2778125"/>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7" name="Rectangle 22"/>
          <p:cNvSpPr>
            <a:spLocks noChangeArrowheads="1"/>
          </p:cNvSpPr>
          <p:nvPr userDrawn="1"/>
        </p:nvSpPr>
        <p:spPr bwMode="auto">
          <a:xfrm>
            <a:off x="0" y="6705600"/>
            <a:ext cx="9144000" cy="152400"/>
          </a:xfrm>
          <a:prstGeom prst="rect">
            <a:avLst/>
          </a:prstGeom>
          <a:solidFill>
            <a:srgbClr val="FAEAB0"/>
          </a:solidFill>
          <a:ln w="9525">
            <a:noFill/>
            <a:miter lim="800000"/>
            <a:headEnd/>
            <a:tailEnd/>
          </a:ln>
          <a:effectLst/>
        </p:spPr>
        <p:txBody>
          <a:bodyPr wrap="none" anchor="ctr"/>
          <a:lstStyle/>
          <a:p>
            <a:pPr>
              <a:defRPr/>
            </a:pPr>
            <a:endParaRPr lang="en-US"/>
          </a:p>
        </p:txBody>
      </p:sp>
      <p:sp>
        <p:nvSpPr>
          <p:cNvPr id="8" name="Rectangle 23"/>
          <p:cNvSpPr>
            <a:spLocks noChangeArrowheads="1"/>
          </p:cNvSpPr>
          <p:nvPr userDrawn="1"/>
        </p:nvSpPr>
        <p:spPr bwMode="auto">
          <a:xfrm>
            <a:off x="2873375" y="1260475"/>
            <a:ext cx="6270625" cy="2701925"/>
          </a:xfrm>
          <a:prstGeom prst="rect">
            <a:avLst/>
          </a:prstGeom>
          <a:solidFill>
            <a:srgbClr val="0067B4"/>
          </a:solidFill>
          <a:ln w="9525">
            <a:noFill/>
            <a:miter lim="800000"/>
            <a:headEnd/>
            <a:tailEnd/>
          </a:ln>
          <a:effectLst/>
        </p:spPr>
        <p:txBody>
          <a:bodyPr wrap="none" anchor="ctr"/>
          <a:lstStyle/>
          <a:p>
            <a:pPr>
              <a:defRPr/>
            </a:pPr>
            <a:endParaRPr lang="en-US"/>
          </a:p>
        </p:txBody>
      </p:sp>
      <p:pic>
        <p:nvPicPr>
          <p:cNvPr id="9" name="Picture 24" descr="photo bar-color"/>
          <p:cNvPicPr>
            <a:picLocks noChangeAspect="1" noChangeArrowheads="1"/>
          </p:cNvPicPr>
          <p:nvPr userDrawn="1"/>
        </p:nvPicPr>
        <p:blipFill>
          <a:blip r:embed="rId2" cstate="print"/>
          <a:srcRect/>
          <a:stretch>
            <a:fillRect/>
          </a:stretch>
        </p:blipFill>
        <p:spPr bwMode="auto">
          <a:xfrm>
            <a:off x="0" y="4000500"/>
            <a:ext cx="9144000" cy="1433513"/>
          </a:xfrm>
          <a:prstGeom prst="rect">
            <a:avLst/>
          </a:prstGeom>
          <a:noFill/>
          <a:ln w="9525">
            <a:noFill/>
            <a:miter lim="800000"/>
            <a:headEnd/>
            <a:tailEnd/>
          </a:ln>
        </p:spPr>
      </p:pic>
      <p:pic>
        <p:nvPicPr>
          <p:cNvPr id="10" name="Picture 25"/>
          <p:cNvPicPr>
            <a:picLocks noChangeAspect="1" noChangeArrowheads="1"/>
          </p:cNvPicPr>
          <p:nvPr userDrawn="1"/>
        </p:nvPicPr>
        <p:blipFill>
          <a:blip r:embed="rId3" cstate="print"/>
          <a:srcRect/>
          <a:stretch>
            <a:fillRect/>
          </a:stretch>
        </p:blipFill>
        <p:spPr bwMode="auto">
          <a:xfrm>
            <a:off x="228600" y="228600"/>
            <a:ext cx="2590800" cy="550863"/>
          </a:xfrm>
          <a:prstGeom prst="rect">
            <a:avLst/>
          </a:prstGeom>
          <a:noFill/>
          <a:ln w="9525">
            <a:noFill/>
            <a:miter lim="800000"/>
            <a:headEnd/>
            <a:tailEnd/>
          </a:ln>
        </p:spPr>
      </p:pic>
      <p:sp>
        <p:nvSpPr>
          <p:cNvPr id="3100" name="Rectangle 28"/>
          <p:cNvSpPr>
            <a:spLocks noGrp="1" noChangeArrowheads="1"/>
          </p:cNvSpPr>
          <p:nvPr>
            <p:ph type="ctrTitle"/>
          </p:nvPr>
        </p:nvSpPr>
        <p:spPr>
          <a:xfrm>
            <a:off x="2971800" y="1600200"/>
            <a:ext cx="5562600" cy="612775"/>
          </a:xfrm>
        </p:spPr>
        <p:txBody>
          <a:bodyPr/>
          <a:lstStyle>
            <a:lvl1pPr>
              <a:defRPr/>
            </a:lvl1pPr>
          </a:lstStyle>
          <a:p>
            <a:r>
              <a:rPr lang="en-US"/>
              <a:t>Click to edit Master title style</a:t>
            </a:r>
          </a:p>
        </p:txBody>
      </p:sp>
      <p:sp>
        <p:nvSpPr>
          <p:cNvPr id="3101" name="Rectangle 29"/>
          <p:cNvSpPr>
            <a:spLocks noGrp="1" noChangeArrowheads="1"/>
          </p:cNvSpPr>
          <p:nvPr>
            <p:ph type="subTitle" idx="1"/>
          </p:nvPr>
        </p:nvSpPr>
        <p:spPr>
          <a:xfrm>
            <a:off x="2971800" y="2514600"/>
            <a:ext cx="5257800" cy="1143000"/>
          </a:xfrm>
        </p:spPr>
        <p:txBody>
          <a:bodyPr/>
          <a:lstStyle>
            <a:lvl1pPr marL="0" indent="0">
              <a:buFont typeface="Wingdings" pitchFamily="2" charset="2"/>
              <a:buNone/>
              <a:defRPr sz="2400" i="1"/>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1493838"/>
            <a:ext cx="1962150" cy="4983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1493838"/>
            <a:ext cx="5734050" cy="4983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286000"/>
            <a:ext cx="3848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2286000"/>
            <a:ext cx="3848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Rectangle 24"/>
          <p:cNvSpPr>
            <a:spLocks noChangeArrowheads="1"/>
          </p:cNvSpPr>
          <p:nvPr/>
        </p:nvSpPr>
        <p:spPr bwMode="auto">
          <a:xfrm>
            <a:off x="0" y="1143000"/>
            <a:ext cx="9144000" cy="5715000"/>
          </a:xfrm>
          <a:prstGeom prst="rect">
            <a:avLst/>
          </a:prstGeom>
          <a:solidFill>
            <a:srgbClr val="005595"/>
          </a:solidFill>
          <a:ln w="9525">
            <a:noFill/>
            <a:miter lim="800000"/>
            <a:headEnd/>
            <a:tailEnd/>
          </a:ln>
          <a:effectLst/>
        </p:spPr>
        <p:txBody>
          <a:bodyPr wrap="none" anchor="ctr"/>
          <a:lstStyle/>
          <a:p>
            <a:pPr>
              <a:defRPr/>
            </a:pPr>
            <a:endParaRPr lang="en-US"/>
          </a:p>
        </p:txBody>
      </p:sp>
      <p:sp>
        <p:nvSpPr>
          <p:cNvPr id="1049" name="Rectangle 25"/>
          <p:cNvSpPr>
            <a:spLocks noChangeArrowheads="1"/>
          </p:cNvSpPr>
          <p:nvPr/>
        </p:nvSpPr>
        <p:spPr bwMode="auto">
          <a:xfrm>
            <a:off x="0" y="0"/>
            <a:ext cx="9144000" cy="1143000"/>
          </a:xfrm>
          <a:prstGeom prst="rect">
            <a:avLst/>
          </a:prstGeom>
          <a:solidFill>
            <a:srgbClr val="FFE9B3"/>
          </a:solidFill>
          <a:ln w="9525">
            <a:noFill/>
            <a:miter lim="800000"/>
            <a:headEnd/>
            <a:tailEnd/>
          </a:ln>
          <a:effectLst/>
        </p:spPr>
        <p:txBody>
          <a:bodyPr wrap="none" anchor="ctr"/>
          <a:lstStyle/>
          <a:p>
            <a:pPr>
              <a:defRPr/>
            </a:pPr>
            <a:endParaRPr lang="en-US"/>
          </a:p>
        </p:txBody>
      </p:sp>
      <p:sp>
        <p:nvSpPr>
          <p:cNvPr id="1050" name="Rectangle 26"/>
          <p:cNvSpPr>
            <a:spLocks noChangeArrowheads="1"/>
          </p:cNvSpPr>
          <p:nvPr/>
        </p:nvSpPr>
        <p:spPr bwMode="auto">
          <a:xfrm>
            <a:off x="3330575" y="61913"/>
            <a:ext cx="5789613" cy="941387"/>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29" name="Rectangle 27"/>
          <p:cNvSpPr>
            <a:spLocks noGrp="1" noChangeArrowheads="1"/>
          </p:cNvSpPr>
          <p:nvPr>
            <p:ph type="title"/>
          </p:nvPr>
        </p:nvSpPr>
        <p:spPr bwMode="auto">
          <a:xfrm>
            <a:off x="838200" y="1493838"/>
            <a:ext cx="7848600" cy="639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28"/>
          <p:cNvSpPr>
            <a:spLocks noGrp="1" noChangeArrowheads="1"/>
          </p:cNvSpPr>
          <p:nvPr>
            <p:ph type="body" idx="1"/>
          </p:nvPr>
        </p:nvSpPr>
        <p:spPr bwMode="auto">
          <a:xfrm>
            <a:off x="838200" y="2286000"/>
            <a:ext cx="78486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1" name="Picture 29" descr="photo bar-color"/>
          <p:cNvPicPr>
            <a:picLocks noChangeAspect="1" noChangeArrowheads="1"/>
          </p:cNvPicPr>
          <p:nvPr/>
        </p:nvPicPr>
        <p:blipFill>
          <a:blip r:embed="rId13" cstate="print"/>
          <a:srcRect/>
          <a:stretch>
            <a:fillRect/>
          </a:stretch>
        </p:blipFill>
        <p:spPr bwMode="auto">
          <a:xfrm>
            <a:off x="3352800" y="76200"/>
            <a:ext cx="5791200" cy="908050"/>
          </a:xfrm>
          <a:prstGeom prst="rect">
            <a:avLst/>
          </a:prstGeom>
          <a:noFill/>
          <a:ln w="9525">
            <a:noFill/>
            <a:miter lim="800000"/>
            <a:headEnd/>
            <a:tailEnd/>
          </a:ln>
        </p:spPr>
      </p:pic>
      <p:sp>
        <p:nvSpPr>
          <p:cNvPr id="1054" name="Rectangle 30"/>
          <p:cNvSpPr>
            <a:spLocks noChangeArrowheads="1"/>
          </p:cNvSpPr>
          <p:nvPr/>
        </p:nvSpPr>
        <p:spPr bwMode="auto">
          <a:xfrm>
            <a:off x="0" y="6705600"/>
            <a:ext cx="9144000" cy="152400"/>
          </a:xfrm>
          <a:prstGeom prst="rect">
            <a:avLst/>
          </a:prstGeom>
          <a:solidFill>
            <a:srgbClr val="FAEAB0"/>
          </a:solidFill>
          <a:ln w="9525">
            <a:noFill/>
            <a:miter lim="800000"/>
            <a:headEnd/>
            <a:tailEnd/>
          </a:ln>
          <a:effectLst/>
        </p:spPr>
        <p:txBody>
          <a:bodyPr wrap="none" anchor="ctr"/>
          <a:lstStyle/>
          <a:p>
            <a:pPr>
              <a:defRPr/>
            </a:pPr>
            <a:endParaRPr lang="en-US"/>
          </a:p>
        </p:txBody>
      </p:sp>
      <p:pic>
        <p:nvPicPr>
          <p:cNvPr id="1033" name="Picture 31"/>
          <p:cNvPicPr>
            <a:picLocks noChangeAspect="1" noChangeArrowheads="1"/>
          </p:cNvPicPr>
          <p:nvPr/>
        </p:nvPicPr>
        <p:blipFill>
          <a:blip r:embed="rId14" cstate="print"/>
          <a:srcRect/>
          <a:stretch>
            <a:fillRect/>
          </a:stretch>
        </p:blipFill>
        <p:spPr bwMode="auto">
          <a:xfrm>
            <a:off x="171450" y="228600"/>
            <a:ext cx="2647950" cy="5667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1"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ftr="0" dt="0"/>
  <p:txStyles>
    <p:titleStyle>
      <a:lvl1pPr algn="l" rtl="0" eaLnBrk="0" fontAlgn="base" hangingPunct="0">
        <a:spcBef>
          <a:spcPct val="0"/>
        </a:spcBef>
        <a:spcAft>
          <a:spcPct val="0"/>
        </a:spcAft>
        <a:defRPr sz="3200" b="1">
          <a:solidFill>
            <a:srgbClr val="FFE05B"/>
          </a:solidFill>
          <a:latin typeface="+mj-lt"/>
          <a:ea typeface="+mj-ea"/>
          <a:cs typeface="+mj-cs"/>
        </a:defRPr>
      </a:lvl1pPr>
      <a:lvl2pPr algn="l" rtl="0" eaLnBrk="0" fontAlgn="base" hangingPunct="0">
        <a:spcBef>
          <a:spcPct val="0"/>
        </a:spcBef>
        <a:spcAft>
          <a:spcPct val="0"/>
        </a:spcAft>
        <a:defRPr sz="3200" b="1">
          <a:solidFill>
            <a:srgbClr val="FFE05B"/>
          </a:solidFill>
          <a:latin typeface="Arial" charset="0"/>
        </a:defRPr>
      </a:lvl2pPr>
      <a:lvl3pPr algn="l" rtl="0" eaLnBrk="0" fontAlgn="base" hangingPunct="0">
        <a:spcBef>
          <a:spcPct val="0"/>
        </a:spcBef>
        <a:spcAft>
          <a:spcPct val="0"/>
        </a:spcAft>
        <a:defRPr sz="3200" b="1">
          <a:solidFill>
            <a:srgbClr val="FFE05B"/>
          </a:solidFill>
          <a:latin typeface="Arial" charset="0"/>
        </a:defRPr>
      </a:lvl3pPr>
      <a:lvl4pPr algn="l" rtl="0" eaLnBrk="0" fontAlgn="base" hangingPunct="0">
        <a:spcBef>
          <a:spcPct val="0"/>
        </a:spcBef>
        <a:spcAft>
          <a:spcPct val="0"/>
        </a:spcAft>
        <a:defRPr sz="3200" b="1">
          <a:solidFill>
            <a:srgbClr val="FFE05B"/>
          </a:solidFill>
          <a:latin typeface="Arial" charset="0"/>
        </a:defRPr>
      </a:lvl4pPr>
      <a:lvl5pPr algn="l" rtl="0" eaLnBrk="0" fontAlgn="base" hangingPunct="0">
        <a:spcBef>
          <a:spcPct val="0"/>
        </a:spcBef>
        <a:spcAft>
          <a:spcPct val="0"/>
        </a:spcAft>
        <a:defRPr sz="3200" b="1">
          <a:solidFill>
            <a:srgbClr val="FFE05B"/>
          </a:solidFill>
          <a:latin typeface="Arial" charset="0"/>
        </a:defRPr>
      </a:lvl5pPr>
      <a:lvl6pPr marL="457200" algn="l" rtl="0" fontAlgn="base">
        <a:spcBef>
          <a:spcPct val="0"/>
        </a:spcBef>
        <a:spcAft>
          <a:spcPct val="0"/>
        </a:spcAft>
        <a:defRPr sz="3200" b="1">
          <a:solidFill>
            <a:srgbClr val="FFE05B"/>
          </a:solidFill>
          <a:latin typeface="Arial" charset="0"/>
        </a:defRPr>
      </a:lvl6pPr>
      <a:lvl7pPr marL="914400" algn="l" rtl="0" fontAlgn="base">
        <a:spcBef>
          <a:spcPct val="0"/>
        </a:spcBef>
        <a:spcAft>
          <a:spcPct val="0"/>
        </a:spcAft>
        <a:defRPr sz="3200" b="1">
          <a:solidFill>
            <a:srgbClr val="FFE05B"/>
          </a:solidFill>
          <a:latin typeface="Arial" charset="0"/>
        </a:defRPr>
      </a:lvl7pPr>
      <a:lvl8pPr marL="1371600" algn="l" rtl="0" fontAlgn="base">
        <a:spcBef>
          <a:spcPct val="0"/>
        </a:spcBef>
        <a:spcAft>
          <a:spcPct val="0"/>
        </a:spcAft>
        <a:defRPr sz="3200" b="1">
          <a:solidFill>
            <a:srgbClr val="FFE05B"/>
          </a:solidFill>
          <a:latin typeface="Arial" charset="0"/>
        </a:defRPr>
      </a:lvl8pPr>
      <a:lvl9pPr marL="1828800" algn="l" rtl="0" fontAlgn="base">
        <a:spcBef>
          <a:spcPct val="0"/>
        </a:spcBef>
        <a:spcAft>
          <a:spcPct val="0"/>
        </a:spcAft>
        <a:defRPr sz="3200" b="1">
          <a:solidFill>
            <a:srgbClr val="FFE05B"/>
          </a:solidFill>
          <a:latin typeface="Arial" charset="0"/>
        </a:defRPr>
      </a:lvl9pPr>
    </p:titleStyle>
    <p:bodyStyle>
      <a:lvl1pPr marL="342900" indent="-342900" algn="l" rtl="0" eaLnBrk="0" fontAlgn="base" hangingPunct="0">
        <a:spcBef>
          <a:spcPct val="20000"/>
        </a:spcBef>
        <a:spcAft>
          <a:spcPct val="0"/>
        </a:spcAft>
        <a:buClr>
          <a:srgbClr val="EA6D1F"/>
        </a:buClr>
        <a:buFont typeface="Wingdings" pitchFamily="2" charset="2"/>
        <a:buChar char="§"/>
        <a:defRPr sz="2800">
          <a:solidFill>
            <a:schemeClr val="bg1"/>
          </a:solidFill>
          <a:latin typeface="+mn-lt"/>
          <a:ea typeface="+mn-ea"/>
          <a:cs typeface="+mn-cs"/>
        </a:defRPr>
      </a:lvl1pPr>
      <a:lvl2pPr marL="742950" indent="-285750" algn="l" rtl="0" eaLnBrk="0" fontAlgn="base" hangingPunct="0">
        <a:spcBef>
          <a:spcPct val="20000"/>
        </a:spcBef>
        <a:spcAft>
          <a:spcPct val="0"/>
        </a:spcAft>
        <a:buClr>
          <a:srgbClr val="EA6D1F"/>
        </a:buClr>
        <a:buChar char="–"/>
        <a:defRPr sz="2400">
          <a:solidFill>
            <a:schemeClr val="bg1"/>
          </a:solidFill>
          <a:latin typeface="+mn-lt"/>
        </a:defRPr>
      </a:lvl2pPr>
      <a:lvl3pPr marL="1143000" indent="-228600" algn="l" rtl="0" eaLnBrk="0" fontAlgn="base" hangingPunct="0">
        <a:spcBef>
          <a:spcPct val="20000"/>
        </a:spcBef>
        <a:spcAft>
          <a:spcPct val="0"/>
        </a:spcAft>
        <a:buClr>
          <a:srgbClr val="EA6D1F"/>
        </a:buClr>
        <a:buChar char="•"/>
        <a:defRPr sz="2000">
          <a:solidFill>
            <a:schemeClr val="bg1"/>
          </a:solidFill>
          <a:latin typeface="+mn-lt"/>
        </a:defRPr>
      </a:lvl3pPr>
      <a:lvl4pPr marL="1600200" indent="-228600" algn="l" rtl="0" eaLnBrk="0" fontAlgn="base" hangingPunct="0">
        <a:spcBef>
          <a:spcPct val="20000"/>
        </a:spcBef>
        <a:spcAft>
          <a:spcPct val="0"/>
        </a:spcAft>
        <a:buClr>
          <a:srgbClr val="EA6D1F"/>
        </a:buClr>
        <a:buChar char="–"/>
        <a:defRPr>
          <a:solidFill>
            <a:schemeClr val="bg1"/>
          </a:solidFill>
          <a:latin typeface="+mn-lt"/>
        </a:defRPr>
      </a:lvl4pPr>
      <a:lvl5pPr marL="2057400" indent="-228600" algn="l" rtl="0" eaLnBrk="0" fontAlgn="base" hangingPunct="0">
        <a:spcBef>
          <a:spcPct val="20000"/>
        </a:spcBef>
        <a:spcAft>
          <a:spcPct val="0"/>
        </a:spcAft>
        <a:buClr>
          <a:srgbClr val="EA6D1F"/>
        </a:buClr>
        <a:buChar char="»"/>
        <a:defRPr>
          <a:solidFill>
            <a:schemeClr val="bg1"/>
          </a:solidFill>
          <a:latin typeface="+mn-lt"/>
        </a:defRPr>
      </a:lvl5pPr>
      <a:lvl6pPr marL="2514600" indent="-228600" algn="l" rtl="0" fontAlgn="base">
        <a:spcBef>
          <a:spcPct val="20000"/>
        </a:spcBef>
        <a:spcAft>
          <a:spcPct val="0"/>
        </a:spcAft>
        <a:buClr>
          <a:srgbClr val="EA6D1F"/>
        </a:buClr>
        <a:buChar char="»"/>
        <a:defRPr>
          <a:solidFill>
            <a:schemeClr val="bg1"/>
          </a:solidFill>
          <a:latin typeface="+mn-lt"/>
        </a:defRPr>
      </a:lvl6pPr>
      <a:lvl7pPr marL="2971800" indent="-228600" algn="l" rtl="0" fontAlgn="base">
        <a:spcBef>
          <a:spcPct val="20000"/>
        </a:spcBef>
        <a:spcAft>
          <a:spcPct val="0"/>
        </a:spcAft>
        <a:buClr>
          <a:srgbClr val="EA6D1F"/>
        </a:buClr>
        <a:buChar char="»"/>
        <a:defRPr>
          <a:solidFill>
            <a:schemeClr val="bg1"/>
          </a:solidFill>
          <a:latin typeface="+mn-lt"/>
        </a:defRPr>
      </a:lvl7pPr>
      <a:lvl8pPr marL="3429000" indent="-228600" algn="l" rtl="0" fontAlgn="base">
        <a:spcBef>
          <a:spcPct val="20000"/>
        </a:spcBef>
        <a:spcAft>
          <a:spcPct val="0"/>
        </a:spcAft>
        <a:buClr>
          <a:srgbClr val="EA6D1F"/>
        </a:buClr>
        <a:buChar char="»"/>
        <a:defRPr>
          <a:solidFill>
            <a:schemeClr val="bg1"/>
          </a:solidFill>
          <a:latin typeface="+mn-lt"/>
        </a:defRPr>
      </a:lvl8pPr>
      <a:lvl9pPr marL="3886200" indent="-228600" algn="l" rtl="0" fontAlgn="base">
        <a:spcBef>
          <a:spcPct val="20000"/>
        </a:spcBef>
        <a:spcAft>
          <a:spcPct val="0"/>
        </a:spcAft>
        <a:buClr>
          <a:srgbClr val="EA6D1F"/>
        </a:buClr>
        <a:buChar char="»"/>
        <a:defRPr>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Devin.Proctor@lni.wa.gov"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mailto:kevin.walder@lni.wa.gov"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971800" y="1556266"/>
            <a:ext cx="5257800" cy="2101334"/>
          </a:xfrm>
        </p:spPr>
        <p:txBody>
          <a:bodyPr/>
          <a:lstStyle/>
          <a:p>
            <a:pPr algn="ctr"/>
            <a:endParaRPr lang="en-US" i="0" dirty="0" smtClean="0"/>
          </a:p>
          <a:p>
            <a:pPr algn="ctr"/>
            <a:r>
              <a:rPr lang="en-US" i="0" dirty="0" smtClean="0"/>
              <a:t>The DOSH Rulemaking Process</a:t>
            </a:r>
          </a:p>
          <a:p>
            <a:pPr algn="ctr"/>
            <a:endParaRPr lang="en-US" sz="1800" i="0" dirty="0" smtClean="0"/>
          </a:p>
          <a:p>
            <a:pPr algn="ctr"/>
            <a:r>
              <a:rPr lang="en-US" sz="1400" i="0" dirty="0" smtClean="0"/>
              <a:t>Devin Proctor, Program Specialist</a:t>
            </a:r>
          </a:p>
          <a:p>
            <a:pPr algn="ctr"/>
            <a:r>
              <a:rPr lang="en-US" sz="1400" i="0" dirty="0" smtClean="0"/>
              <a:t>Standards and Technical &amp; Lab Services</a:t>
            </a:r>
          </a:p>
          <a:p>
            <a:pPr algn="ctr"/>
            <a:r>
              <a:rPr lang="en-US" sz="1400" i="0" dirty="0" smtClean="0"/>
              <a:t>Lead Rules Stakeholder Meeting October 21, 2015</a:t>
            </a:r>
            <a:endParaRPr lang="en-US" sz="1400" i="0" dirty="0"/>
          </a:p>
        </p:txBody>
      </p:sp>
    </p:spTree>
    <p:extLst>
      <p:ext uri="{BB962C8B-B14F-4D97-AF65-F5344CB8AC3E}">
        <p14:creationId xmlns:p14="http://schemas.microsoft.com/office/powerpoint/2010/main" val="1739089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fontScale="90000"/>
          </a:bodyPr>
          <a:lstStyle/>
          <a:p>
            <a:pPr lvl="2"/>
            <a:r>
              <a:rPr lang="en-US" sz="2700" dirty="0" smtClean="0"/>
              <a:t>After Public Comment - Concise </a:t>
            </a:r>
            <a:r>
              <a:rPr lang="en-US" sz="2700" dirty="0"/>
              <a:t>Explanatory Statement (CES) </a:t>
            </a:r>
            <a:r>
              <a:rPr lang="en-US" sz="900" dirty="0" smtClean="0"/>
              <a:t>RCW 34.05.325</a:t>
            </a:r>
            <a:r>
              <a:rPr lang="en-US" dirty="0"/>
              <a:t/>
            </a:r>
            <a:br>
              <a:rPr lang="en-US" dirty="0"/>
            </a:br>
            <a:endParaRPr lang="en-US" sz="4000" b="1" dirty="0"/>
          </a:p>
        </p:txBody>
      </p:sp>
      <p:sp>
        <p:nvSpPr>
          <p:cNvPr id="3" name="Content Placeholder 2"/>
          <p:cNvSpPr>
            <a:spLocks noGrp="1"/>
          </p:cNvSpPr>
          <p:nvPr>
            <p:ph idx="1"/>
          </p:nvPr>
        </p:nvSpPr>
        <p:spPr/>
        <p:txBody>
          <a:bodyPr>
            <a:normAutofit fontScale="92500" lnSpcReduction="20000"/>
          </a:bodyPr>
          <a:lstStyle/>
          <a:p>
            <a:r>
              <a:rPr lang="en-US" sz="2400" dirty="0" smtClean="0"/>
              <a:t>CES –agency </a:t>
            </a:r>
            <a:r>
              <a:rPr lang="en-US" sz="2400" dirty="0"/>
              <a:t>shall prepare a Concise Explanatory Statement (CES) of the rule before filing </a:t>
            </a:r>
            <a:r>
              <a:rPr lang="en-US" sz="2400" dirty="0" smtClean="0"/>
              <a:t>a CR-103 to adopt the rule.   </a:t>
            </a:r>
          </a:p>
          <a:p>
            <a:r>
              <a:rPr lang="en-US" sz="2400" dirty="0" smtClean="0"/>
              <a:t>CES </a:t>
            </a:r>
            <a:r>
              <a:rPr lang="en-US" sz="2400" dirty="0"/>
              <a:t>Contents:</a:t>
            </a:r>
          </a:p>
          <a:p>
            <a:pPr lvl="1"/>
            <a:r>
              <a:rPr lang="en-US" dirty="0"/>
              <a:t>Reasons for </a:t>
            </a:r>
            <a:r>
              <a:rPr lang="en-US" dirty="0" smtClean="0"/>
              <a:t>adopting</a:t>
            </a:r>
            <a:endParaRPr lang="en-US" dirty="0"/>
          </a:p>
          <a:p>
            <a:pPr lvl="1"/>
            <a:r>
              <a:rPr lang="en-US" dirty="0"/>
              <a:t>Describe </a:t>
            </a:r>
            <a:r>
              <a:rPr lang="en-US" dirty="0" smtClean="0"/>
              <a:t>differences </a:t>
            </a:r>
            <a:r>
              <a:rPr lang="en-US" dirty="0"/>
              <a:t>between </a:t>
            </a:r>
            <a:r>
              <a:rPr lang="en-US" dirty="0" smtClean="0"/>
              <a:t>text </a:t>
            </a:r>
            <a:r>
              <a:rPr lang="en-US" dirty="0"/>
              <a:t>of </a:t>
            </a:r>
            <a:r>
              <a:rPr lang="en-US" dirty="0" smtClean="0"/>
              <a:t>proposed </a:t>
            </a:r>
            <a:r>
              <a:rPr lang="en-US" dirty="0"/>
              <a:t>rule and </a:t>
            </a:r>
            <a:r>
              <a:rPr lang="en-US" dirty="0" smtClean="0"/>
              <a:t>rule </a:t>
            </a:r>
            <a:r>
              <a:rPr lang="en-US" dirty="0"/>
              <a:t>as adopted  + </a:t>
            </a:r>
            <a:r>
              <a:rPr lang="en-US" dirty="0" smtClean="0"/>
              <a:t>reasons </a:t>
            </a:r>
            <a:r>
              <a:rPr lang="en-US" dirty="0"/>
              <a:t>for </a:t>
            </a:r>
            <a:r>
              <a:rPr lang="en-US" dirty="0" smtClean="0"/>
              <a:t>changes</a:t>
            </a:r>
            <a:endParaRPr lang="en-US" dirty="0"/>
          </a:p>
          <a:p>
            <a:pPr lvl="1"/>
            <a:r>
              <a:rPr lang="en-US" dirty="0"/>
              <a:t>Summary of all comments and “responding to all comments by category or subject matter, indicating how the final rule reflects agency consideration of the comments, or why it fails to do so.”</a:t>
            </a:r>
          </a:p>
          <a:p>
            <a:pPr lvl="1"/>
            <a:r>
              <a:rPr lang="en-US" dirty="0" smtClean="0"/>
              <a:t>Agency </a:t>
            </a:r>
            <a:r>
              <a:rPr lang="en-US" dirty="0"/>
              <a:t>shall provide a copy of </a:t>
            </a:r>
            <a:r>
              <a:rPr lang="en-US" dirty="0" smtClean="0"/>
              <a:t>CES </a:t>
            </a:r>
            <a:r>
              <a:rPr lang="en-US" dirty="0"/>
              <a:t>to any person upon request or from whom the agency received comment</a:t>
            </a:r>
            <a:r>
              <a:rPr lang="en-US" dirty="0" smtClean="0"/>
              <a:t>.</a:t>
            </a:r>
          </a:p>
          <a:p>
            <a:endParaRPr lang="en-US" sz="3600" dirty="0" smtClean="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350469644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0" y="1828800"/>
            <a:ext cx="4572000" cy="4038600"/>
          </a:xfrm>
        </p:spPr>
        <p:txBody>
          <a:bodyPr>
            <a:normAutofit fontScale="47500" lnSpcReduction="20000"/>
          </a:bodyPr>
          <a:lstStyle/>
          <a:p>
            <a:pPr marL="0" indent="0">
              <a:spcBef>
                <a:spcPts val="0"/>
              </a:spcBef>
              <a:spcAft>
                <a:spcPts val="2400"/>
              </a:spcAft>
              <a:buNone/>
            </a:pPr>
            <a:r>
              <a:rPr lang="en-US" sz="4200" i="1" dirty="0" smtClean="0"/>
              <a:t>Filing the CR-103 means the rule is now adopted</a:t>
            </a:r>
          </a:p>
          <a:p>
            <a:pPr>
              <a:spcBef>
                <a:spcPts val="0"/>
              </a:spcBef>
              <a:spcAft>
                <a:spcPts val="1800"/>
              </a:spcAft>
            </a:pPr>
            <a:r>
              <a:rPr lang="en-US" sz="3600" dirty="0" smtClean="0"/>
              <a:t>Finalized rule that incorporates agency consideration of public comments received signed by Agency Director </a:t>
            </a:r>
          </a:p>
          <a:p>
            <a:pPr>
              <a:spcBef>
                <a:spcPts val="0"/>
              </a:spcBef>
              <a:spcAft>
                <a:spcPts val="1800"/>
              </a:spcAft>
            </a:pPr>
            <a:r>
              <a:rPr lang="en-US" sz="3600" dirty="0" smtClean="0"/>
              <a:t>Rule adopted upon filing CR-103 with Code Reviser</a:t>
            </a:r>
            <a:endParaRPr lang="en-US" sz="3600" dirty="0"/>
          </a:p>
          <a:p>
            <a:pPr>
              <a:spcBef>
                <a:spcPts val="0"/>
              </a:spcBef>
              <a:spcAft>
                <a:spcPts val="1800"/>
              </a:spcAft>
            </a:pPr>
            <a:r>
              <a:rPr lang="en-US" sz="3600" dirty="0" smtClean="0"/>
              <a:t>Public notified of rule adoption via WA </a:t>
            </a:r>
            <a:r>
              <a:rPr lang="en-US" sz="3600" i="1" dirty="0" smtClean="0"/>
              <a:t>Register</a:t>
            </a:r>
          </a:p>
          <a:p>
            <a:pPr>
              <a:spcBef>
                <a:spcPts val="0"/>
              </a:spcBef>
              <a:spcAft>
                <a:spcPts val="1800"/>
              </a:spcAft>
            </a:pPr>
            <a:r>
              <a:rPr lang="en-US" sz="3600" dirty="0" smtClean="0"/>
              <a:t>Rule becomes effective on its effective date</a:t>
            </a:r>
          </a:p>
          <a:p>
            <a:pPr>
              <a:spcBef>
                <a:spcPts val="0"/>
              </a:spcBef>
              <a:spcAft>
                <a:spcPts val="1800"/>
              </a:spcAft>
            </a:pPr>
            <a:endParaRPr lang="en-US" sz="2800" dirty="0" smtClean="0"/>
          </a:p>
        </p:txBody>
      </p:sp>
      <p:graphicFrame>
        <p:nvGraphicFramePr>
          <p:cNvPr id="5" name="Diagram 4"/>
          <p:cNvGraphicFramePr/>
          <p:nvPr>
            <p:extLst>
              <p:ext uri="{D42A27DB-BD31-4B8C-83A1-F6EECF244321}">
                <p14:modId xmlns:p14="http://schemas.microsoft.com/office/powerpoint/2010/main" val="2014360096"/>
              </p:ext>
            </p:extLst>
          </p:nvPr>
        </p:nvGraphicFramePr>
        <p:xfrm>
          <a:off x="533400" y="1676400"/>
          <a:ext cx="31242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4673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800" dirty="0"/>
              <a:t>CR 103 – Order Adopting </a:t>
            </a:r>
            <a:r>
              <a:rPr lang="en-US" sz="2800" dirty="0" smtClean="0"/>
              <a:t>Rule </a:t>
            </a:r>
            <a:r>
              <a:rPr lang="en-US" sz="900" dirty="0" smtClean="0"/>
              <a:t>RCW 34.05.360</a:t>
            </a:r>
            <a:endParaRPr lang="en-US" sz="2800" b="1" dirty="0"/>
          </a:p>
        </p:txBody>
      </p:sp>
      <p:sp>
        <p:nvSpPr>
          <p:cNvPr id="3" name="Content Placeholder 2"/>
          <p:cNvSpPr>
            <a:spLocks noGrp="1"/>
          </p:cNvSpPr>
          <p:nvPr>
            <p:ph idx="1"/>
          </p:nvPr>
        </p:nvSpPr>
        <p:spPr/>
        <p:txBody>
          <a:bodyPr>
            <a:normAutofit fontScale="70000" lnSpcReduction="20000"/>
          </a:bodyPr>
          <a:lstStyle/>
          <a:p>
            <a:r>
              <a:rPr lang="en-US" sz="2900" dirty="0" smtClean="0"/>
              <a:t>Purpose </a:t>
            </a:r>
            <a:r>
              <a:rPr lang="en-US" sz="2900" dirty="0"/>
              <a:t>– provides formal notice of the rule adopted by the agency (the </a:t>
            </a:r>
            <a:r>
              <a:rPr lang="en-US" sz="2900" dirty="0" smtClean="0"/>
              <a:t>agency’s </a:t>
            </a:r>
            <a:r>
              <a:rPr lang="en-US" sz="2900" dirty="0"/>
              <a:t>final action on the rulemaking process)</a:t>
            </a:r>
          </a:p>
          <a:p>
            <a:r>
              <a:rPr lang="en-US" sz="2900" dirty="0"/>
              <a:t>Timing – after completion of CR-102 process </a:t>
            </a:r>
          </a:p>
          <a:p>
            <a:r>
              <a:rPr lang="en-US" sz="2900" dirty="0"/>
              <a:t>Content</a:t>
            </a:r>
          </a:p>
          <a:p>
            <a:pPr lvl="1"/>
            <a:r>
              <a:rPr lang="en-US" sz="2900" dirty="0"/>
              <a:t>Adoption date </a:t>
            </a:r>
            <a:r>
              <a:rPr lang="en-US" sz="2900" dirty="0" smtClean="0"/>
              <a:t>(date CR-103 filed)</a:t>
            </a:r>
            <a:endParaRPr lang="en-US" sz="2900" dirty="0"/>
          </a:p>
          <a:p>
            <a:pPr lvl="1"/>
            <a:r>
              <a:rPr lang="en-US" sz="2900" dirty="0" smtClean="0"/>
              <a:t>CES</a:t>
            </a:r>
            <a:endParaRPr lang="en-US" sz="2900" dirty="0"/>
          </a:p>
          <a:p>
            <a:pPr lvl="1"/>
            <a:r>
              <a:rPr lang="en-US" sz="2900" dirty="0"/>
              <a:t>Reference to all rules repealed, amended, or suspended</a:t>
            </a:r>
          </a:p>
          <a:p>
            <a:pPr lvl="1"/>
            <a:r>
              <a:rPr lang="en-US" sz="2900" dirty="0"/>
              <a:t>Statutory or other rulemaking authority</a:t>
            </a:r>
          </a:p>
          <a:p>
            <a:pPr lvl="1"/>
            <a:r>
              <a:rPr lang="en-US" sz="2900" dirty="0"/>
              <a:t>And required findings</a:t>
            </a:r>
          </a:p>
          <a:p>
            <a:pPr lvl="1"/>
            <a:r>
              <a:rPr lang="en-US" sz="2900" dirty="0"/>
              <a:t>Effective date if other than that specified by RCW </a:t>
            </a:r>
            <a:r>
              <a:rPr lang="en-US" sz="2900" dirty="0" smtClean="0"/>
              <a:t>34.05.380</a:t>
            </a:r>
            <a:r>
              <a:rPr lang="en-US" sz="2900" dirty="0"/>
              <a:t>.  </a:t>
            </a:r>
            <a:r>
              <a:rPr lang="en-US" sz="2900" dirty="0" smtClean="0"/>
              <a:t>Rule effective 30 </a:t>
            </a:r>
            <a:r>
              <a:rPr lang="en-US" sz="2900" dirty="0"/>
              <a:t>days </a:t>
            </a:r>
            <a:r>
              <a:rPr lang="en-US" sz="2900" dirty="0" smtClean="0"/>
              <a:t>after filing </a:t>
            </a:r>
            <a:r>
              <a:rPr lang="en-US" sz="2900" dirty="0"/>
              <a:t>(adoption) unless later date is required by statute or specified in order of adoption</a:t>
            </a:r>
          </a:p>
          <a:p>
            <a:r>
              <a:rPr lang="en-US" sz="2900" dirty="0"/>
              <a:t>Final Cost Benefit Analysis – must be available if a “significant legislative rule” </a:t>
            </a:r>
            <a:r>
              <a:rPr lang="en-US" sz="1300" dirty="0" smtClean="0"/>
              <a:t>RCW 34.05.328 </a:t>
            </a:r>
            <a:endParaRPr lang="en-US" sz="1300" dirty="0"/>
          </a:p>
          <a:p>
            <a:endParaRPr lang="en-US" sz="3600" dirty="0" smtClean="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2327136917"/>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447800"/>
            <a:ext cx="2438400" cy="4525963"/>
          </a:xfrm>
        </p:spPr>
        <p:txBody>
          <a:bodyPr>
            <a:normAutofit fontScale="25000" lnSpcReduction="20000"/>
          </a:bodyPr>
          <a:lstStyle/>
          <a:p>
            <a:pPr marL="0" indent="0">
              <a:buNone/>
            </a:pPr>
            <a:r>
              <a:rPr lang="en-US" sz="7200" u="sng" dirty="0" smtClean="0"/>
              <a:t>CR-101:</a:t>
            </a:r>
          </a:p>
          <a:p>
            <a:pPr marL="0" indent="0">
              <a:buNone/>
            </a:pPr>
            <a:endParaRPr lang="en-US" sz="7200" u="sng" dirty="0" smtClean="0"/>
          </a:p>
          <a:p>
            <a:pPr>
              <a:spcBef>
                <a:spcPts val="0"/>
              </a:spcBef>
              <a:spcAft>
                <a:spcPts val="1800"/>
              </a:spcAft>
            </a:pPr>
            <a:r>
              <a:rPr lang="en-US" sz="7200" dirty="0"/>
              <a:t>Public notified of intent of possible rulemaking via WA </a:t>
            </a:r>
            <a:r>
              <a:rPr lang="en-US" sz="7200" i="1" dirty="0"/>
              <a:t>Register</a:t>
            </a:r>
          </a:p>
          <a:p>
            <a:pPr>
              <a:spcBef>
                <a:spcPts val="0"/>
              </a:spcBef>
              <a:spcAft>
                <a:spcPts val="1800"/>
              </a:spcAft>
            </a:pPr>
            <a:r>
              <a:rPr lang="en-US" sz="7200" dirty="0"/>
              <a:t>Public comments solicited from stakeholders</a:t>
            </a:r>
          </a:p>
          <a:p>
            <a:pPr>
              <a:spcBef>
                <a:spcPts val="0"/>
              </a:spcBef>
              <a:spcAft>
                <a:spcPts val="1800"/>
              </a:spcAft>
            </a:pPr>
            <a:r>
              <a:rPr lang="en-US" sz="7200" dirty="0"/>
              <a:t>Proposed rule drafted, reviewed internally </a:t>
            </a:r>
          </a:p>
          <a:p>
            <a:pPr>
              <a:spcBef>
                <a:spcPts val="0"/>
              </a:spcBef>
              <a:spcAft>
                <a:spcPts val="1800"/>
              </a:spcAft>
            </a:pPr>
            <a:r>
              <a:rPr lang="en-US" sz="7200" dirty="0"/>
              <a:t>Economic impact survey conducted, if needed</a:t>
            </a:r>
          </a:p>
          <a:p>
            <a:pPr marL="182880" indent="-182880">
              <a:spcAft>
                <a:spcPts val="1200"/>
              </a:spcAft>
            </a:pPr>
            <a:r>
              <a:rPr lang="en-US" sz="7200" dirty="0" smtClean="0"/>
              <a:t>CBA &amp; SBEIS results analyzed, Preliminary CBA &amp; SBEIS prepared</a:t>
            </a:r>
          </a:p>
          <a:p>
            <a:pPr marL="182880" indent="-182880"/>
            <a:endParaRPr lang="en-US" sz="2300" dirty="0"/>
          </a:p>
        </p:txBody>
      </p:sp>
      <p:sp>
        <p:nvSpPr>
          <p:cNvPr id="5" name="TextBox 4"/>
          <p:cNvSpPr txBox="1"/>
          <p:nvPr/>
        </p:nvSpPr>
        <p:spPr>
          <a:xfrm>
            <a:off x="3276600" y="1371600"/>
            <a:ext cx="2667000" cy="4770537"/>
          </a:xfrm>
          <a:prstGeom prst="rect">
            <a:avLst/>
          </a:prstGeom>
          <a:noFill/>
        </p:spPr>
        <p:txBody>
          <a:bodyPr wrap="square" rtlCol="0">
            <a:spAutoFit/>
          </a:bodyPr>
          <a:lstStyle/>
          <a:p>
            <a:pPr>
              <a:spcBef>
                <a:spcPct val="20000"/>
              </a:spcBef>
            </a:pPr>
            <a:r>
              <a:rPr lang="en-US" sz="2800" u="sng" dirty="0">
                <a:solidFill>
                  <a:schemeClr val="bg1"/>
                </a:solidFill>
              </a:rPr>
              <a:t>CR-102</a:t>
            </a:r>
            <a:r>
              <a:rPr lang="en-US" sz="2800" u="sng" dirty="0" smtClean="0">
                <a:solidFill>
                  <a:schemeClr val="bg1"/>
                </a:solidFill>
              </a:rPr>
              <a:t>:</a:t>
            </a:r>
          </a:p>
          <a:p>
            <a:pPr marL="342900" indent="-342900">
              <a:spcBef>
                <a:spcPts val="0"/>
              </a:spcBef>
              <a:spcAft>
                <a:spcPts val="1800"/>
              </a:spcAft>
              <a:buFont typeface="Wingdings" pitchFamily="2" charset="2"/>
              <a:buChar char="§"/>
            </a:pPr>
            <a:r>
              <a:rPr lang="en-US" dirty="0" smtClean="0">
                <a:solidFill>
                  <a:schemeClr val="bg1"/>
                </a:solidFill>
              </a:rPr>
              <a:t>Public given notice of proposed rulemaking &amp; public comment hearings</a:t>
            </a:r>
          </a:p>
          <a:p>
            <a:pPr marL="342900" indent="-342900">
              <a:spcBef>
                <a:spcPts val="0"/>
              </a:spcBef>
              <a:spcAft>
                <a:spcPts val="1800"/>
              </a:spcAft>
              <a:buFont typeface="Wingdings" pitchFamily="2" charset="2"/>
              <a:buChar char="§"/>
            </a:pPr>
            <a:r>
              <a:rPr lang="en-US" dirty="0" smtClean="0">
                <a:solidFill>
                  <a:schemeClr val="bg1"/>
                </a:solidFill>
              </a:rPr>
              <a:t>Public </a:t>
            </a:r>
            <a:r>
              <a:rPr lang="en-US" dirty="0">
                <a:solidFill>
                  <a:schemeClr val="bg1"/>
                </a:solidFill>
              </a:rPr>
              <a:t>hearings held</a:t>
            </a:r>
          </a:p>
          <a:p>
            <a:pPr marL="342900" indent="-342900">
              <a:spcBef>
                <a:spcPts val="0"/>
              </a:spcBef>
              <a:spcAft>
                <a:spcPts val="1800"/>
              </a:spcAft>
              <a:buFont typeface="Wingdings" pitchFamily="2" charset="2"/>
              <a:buChar char="§"/>
            </a:pPr>
            <a:r>
              <a:rPr lang="en-US" dirty="0">
                <a:solidFill>
                  <a:schemeClr val="bg1"/>
                </a:solidFill>
              </a:rPr>
              <a:t>Public comments collected and reviewed</a:t>
            </a:r>
          </a:p>
          <a:p>
            <a:pPr marL="342900" indent="-342900">
              <a:spcBef>
                <a:spcPts val="0"/>
              </a:spcBef>
              <a:spcAft>
                <a:spcPts val="1800"/>
              </a:spcAft>
              <a:buFont typeface="Wingdings" pitchFamily="2" charset="2"/>
              <a:buChar char="§"/>
            </a:pPr>
            <a:r>
              <a:rPr lang="en-US" dirty="0">
                <a:solidFill>
                  <a:schemeClr val="bg1"/>
                </a:solidFill>
              </a:rPr>
              <a:t>Response to public comments prepared</a:t>
            </a:r>
          </a:p>
          <a:p>
            <a:pPr marL="342900" indent="-342900">
              <a:spcBef>
                <a:spcPts val="0"/>
              </a:spcBef>
              <a:spcAft>
                <a:spcPts val="1800"/>
              </a:spcAft>
              <a:buFont typeface="Wingdings" pitchFamily="2" charset="2"/>
              <a:buChar char="§"/>
            </a:pPr>
            <a:r>
              <a:rPr lang="en-US" dirty="0">
                <a:solidFill>
                  <a:schemeClr val="bg1"/>
                </a:solidFill>
              </a:rPr>
              <a:t>Proposed rule language </a:t>
            </a:r>
            <a:r>
              <a:rPr lang="en-US" dirty="0" smtClean="0">
                <a:solidFill>
                  <a:schemeClr val="bg1"/>
                </a:solidFill>
              </a:rPr>
              <a:t>finalized</a:t>
            </a:r>
            <a:endParaRPr lang="en-US" dirty="0">
              <a:solidFill>
                <a:schemeClr val="bg1"/>
              </a:solidFill>
            </a:endParaRPr>
          </a:p>
        </p:txBody>
      </p:sp>
      <p:sp>
        <p:nvSpPr>
          <p:cNvPr id="6" name="TextBox 5"/>
          <p:cNvSpPr txBox="1"/>
          <p:nvPr/>
        </p:nvSpPr>
        <p:spPr>
          <a:xfrm>
            <a:off x="6172200" y="1371600"/>
            <a:ext cx="2438400" cy="2677656"/>
          </a:xfrm>
          <a:prstGeom prst="rect">
            <a:avLst/>
          </a:prstGeom>
          <a:noFill/>
        </p:spPr>
        <p:txBody>
          <a:bodyPr wrap="square" rtlCol="0">
            <a:spAutoFit/>
          </a:bodyPr>
          <a:lstStyle/>
          <a:p>
            <a:pPr>
              <a:spcBef>
                <a:spcPct val="20000"/>
              </a:spcBef>
            </a:pPr>
            <a:r>
              <a:rPr lang="en-US" sz="2800" u="sng" dirty="0" smtClean="0">
                <a:solidFill>
                  <a:schemeClr val="bg1"/>
                </a:solidFill>
              </a:rPr>
              <a:t>CR-103:</a:t>
            </a:r>
            <a:endParaRPr lang="en-US" sz="2800" u="sng" dirty="0">
              <a:solidFill>
                <a:schemeClr val="bg1"/>
              </a:solidFill>
            </a:endParaRPr>
          </a:p>
          <a:p>
            <a:pPr marL="182880" indent="-182880">
              <a:spcAft>
                <a:spcPts val="1200"/>
              </a:spcAft>
              <a:buFont typeface="Arial" pitchFamily="34" charset="0"/>
              <a:buChar char="•"/>
            </a:pPr>
            <a:r>
              <a:rPr lang="en-US" sz="2000" dirty="0" smtClean="0">
                <a:solidFill>
                  <a:schemeClr val="bg1"/>
                </a:solidFill>
              </a:rPr>
              <a:t>Order adopting the rule filed</a:t>
            </a:r>
          </a:p>
          <a:p>
            <a:pPr marL="182880" indent="-182880">
              <a:spcAft>
                <a:spcPts val="1200"/>
              </a:spcAft>
              <a:buFont typeface="Arial" pitchFamily="34" charset="0"/>
              <a:buChar char="•"/>
            </a:pPr>
            <a:r>
              <a:rPr lang="en-US" sz="2000" dirty="0" smtClean="0">
                <a:solidFill>
                  <a:schemeClr val="bg1"/>
                </a:solidFill>
              </a:rPr>
              <a:t>Rule adopted</a:t>
            </a:r>
            <a:endParaRPr lang="en-US" sz="2000" dirty="0">
              <a:solidFill>
                <a:schemeClr val="bg1"/>
              </a:solidFill>
            </a:endParaRPr>
          </a:p>
          <a:p>
            <a:pPr marL="182880" indent="-182880">
              <a:spcAft>
                <a:spcPts val="1200"/>
              </a:spcAft>
              <a:buFont typeface="Arial" pitchFamily="34" charset="0"/>
              <a:buChar char="•"/>
            </a:pPr>
            <a:r>
              <a:rPr lang="en-US" sz="2000" dirty="0" smtClean="0">
                <a:solidFill>
                  <a:schemeClr val="bg1"/>
                </a:solidFill>
              </a:rPr>
              <a:t>Rule goes into force on its effective date</a:t>
            </a:r>
            <a:endParaRPr lang="en-US" sz="2000" dirty="0">
              <a:solidFill>
                <a:schemeClr val="bg1"/>
              </a:solidFill>
            </a:endParaRPr>
          </a:p>
        </p:txBody>
      </p:sp>
    </p:spTree>
    <p:extLst>
      <p:ext uri="{BB962C8B-B14F-4D97-AF65-F5344CB8AC3E}">
        <p14:creationId xmlns:p14="http://schemas.microsoft.com/office/powerpoint/2010/main" val="3240127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fontScale="90000"/>
          </a:bodyPr>
          <a:lstStyle/>
          <a:p>
            <a:pPr lvl="1"/>
            <a:r>
              <a:rPr lang="en-US" dirty="0" smtClean="0"/>
              <a:t/>
            </a:r>
            <a:br>
              <a:rPr lang="en-US" dirty="0" smtClean="0"/>
            </a:br>
            <a:r>
              <a:rPr lang="en-US" dirty="0"/>
              <a:t/>
            </a:r>
            <a:br>
              <a:rPr lang="en-US" dirty="0"/>
            </a:br>
            <a:r>
              <a:rPr lang="en-US" dirty="0" smtClean="0"/>
              <a:t>DOSH Rulemaking Process – Timeline</a:t>
            </a:r>
            <a:br>
              <a:rPr lang="en-US" dirty="0" smtClean="0"/>
            </a:br>
            <a:r>
              <a:rPr lang="en-US" dirty="0"/>
              <a:t/>
            </a:r>
            <a:br>
              <a:rPr lang="en-US" dirty="0"/>
            </a:br>
            <a:endParaRPr lang="en-US" sz="8800" b="1" dirty="0"/>
          </a:p>
        </p:txBody>
      </p:sp>
      <p:sp>
        <p:nvSpPr>
          <p:cNvPr id="3" name="Content Placeholder 2"/>
          <p:cNvSpPr>
            <a:spLocks noGrp="1"/>
          </p:cNvSpPr>
          <p:nvPr>
            <p:ph idx="1"/>
          </p:nvPr>
        </p:nvSpPr>
        <p:spPr>
          <a:xfrm>
            <a:off x="152400" y="1828800"/>
            <a:ext cx="8534400" cy="4648200"/>
          </a:xfrm>
        </p:spPr>
        <p:txBody>
          <a:bodyPr>
            <a:normAutofit/>
          </a:bodyPr>
          <a:lstStyle/>
          <a:p>
            <a:pPr marL="0" indent="0">
              <a:buNone/>
            </a:pPr>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827" y="1981200"/>
            <a:ext cx="910218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206406"/>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Possible Rulemaking Scenarios</a:t>
            </a:r>
          </a:p>
        </p:txBody>
      </p:sp>
      <p:sp>
        <p:nvSpPr>
          <p:cNvPr id="3" name="Content Placeholder 2"/>
          <p:cNvSpPr>
            <a:spLocks noGrp="1"/>
          </p:cNvSpPr>
          <p:nvPr>
            <p:ph idx="1"/>
          </p:nvPr>
        </p:nvSpPr>
        <p:spPr/>
        <p:txBody>
          <a:bodyPr/>
          <a:lstStyle/>
          <a:p>
            <a:r>
              <a:rPr lang="en-US" sz="2400" dirty="0" smtClean="0"/>
              <a:t>CR-105 / Expedited Rulemaking</a:t>
            </a:r>
          </a:p>
          <a:p>
            <a:pPr lvl="1"/>
            <a:r>
              <a:rPr lang="en-US" sz="2000" dirty="0" smtClean="0"/>
              <a:t>Note: Change Log</a:t>
            </a:r>
            <a:endParaRPr lang="en-US" sz="2000" dirty="0"/>
          </a:p>
          <a:p>
            <a:r>
              <a:rPr lang="en-US" sz="2400" dirty="0" smtClean="0"/>
              <a:t>Emergency Rulemaking</a:t>
            </a:r>
          </a:p>
        </p:txBody>
      </p:sp>
    </p:spTree>
    <p:extLst>
      <p:ext uri="{BB962C8B-B14F-4D97-AF65-F5344CB8AC3E}">
        <p14:creationId xmlns:p14="http://schemas.microsoft.com/office/powerpoint/2010/main" val="3432929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000" dirty="0"/>
              <a:t>Other Possible Rulemaking </a:t>
            </a:r>
            <a:r>
              <a:rPr lang="en-US" sz="2000" dirty="0" smtClean="0"/>
              <a:t>Scenarios – CR-105 </a:t>
            </a:r>
            <a:r>
              <a:rPr lang="en-US" sz="900" dirty="0" smtClean="0"/>
              <a:t>RCW 34.05.353</a:t>
            </a:r>
            <a:endParaRPr lang="en-US" sz="2000" b="1" dirty="0"/>
          </a:p>
        </p:txBody>
      </p:sp>
      <p:sp>
        <p:nvSpPr>
          <p:cNvPr id="3" name="Content Placeholder 2"/>
          <p:cNvSpPr>
            <a:spLocks noGrp="1"/>
          </p:cNvSpPr>
          <p:nvPr>
            <p:ph idx="1"/>
          </p:nvPr>
        </p:nvSpPr>
        <p:spPr/>
        <p:txBody>
          <a:bodyPr>
            <a:normAutofit fontScale="77500" lnSpcReduction="20000"/>
          </a:bodyPr>
          <a:lstStyle/>
          <a:p>
            <a:r>
              <a:rPr lang="en-US" sz="2400" b="1" u="sng" dirty="0" smtClean="0"/>
              <a:t>CR </a:t>
            </a:r>
            <a:r>
              <a:rPr lang="en-US" sz="2400" b="1" u="sng" dirty="0"/>
              <a:t>105 – Expedited Rulemaking</a:t>
            </a:r>
            <a:r>
              <a:rPr lang="en-US" sz="2400" dirty="0"/>
              <a:t> </a:t>
            </a:r>
            <a:r>
              <a:rPr lang="en-US" sz="2400" dirty="0" smtClean="0"/>
              <a:t> </a:t>
            </a:r>
          </a:p>
          <a:p>
            <a:pPr lvl="1"/>
            <a:r>
              <a:rPr lang="en-US" dirty="0" smtClean="0"/>
              <a:t>Replaces CR 101 &amp; 102 filings (no public hearing required – unless comments received then must file CR-102)</a:t>
            </a:r>
          </a:p>
          <a:p>
            <a:pPr lvl="1"/>
            <a:r>
              <a:rPr lang="en-US" dirty="0" smtClean="0"/>
              <a:t>Generally, agency </a:t>
            </a:r>
            <a:r>
              <a:rPr lang="en-US" dirty="0"/>
              <a:t>may file notice of expedited rulemaking if </a:t>
            </a:r>
            <a:r>
              <a:rPr lang="en-US" u="sng" dirty="0"/>
              <a:t>any</a:t>
            </a:r>
            <a:r>
              <a:rPr lang="en-US" dirty="0"/>
              <a:t> </a:t>
            </a:r>
            <a:r>
              <a:rPr lang="en-US" dirty="0" smtClean="0"/>
              <a:t>apply</a:t>
            </a:r>
            <a:r>
              <a:rPr lang="en-US" dirty="0"/>
              <a:t>:</a:t>
            </a:r>
          </a:p>
          <a:p>
            <a:pPr lvl="2"/>
            <a:r>
              <a:rPr lang="en-US" sz="2400" dirty="0" smtClean="0"/>
              <a:t>Rules not subject to an individual </a:t>
            </a:r>
            <a:r>
              <a:rPr lang="en-US" sz="2400" dirty="0"/>
              <a:t>violation</a:t>
            </a:r>
          </a:p>
          <a:p>
            <a:pPr lvl="2"/>
            <a:r>
              <a:rPr lang="en-US" sz="2400" dirty="0" smtClean="0"/>
              <a:t>No material </a:t>
            </a:r>
            <a:r>
              <a:rPr lang="en-US" sz="2400" dirty="0"/>
              <a:t>change </a:t>
            </a:r>
            <a:r>
              <a:rPr lang="en-US" sz="2400" dirty="0" smtClean="0"/>
              <a:t>to federal or state statutes </a:t>
            </a:r>
            <a:r>
              <a:rPr lang="en-US" sz="2400" dirty="0"/>
              <a:t>or </a:t>
            </a:r>
            <a:r>
              <a:rPr lang="en-US" sz="2400" dirty="0" smtClean="0"/>
              <a:t>regulations</a:t>
            </a:r>
            <a:endParaRPr lang="en-US" sz="2400" dirty="0"/>
          </a:p>
          <a:p>
            <a:pPr lvl="2"/>
            <a:r>
              <a:rPr lang="en-US" sz="2400" dirty="0"/>
              <a:t>Correct typos, changes to names/addresses, language clarification without changing the effect of the rule</a:t>
            </a:r>
          </a:p>
          <a:p>
            <a:pPr lvl="2"/>
            <a:r>
              <a:rPr lang="en-US" sz="2400" dirty="0" smtClean="0"/>
              <a:t>Other circumstances (beyond this discussion)</a:t>
            </a:r>
            <a:endParaRPr lang="en-US" sz="2400" dirty="0"/>
          </a:p>
          <a:p>
            <a:pPr lvl="1"/>
            <a:r>
              <a:rPr lang="en-US" dirty="0" smtClean="0"/>
              <a:t>CR-102 </a:t>
            </a:r>
            <a:r>
              <a:rPr lang="en-US" dirty="0"/>
              <a:t>process </a:t>
            </a:r>
            <a:r>
              <a:rPr lang="en-US" u="sng" dirty="0"/>
              <a:t>must</a:t>
            </a:r>
            <a:r>
              <a:rPr lang="en-US" dirty="0"/>
              <a:t> be followed </a:t>
            </a:r>
            <a:r>
              <a:rPr lang="en-US" i="1" dirty="0"/>
              <a:t>except</a:t>
            </a:r>
          </a:p>
          <a:p>
            <a:pPr lvl="2"/>
            <a:r>
              <a:rPr lang="en-US" sz="2400" dirty="0"/>
              <a:t>SBEIS not required</a:t>
            </a:r>
          </a:p>
          <a:p>
            <a:pPr lvl="2"/>
            <a:r>
              <a:rPr lang="en-US" sz="2400" dirty="0"/>
              <a:t>Significant legislative rule statement not required</a:t>
            </a:r>
          </a:p>
          <a:p>
            <a:pPr lvl="2"/>
            <a:r>
              <a:rPr lang="en-US" sz="2400" dirty="0"/>
              <a:t>Significant legislative analysis not required</a:t>
            </a:r>
          </a:p>
          <a:p>
            <a:endParaRPr lang="en-US" sz="3600" dirty="0" smtClean="0"/>
          </a:p>
          <a:p>
            <a:endParaRPr lang="en-US" sz="3600" b="1"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226682960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000" dirty="0"/>
              <a:t>Other Possible Rulemaking </a:t>
            </a:r>
            <a:r>
              <a:rPr lang="en-US" sz="2000" dirty="0" smtClean="0"/>
              <a:t>Scenarios – </a:t>
            </a:r>
            <a:r>
              <a:rPr lang="en-US" sz="2000" u="sng" dirty="0" smtClean="0"/>
              <a:t>CR-105</a:t>
            </a:r>
            <a:r>
              <a:rPr lang="en-US" sz="2000" dirty="0" smtClean="0"/>
              <a:t> cont’d</a:t>
            </a:r>
            <a:endParaRPr lang="en-US" sz="2000" b="1" dirty="0"/>
          </a:p>
        </p:txBody>
      </p:sp>
      <p:sp>
        <p:nvSpPr>
          <p:cNvPr id="3" name="Content Placeholder 2"/>
          <p:cNvSpPr>
            <a:spLocks noGrp="1"/>
          </p:cNvSpPr>
          <p:nvPr>
            <p:ph idx="1"/>
          </p:nvPr>
        </p:nvSpPr>
        <p:spPr/>
        <p:txBody>
          <a:bodyPr>
            <a:normAutofit/>
          </a:bodyPr>
          <a:lstStyle/>
          <a:p>
            <a:r>
              <a:rPr lang="en-US" sz="2400" dirty="0" smtClean="0"/>
              <a:t>Note: Change Log</a:t>
            </a:r>
          </a:p>
          <a:p>
            <a:pPr lvl="2"/>
            <a:r>
              <a:rPr lang="en-US" sz="2400" b="1" u="sng" dirty="0" smtClean="0"/>
              <a:t>CR </a:t>
            </a:r>
            <a:r>
              <a:rPr lang="en-US" sz="2400" b="1" u="sng" dirty="0"/>
              <a:t>105 – Expedited Rulemaking</a:t>
            </a:r>
            <a:r>
              <a:rPr lang="en-US" sz="2400" dirty="0"/>
              <a:t> </a:t>
            </a:r>
          </a:p>
          <a:p>
            <a:pPr lvl="4"/>
            <a:r>
              <a:rPr lang="en-US" sz="2400" dirty="0" smtClean="0"/>
              <a:t>Correct </a:t>
            </a:r>
            <a:r>
              <a:rPr lang="en-US" sz="2400" dirty="0"/>
              <a:t>typos, changes to names/addresses, language clarification without changing the effect of the rule</a:t>
            </a:r>
          </a:p>
          <a:p>
            <a:r>
              <a:rPr lang="en-US" sz="2400" dirty="0" smtClean="0"/>
              <a:t>Most of these issues placed on “Change Log”</a:t>
            </a:r>
          </a:p>
          <a:p>
            <a:r>
              <a:rPr lang="en-US" sz="2400" dirty="0" smtClean="0"/>
              <a:t>Addressed in future when rule opened for another reason.</a:t>
            </a:r>
          </a:p>
          <a:p>
            <a:endParaRPr lang="en-US" sz="3600" b="1"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2710299005"/>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000" dirty="0"/>
              <a:t>Other Possible Rulemaking </a:t>
            </a:r>
            <a:r>
              <a:rPr lang="en-US" sz="2000" dirty="0" smtClean="0"/>
              <a:t>Scenarios – Emergency </a:t>
            </a:r>
            <a:r>
              <a:rPr lang="en-US" sz="900" dirty="0" smtClean="0"/>
              <a:t>RCW 34.05.350</a:t>
            </a:r>
            <a:endParaRPr lang="en-US" sz="2000" b="1" dirty="0"/>
          </a:p>
        </p:txBody>
      </p:sp>
      <p:sp>
        <p:nvSpPr>
          <p:cNvPr id="3" name="Content Placeholder 2"/>
          <p:cNvSpPr>
            <a:spLocks noGrp="1"/>
          </p:cNvSpPr>
          <p:nvPr>
            <p:ph idx="1"/>
          </p:nvPr>
        </p:nvSpPr>
        <p:spPr/>
        <p:txBody>
          <a:bodyPr>
            <a:normAutofit/>
          </a:bodyPr>
          <a:lstStyle/>
          <a:p>
            <a:r>
              <a:rPr lang="en-US" sz="2400" dirty="0"/>
              <a:t>Emergency Rulemaking </a:t>
            </a:r>
          </a:p>
          <a:p>
            <a:pPr lvl="1"/>
            <a:r>
              <a:rPr lang="en-US" dirty="0" smtClean="0"/>
              <a:t>If agency for good cause finds</a:t>
            </a:r>
          </a:p>
          <a:p>
            <a:pPr lvl="2"/>
            <a:r>
              <a:rPr lang="en-US" sz="2400" dirty="0" smtClean="0"/>
              <a:t>Immediate adoption/amendment/repeal is necessary to preserve public health, safety, general welfare</a:t>
            </a:r>
          </a:p>
          <a:p>
            <a:pPr lvl="2"/>
            <a:r>
              <a:rPr lang="en-US" sz="2400" dirty="0" smtClean="0"/>
              <a:t>State federal law so requires</a:t>
            </a:r>
          </a:p>
          <a:p>
            <a:pPr lvl="2"/>
            <a:r>
              <a:rPr lang="en-US" sz="2400" dirty="0" smtClean="0"/>
              <a:t>For budgetary reasons</a:t>
            </a:r>
          </a:p>
          <a:p>
            <a:pPr lvl="1"/>
            <a:r>
              <a:rPr lang="en-US" dirty="0" smtClean="0"/>
              <a:t>Effective </a:t>
            </a:r>
            <a:r>
              <a:rPr lang="en-US" dirty="0"/>
              <a:t>upon filing with Code Reviser unless other date specified </a:t>
            </a:r>
            <a:r>
              <a:rPr lang="en-US" sz="900" dirty="0" smtClean="0"/>
              <a:t>RCW 34.05.380</a:t>
            </a:r>
            <a:endParaRPr lang="en-US" dirty="0" smtClean="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695134618"/>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000" dirty="0"/>
              <a:t>Other Possible Rulemaking </a:t>
            </a:r>
            <a:r>
              <a:rPr lang="en-US" sz="2000" dirty="0" smtClean="0"/>
              <a:t>Scenarios – Petition </a:t>
            </a:r>
            <a:r>
              <a:rPr lang="en-US" sz="900" dirty="0" smtClean="0"/>
              <a:t>RCW 34.05.330</a:t>
            </a:r>
            <a:endParaRPr lang="en-US" sz="2000" b="1" dirty="0"/>
          </a:p>
        </p:txBody>
      </p:sp>
      <p:sp>
        <p:nvSpPr>
          <p:cNvPr id="3" name="Content Placeholder 2"/>
          <p:cNvSpPr>
            <a:spLocks noGrp="1"/>
          </p:cNvSpPr>
          <p:nvPr>
            <p:ph idx="1"/>
          </p:nvPr>
        </p:nvSpPr>
        <p:spPr/>
        <p:txBody>
          <a:bodyPr>
            <a:normAutofit/>
          </a:bodyPr>
          <a:lstStyle/>
          <a:p>
            <a:r>
              <a:rPr lang="en-US" sz="2000" dirty="0" smtClean="0"/>
              <a:t>Petitions </a:t>
            </a:r>
            <a:r>
              <a:rPr lang="en-US" sz="2000" dirty="0"/>
              <a:t>for Rulemaking </a:t>
            </a:r>
          </a:p>
          <a:p>
            <a:pPr lvl="1"/>
            <a:r>
              <a:rPr lang="en-US" sz="2000" dirty="0" smtClean="0"/>
              <a:t>“</a:t>
            </a:r>
            <a:r>
              <a:rPr lang="en-US" sz="2000" dirty="0"/>
              <a:t>Any person may petition an agency requesting the adoption, amendment, or repeal of any rule.”</a:t>
            </a:r>
          </a:p>
          <a:p>
            <a:pPr lvl="1"/>
            <a:r>
              <a:rPr lang="en-US" sz="2000" dirty="0"/>
              <a:t>Within 60 days, the agency shall </a:t>
            </a:r>
            <a:r>
              <a:rPr lang="en-US" sz="2000" dirty="0" smtClean="0"/>
              <a:t>either: </a:t>
            </a:r>
            <a:r>
              <a:rPr lang="en-US" sz="2000" dirty="0"/>
              <a:t>a) deny the petition (stating its reasons</a:t>
            </a:r>
            <a:r>
              <a:rPr lang="en-US" sz="2000" dirty="0" smtClean="0"/>
              <a:t>) or; </a:t>
            </a:r>
            <a:r>
              <a:rPr lang="en-US" sz="2000" dirty="0"/>
              <a:t>b) initiate rulemaking as requested.</a:t>
            </a:r>
          </a:p>
          <a:p>
            <a:pPr lvl="1"/>
            <a:r>
              <a:rPr lang="en-US" sz="2000" dirty="0"/>
              <a:t>If </a:t>
            </a:r>
            <a:r>
              <a:rPr lang="en-US" sz="2000" dirty="0" smtClean="0"/>
              <a:t>agency </a:t>
            </a:r>
            <a:r>
              <a:rPr lang="en-US" sz="2000" dirty="0"/>
              <a:t>denies </a:t>
            </a:r>
            <a:r>
              <a:rPr lang="en-US" sz="2000" dirty="0" smtClean="0"/>
              <a:t>petition</a:t>
            </a:r>
            <a:r>
              <a:rPr lang="en-US" sz="2000" dirty="0"/>
              <a:t>, </a:t>
            </a:r>
            <a:r>
              <a:rPr lang="en-US" sz="2000" dirty="0" smtClean="0"/>
              <a:t>petitioner </a:t>
            </a:r>
            <a:r>
              <a:rPr lang="en-US" sz="2000" dirty="0"/>
              <a:t>has 30 days to appeal the denial to the Governor.  </a:t>
            </a:r>
            <a:r>
              <a:rPr lang="en-US" sz="2000" dirty="0" err="1"/>
              <a:t>Gov</a:t>
            </a:r>
            <a:r>
              <a:rPr lang="en-US" sz="2000" dirty="0"/>
              <a:t> has 45 days to issue a decision: a) deny </a:t>
            </a:r>
            <a:r>
              <a:rPr lang="en-US" sz="2000" dirty="0" smtClean="0"/>
              <a:t>again, or; </a:t>
            </a:r>
            <a:r>
              <a:rPr lang="en-US" sz="2000" dirty="0"/>
              <a:t>b) direct the agency to initiate </a:t>
            </a:r>
            <a:r>
              <a:rPr lang="en-US" sz="2000" dirty="0" smtClean="0"/>
              <a:t>rulemaking</a:t>
            </a:r>
          </a:p>
          <a:p>
            <a:pPr lvl="1"/>
            <a:r>
              <a:rPr lang="en-US" sz="2000" dirty="0"/>
              <a:t>Example: bike delivery employee killed</a:t>
            </a:r>
          </a:p>
          <a:p>
            <a:pPr lvl="1"/>
            <a:endParaRPr lang="en-US" dirty="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97136164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685800"/>
          </a:xfrm>
        </p:spPr>
        <p:txBody>
          <a:bodyPr>
            <a:normAutofit fontScale="90000"/>
          </a:bodyPr>
          <a:lstStyle/>
          <a:p>
            <a:pPr lvl="0"/>
            <a:r>
              <a:rPr lang="en-US" sz="3100" dirty="0" smtClean="0"/>
              <a:t/>
            </a:r>
            <a:br>
              <a:rPr lang="en-US" sz="3100" dirty="0" smtClean="0"/>
            </a:br>
            <a:r>
              <a:rPr lang="en-US" sz="3100" u="sng" dirty="0" smtClean="0"/>
              <a:t>Why</a:t>
            </a:r>
            <a:r>
              <a:rPr lang="en-US" sz="3100" dirty="0" smtClean="0"/>
              <a:t> Do </a:t>
            </a:r>
            <a:r>
              <a:rPr lang="en-US" sz="3100" dirty="0"/>
              <a:t>We </a:t>
            </a:r>
            <a:r>
              <a:rPr lang="en-US" sz="3100" dirty="0" smtClean="0"/>
              <a:t>Do </a:t>
            </a:r>
            <a:r>
              <a:rPr lang="en-US" sz="3100" dirty="0"/>
              <a:t>Rulemaking?  </a:t>
            </a:r>
            <a:r>
              <a:rPr lang="en-US" sz="4000" dirty="0"/>
              <a:t/>
            </a:r>
            <a:br>
              <a:rPr lang="en-US" sz="4000" dirty="0"/>
            </a:br>
            <a:endParaRPr lang="en-US" sz="4000" b="1" dirty="0"/>
          </a:p>
        </p:txBody>
      </p:sp>
      <p:sp>
        <p:nvSpPr>
          <p:cNvPr id="3" name="Content Placeholder 2"/>
          <p:cNvSpPr>
            <a:spLocks noGrp="1"/>
          </p:cNvSpPr>
          <p:nvPr>
            <p:ph idx="1"/>
          </p:nvPr>
        </p:nvSpPr>
        <p:spPr>
          <a:xfrm>
            <a:off x="838200" y="2133600"/>
            <a:ext cx="7848600" cy="4419600"/>
          </a:xfrm>
        </p:spPr>
        <p:txBody>
          <a:bodyPr>
            <a:normAutofit/>
          </a:bodyPr>
          <a:lstStyle/>
          <a:p>
            <a:r>
              <a:rPr lang="en-US" sz="2400" dirty="0" smtClean="0"/>
              <a:t>Federal Law (OSHA)  </a:t>
            </a:r>
          </a:p>
          <a:p>
            <a:r>
              <a:rPr lang="en-US" sz="2400" dirty="0" smtClean="0"/>
              <a:t>State Statute </a:t>
            </a:r>
            <a:endParaRPr lang="en-US" sz="2400" dirty="0"/>
          </a:p>
          <a:p>
            <a:r>
              <a:rPr lang="en-US" sz="2400" dirty="0"/>
              <a:t>State </a:t>
            </a:r>
            <a:r>
              <a:rPr lang="en-US" sz="2400" dirty="0" smtClean="0"/>
              <a:t>Court Decision </a:t>
            </a:r>
            <a:endParaRPr lang="en-US" sz="2400" dirty="0"/>
          </a:p>
          <a:p>
            <a:r>
              <a:rPr lang="en-US" sz="2400" dirty="0" smtClean="0"/>
              <a:t>Governor’s Order</a:t>
            </a:r>
            <a:endParaRPr lang="en-US" sz="2400" dirty="0"/>
          </a:p>
          <a:p>
            <a:r>
              <a:rPr lang="en-US" sz="2400" dirty="0" smtClean="0"/>
              <a:t>Request/Petition</a:t>
            </a:r>
          </a:p>
          <a:p>
            <a:pPr lvl="1"/>
            <a:r>
              <a:rPr lang="en-US" dirty="0" smtClean="0"/>
              <a:t>Entity - Labor/Industry</a:t>
            </a:r>
          </a:p>
          <a:p>
            <a:pPr lvl="1"/>
            <a:r>
              <a:rPr lang="en-US" dirty="0" smtClean="0"/>
              <a:t>Individual </a:t>
            </a:r>
            <a:r>
              <a:rPr lang="en-US" dirty="0"/>
              <a:t>petition </a:t>
            </a: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1160714555"/>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fontScale="90000"/>
          </a:bodyPr>
          <a:lstStyle/>
          <a:p>
            <a:pPr lvl="1"/>
            <a:r>
              <a:rPr lang="en-US" dirty="0" smtClean="0"/>
              <a:t/>
            </a:r>
            <a:br>
              <a:rPr lang="en-US" dirty="0" smtClean="0"/>
            </a:br>
            <a:r>
              <a:rPr lang="en-US" sz="3100" dirty="0" smtClean="0"/>
              <a:t>Partners </a:t>
            </a:r>
            <a:r>
              <a:rPr lang="en-US" sz="3100" dirty="0"/>
              <a:t>/ Players in the rulemaking process</a:t>
            </a:r>
            <a:br>
              <a:rPr lang="en-US" sz="3100" dirty="0"/>
            </a:br>
            <a:endParaRPr lang="en-US" sz="3100" b="1" dirty="0"/>
          </a:p>
        </p:txBody>
      </p:sp>
      <p:sp>
        <p:nvSpPr>
          <p:cNvPr id="3" name="Content Placeholder 2"/>
          <p:cNvSpPr>
            <a:spLocks noGrp="1"/>
          </p:cNvSpPr>
          <p:nvPr>
            <p:ph idx="1"/>
          </p:nvPr>
        </p:nvSpPr>
        <p:spPr/>
        <p:txBody>
          <a:bodyPr>
            <a:normAutofit lnSpcReduction="10000"/>
          </a:bodyPr>
          <a:lstStyle/>
          <a:p>
            <a:r>
              <a:rPr lang="en-US" sz="2200" dirty="0"/>
              <a:t>OSHA</a:t>
            </a:r>
          </a:p>
          <a:p>
            <a:r>
              <a:rPr lang="en-US" sz="2200" dirty="0" smtClean="0"/>
              <a:t>DOSH </a:t>
            </a:r>
            <a:r>
              <a:rPr lang="en-US" sz="2200" dirty="0"/>
              <a:t>Standards team</a:t>
            </a:r>
          </a:p>
          <a:p>
            <a:r>
              <a:rPr lang="en-US" sz="2200" dirty="0"/>
              <a:t>DOSH technical services </a:t>
            </a:r>
            <a:r>
              <a:rPr lang="en-US" sz="2200" dirty="0" smtClean="0"/>
              <a:t>team</a:t>
            </a:r>
          </a:p>
          <a:p>
            <a:r>
              <a:rPr lang="en-US" sz="2200" dirty="0" smtClean="0"/>
              <a:t>L&amp;I Fiscal team </a:t>
            </a:r>
            <a:endParaRPr lang="en-US" sz="2200" dirty="0"/>
          </a:p>
          <a:p>
            <a:r>
              <a:rPr lang="en-US" sz="2200" dirty="0" smtClean="0"/>
              <a:t>LGAO – Legislative Governmental Affairs Office</a:t>
            </a:r>
            <a:endParaRPr lang="en-US" sz="2200" dirty="0"/>
          </a:p>
          <a:p>
            <a:r>
              <a:rPr lang="en-US" sz="2200" dirty="0" smtClean="0"/>
              <a:t>AGO – Attorney General’s Office</a:t>
            </a:r>
          </a:p>
          <a:p>
            <a:r>
              <a:rPr lang="en-US" sz="2200" dirty="0"/>
              <a:t>Entity initiating the rule</a:t>
            </a:r>
          </a:p>
          <a:p>
            <a:r>
              <a:rPr lang="en-US" sz="2200" dirty="0" smtClean="0"/>
              <a:t>Stakeholders / committees</a:t>
            </a:r>
            <a:endParaRPr lang="en-US" sz="2200" dirty="0"/>
          </a:p>
          <a:p>
            <a:pPr lvl="1"/>
            <a:r>
              <a:rPr lang="en-US" sz="2200" dirty="0" smtClean="0"/>
              <a:t>CAC</a:t>
            </a:r>
            <a:endParaRPr lang="en-US" sz="2200" dirty="0"/>
          </a:p>
          <a:p>
            <a:pPr lvl="1"/>
            <a:r>
              <a:rPr lang="en-US" sz="2200" dirty="0"/>
              <a:t>EUSAC</a:t>
            </a:r>
          </a:p>
          <a:p>
            <a:r>
              <a:rPr lang="en-US" sz="2200" dirty="0"/>
              <a:t>Other state agencies</a:t>
            </a:r>
          </a:p>
          <a:p>
            <a:endParaRPr lang="en-US" sz="3600" dirty="0" smtClean="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617069104"/>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800" b="1" dirty="0" smtClean="0"/>
              <a:t>The Rulemaking File </a:t>
            </a:r>
            <a:r>
              <a:rPr lang="en-US" sz="900" b="1" dirty="0" smtClean="0"/>
              <a:t>RCW 34.05.370 </a:t>
            </a:r>
            <a:r>
              <a:rPr lang="en-US" sz="2800" b="1" dirty="0" smtClean="0"/>
              <a:t/>
            </a:r>
            <a:br>
              <a:rPr lang="en-US" sz="2800" b="1" dirty="0" smtClean="0"/>
            </a:br>
            <a:r>
              <a:rPr lang="en-US" sz="2800" b="1" dirty="0" smtClean="0"/>
              <a:t>     </a:t>
            </a:r>
            <a:endParaRPr lang="en-US" sz="2800" b="1" dirty="0"/>
          </a:p>
        </p:txBody>
      </p:sp>
      <p:sp>
        <p:nvSpPr>
          <p:cNvPr id="3" name="Content Placeholder 2"/>
          <p:cNvSpPr>
            <a:spLocks noGrp="1"/>
          </p:cNvSpPr>
          <p:nvPr>
            <p:ph idx="1"/>
          </p:nvPr>
        </p:nvSpPr>
        <p:spPr>
          <a:xfrm>
            <a:off x="838200" y="2057400"/>
            <a:ext cx="7848600" cy="4419600"/>
          </a:xfrm>
        </p:spPr>
        <p:txBody>
          <a:bodyPr>
            <a:normAutofit fontScale="32500" lnSpcReduction="20000"/>
          </a:bodyPr>
          <a:lstStyle/>
          <a:p>
            <a:r>
              <a:rPr lang="en-US" sz="4900" dirty="0" smtClean="0"/>
              <a:t>Each agency shall maintain an official rule-making file </a:t>
            </a:r>
            <a:r>
              <a:rPr lang="en-US" sz="4900" u="sng" dirty="0" smtClean="0"/>
              <a:t>available for public inspection</a:t>
            </a:r>
          </a:p>
          <a:p>
            <a:endParaRPr lang="en-US" sz="4900" dirty="0" smtClean="0"/>
          </a:p>
          <a:p>
            <a:r>
              <a:rPr lang="en-US" sz="4900" dirty="0" smtClean="0"/>
              <a:t>The Rulemaking file </a:t>
            </a:r>
            <a:r>
              <a:rPr lang="en-US" sz="4900" u="sng" dirty="0" smtClean="0"/>
              <a:t>shall contain</a:t>
            </a:r>
            <a:r>
              <a:rPr lang="en-US" sz="4900" dirty="0" smtClean="0"/>
              <a:t>:</a:t>
            </a:r>
          </a:p>
          <a:p>
            <a:pPr lvl="1"/>
            <a:r>
              <a:rPr lang="en-US" sz="4900" dirty="0" smtClean="0"/>
              <a:t>Public notices, entries to public rulemaking docket, </a:t>
            </a:r>
          </a:p>
          <a:p>
            <a:pPr lvl="1"/>
            <a:r>
              <a:rPr lang="en-US" sz="4900" dirty="0" smtClean="0"/>
              <a:t>public input including transcript/recordings of public hearings</a:t>
            </a:r>
          </a:p>
          <a:p>
            <a:pPr lvl="1"/>
            <a:r>
              <a:rPr lang="en-US" sz="4900" dirty="0" smtClean="0"/>
              <a:t>Petitions for exemptions, amendments, requests to repeal or suspend</a:t>
            </a:r>
          </a:p>
          <a:p>
            <a:pPr lvl="1"/>
            <a:r>
              <a:rPr lang="en-US" sz="4900" dirty="0" smtClean="0"/>
              <a:t>Citations to data, factual information, reports</a:t>
            </a:r>
          </a:p>
          <a:p>
            <a:pPr lvl="1"/>
            <a:r>
              <a:rPr lang="en-US" sz="4900" dirty="0" smtClean="0"/>
              <a:t>Concise Explanatory Statement (CES)</a:t>
            </a:r>
          </a:p>
          <a:p>
            <a:pPr lvl="1"/>
            <a:r>
              <a:rPr lang="en-US" sz="4900" dirty="0" smtClean="0"/>
              <a:t>Any other relevant material</a:t>
            </a:r>
          </a:p>
          <a:p>
            <a:pPr lvl="1"/>
            <a:endParaRPr lang="en-US" sz="4900" dirty="0"/>
          </a:p>
          <a:p>
            <a:r>
              <a:rPr lang="en-US" sz="4900" dirty="0" smtClean="0"/>
              <a:t>Internal agency documents exempt from rulemaking file if drafts, notes, recommendations, and intra-agency memoranda containing opinions unless specifically cited by agency’s rule decision</a:t>
            </a:r>
            <a:r>
              <a:rPr lang="en-US" sz="4900" dirty="0"/>
              <a:t/>
            </a:r>
            <a:br>
              <a:rPr lang="en-US" sz="4900" dirty="0"/>
            </a:br>
            <a:endParaRPr lang="en-US" sz="4900" dirty="0" smtClean="0"/>
          </a:p>
          <a:p>
            <a:r>
              <a:rPr lang="en-US" sz="4900" dirty="0" smtClean="0"/>
              <a:t>“Upon </a:t>
            </a:r>
            <a:r>
              <a:rPr lang="en-US" sz="4900" dirty="0"/>
              <a:t>judicial review, the file required by this section constitutes the official agency rule-making file with respect to that rule. Unless otherwise required by another provision of law, the official agency rule-making file need not be the exclusive basis for agency action on that rule</a:t>
            </a:r>
            <a:r>
              <a:rPr lang="en-US" sz="4900" dirty="0" smtClean="0"/>
              <a:t>.”</a:t>
            </a:r>
          </a:p>
          <a:p>
            <a:pPr algn="ctr">
              <a:buNone/>
            </a:pPr>
            <a:endParaRPr lang="en-US" sz="3600" dirty="0" smtClean="0"/>
          </a:p>
          <a:p>
            <a:pPr algn="ctr"/>
            <a:endParaRPr lang="en-US" sz="3600" dirty="0"/>
          </a:p>
          <a:p>
            <a:pPr marL="0" indent="0">
              <a:buNone/>
            </a:pPr>
            <a:endParaRPr lang="en-US" sz="36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4282576515"/>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b="1" dirty="0" smtClean="0"/>
              <a:t>Executive Order (EO)</a:t>
            </a:r>
            <a:endParaRPr lang="en-US" b="1" dirty="0"/>
          </a:p>
        </p:txBody>
      </p:sp>
      <p:sp>
        <p:nvSpPr>
          <p:cNvPr id="3" name="Content Placeholder 2"/>
          <p:cNvSpPr>
            <a:spLocks noGrp="1"/>
          </p:cNvSpPr>
          <p:nvPr>
            <p:ph idx="1"/>
          </p:nvPr>
        </p:nvSpPr>
        <p:spPr/>
        <p:txBody>
          <a:bodyPr>
            <a:normAutofit/>
          </a:bodyPr>
          <a:lstStyle/>
          <a:p>
            <a:r>
              <a:rPr lang="en-US" sz="2400" dirty="0" smtClean="0"/>
              <a:t>A </a:t>
            </a:r>
            <a:r>
              <a:rPr lang="en-US" sz="2400" dirty="0"/>
              <a:t>tool </a:t>
            </a:r>
            <a:r>
              <a:rPr lang="en-US" sz="2400" dirty="0" smtClean="0"/>
              <a:t>used by the </a:t>
            </a:r>
            <a:r>
              <a:rPr lang="en-US" sz="2400" dirty="0"/>
              <a:t>Governor </a:t>
            </a:r>
            <a:r>
              <a:rPr lang="en-US" sz="2400" dirty="0" smtClean="0"/>
              <a:t>forces an agency to </a:t>
            </a:r>
            <a:r>
              <a:rPr lang="en-US" sz="2400" dirty="0"/>
              <a:t>act </a:t>
            </a:r>
            <a:r>
              <a:rPr lang="en-US" sz="2400" dirty="0" smtClean="0"/>
              <a:t>to </a:t>
            </a:r>
            <a:r>
              <a:rPr lang="en-US" sz="2400" dirty="0"/>
              <a:t>implement </a:t>
            </a:r>
            <a:r>
              <a:rPr lang="en-US" sz="2400" dirty="0" smtClean="0"/>
              <a:t>a policy.  </a:t>
            </a:r>
          </a:p>
          <a:p>
            <a:r>
              <a:rPr lang="en-US" sz="2400" dirty="0" smtClean="0"/>
              <a:t>EOs used to </a:t>
            </a:r>
            <a:r>
              <a:rPr lang="en-US" sz="2400" dirty="0"/>
              <a:t>improve the rule-making process and to forestall more stringent legislative </a:t>
            </a:r>
            <a:r>
              <a:rPr lang="en-US" sz="2400" dirty="0" smtClean="0"/>
              <a:t>action (e.g. rulemaking moratorium).  </a:t>
            </a:r>
            <a:endParaRPr lang="en-US" sz="2400" dirty="0"/>
          </a:p>
          <a:p>
            <a:endParaRPr lang="en-US" sz="3600" dirty="0" smtClean="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2849987740"/>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0600"/>
            <a:ext cx="7848600" cy="1066800"/>
          </a:xfrm>
        </p:spPr>
        <p:txBody>
          <a:bodyPr>
            <a:normAutofit/>
          </a:bodyPr>
          <a:lstStyle/>
          <a:p>
            <a:r>
              <a:rPr lang="en-US" b="1" dirty="0" smtClean="0"/>
              <a:t>DOSH Rulemaking Information</a:t>
            </a:r>
            <a:endParaRPr lang="en-US" b="1" dirty="0"/>
          </a:p>
        </p:txBody>
      </p:sp>
      <p:sp>
        <p:nvSpPr>
          <p:cNvPr id="3" name="Content Placeholder 2"/>
          <p:cNvSpPr>
            <a:spLocks noGrp="1"/>
          </p:cNvSpPr>
          <p:nvPr>
            <p:ph idx="1"/>
          </p:nvPr>
        </p:nvSpPr>
        <p:spPr>
          <a:xfrm>
            <a:off x="838200" y="1752600"/>
            <a:ext cx="7848600" cy="4191000"/>
          </a:xfrm>
        </p:spPr>
        <p:txBody>
          <a:bodyPr>
            <a:normAutofit/>
          </a:bodyPr>
          <a:lstStyle/>
          <a:p>
            <a:r>
              <a:rPr lang="en-US" sz="3200" dirty="0" smtClean="0"/>
              <a:t>DOSH Rules Page</a:t>
            </a:r>
          </a:p>
          <a:p>
            <a:r>
              <a:rPr lang="en-US" sz="3200" dirty="0" smtClean="0"/>
              <a:t>http</a:t>
            </a:r>
            <a:r>
              <a:rPr lang="en-US" sz="3200" dirty="0"/>
              <a:t>://</a:t>
            </a:r>
            <a:r>
              <a:rPr lang="en-US" sz="3200" dirty="0" smtClean="0"/>
              <a:t>www.lni.wa.gov/Safety/Rules/WhatsNew/</a:t>
            </a:r>
            <a:endParaRPr lang="en-US" sz="3600" dirty="0" smtClean="0"/>
          </a:p>
          <a:p>
            <a:pPr marL="0" indent="0" algn="ctr">
              <a:buNone/>
            </a:pP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3352800"/>
            <a:ext cx="6705600" cy="3219450"/>
          </a:xfrm>
          <a:prstGeom prst="rect">
            <a:avLst/>
          </a:prstGeom>
        </p:spPr>
      </p:pic>
    </p:spTree>
    <p:extLst>
      <p:ext uri="{BB962C8B-B14F-4D97-AF65-F5344CB8AC3E}">
        <p14:creationId xmlns:p14="http://schemas.microsoft.com/office/powerpoint/2010/main" val="1721143073"/>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7848600" cy="1066800"/>
          </a:xfrm>
        </p:spPr>
        <p:txBody>
          <a:bodyPr>
            <a:normAutofit/>
          </a:bodyPr>
          <a:lstStyle/>
          <a:p>
            <a:r>
              <a:rPr lang="en-US" b="1" dirty="0" smtClean="0"/>
              <a:t>DOSH Rulemaking Information</a:t>
            </a:r>
            <a:endParaRPr lang="en-US" b="1" dirty="0"/>
          </a:p>
        </p:txBody>
      </p:sp>
      <p:sp>
        <p:nvSpPr>
          <p:cNvPr id="3" name="Content Placeholder 2"/>
          <p:cNvSpPr>
            <a:spLocks noGrp="1"/>
          </p:cNvSpPr>
          <p:nvPr>
            <p:ph idx="1"/>
          </p:nvPr>
        </p:nvSpPr>
        <p:spPr>
          <a:xfrm>
            <a:off x="838200" y="1676400"/>
            <a:ext cx="7848600" cy="4191000"/>
          </a:xfrm>
        </p:spPr>
        <p:txBody>
          <a:bodyPr>
            <a:normAutofit/>
          </a:bodyPr>
          <a:lstStyle/>
          <a:p>
            <a:r>
              <a:rPr lang="en-US" sz="2400" dirty="0" smtClean="0"/>
              <a:t>DOSH Rule Adoption Schedule</a:t>
            </a:r>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110" y="2362200"/>
            <a:ext cx="6686550" cy="4076700"/>
          </a:xfrm>
          <a:prstGeom prst="rect">
            <a:avLst/>
          </a:prstGeom>
        </p:spPr>
      </p:pic>
    </p:spTree>
    <p:extLst>
      <p:ext uri="{BB962C8B-B14F-4D97-AF65-F5344CB8AC3E}">
        <p14:creationId xmlns:p14="http://schemas.microsoft.com/office/powerpoint/2010/main" val="3846488461"/>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pPr algn="ctr"/>
            <a:r>
              <a:rPr lang="en-US" b="1" dirty="0" smtClean="0"/>
              <a:t>The DOSH Rulemaking Process</a:t>
            </a:r>
            <a:endParaRPr lang="en-US" b="1" dirty="0"/>
          </a:p>
        </p:txBody>
      </p:sp>
      <p:sp>
        <p:nvSpPr>
          <p:cNvPr id="3" name="Content Placeholder 2"/>
          <p:cNvSpPr>
            <a:spLocks noGrp="1"/>
          </p:cNvSpPr>
          <p:nvPr>
            <p:ph idx="1"/>
          </p:nvPr>
        </p:nvSpPr>
        <p:spPr/>
        <p:txBody>
          <a:bodyPr>
            <a:normAutofit/>
          </a:bodyPr>
          <a:lstStyle/>
          <a:p>
            <a:endParaRPr lang="en-US" sz="3600" dirty="0" smtClean="0"/>
          </a:p>
          <a:p>
            <a:pPr algn="ctr">
              <a:buNone/>
            </a:pPr>
            <a:r>
              <a:rPr lang="en-US" sz="3600" b="1" dirty="0" smtClean="0"/>
              <a:t>Questions</a:t>
            </a:r>
            <a:r>
              <a:rPr lang="en-US" sz="3600" b="1" dirty="0"/>
              <a:t>?</a:t>
            </a: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962400"/>
            <a:ext cx="215265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5430706"/>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pPr algn="ctr"/>
            <a:r>
              <a:rPr lang="en-US" dirty="0" smtClean="0"/>
              <a:t>The </a:t>
            </a:r>
            <a:r>
              <a:rPr lang="en-US" dirty="0"/>
              <a:t>DOSH Rulemaking </a:t>
            </a:r>
            <a:r>
              <a:rPr lang="en-US" dirty="0" smtClean="0"/>
              <a:t>Process</a:t>
            </a:r>
            <a:br>
              <a:rPr lang="en-US" dirty="0" smtClean="0"/>
            </a:br>
            <a:endParaRPr lang="en-US" b="1" dirty="0"/>
          </a:p>
        </p:txBody>
      </p:sp>
      <p:sp>
        <p:nvSpPr>
          <p:cNvPr id="3" name="Content Placeholder 2"/>
          <p:cNvSpPr>
            <a:spLocks noGrp="1"/>
          </p:cNvSpPr>
          <p:nvPr>
            <p:ph idx="1"/>
          </p:nvPr>
        </p:nvSpPr>
        <p:spPr>
          <a:xfrm>
            <a:off x="838200" y="2133600"/>
            <a:ext cx="7848600" cy="4343400"/>
          </a:xfrm>
        </p:spPr>
        <p:txBody>
          <a:bodyPr>
            <a:normAutofit/>
          </a:bodyPr>
          <a:lstStyle/>
          <a:p>
            <a:pPr marL="0" indent="0">
              <a:buNone/>
            </a:pPr>
            <a:r>
              <a:rPr lang="en-US" sz="2400" u="sng" dirty="0" smtClean="0"/>
              <a:t>Contact Information</a:t>
            </a:r>
            <a:r>
              <a:rPr lang="en-US" sz="2400" dirty="0" smtClean="0"/>
              <a:t>: </a:t>
            </a:r>
          </a:p>
          <a:p>
            <a:pPr marL="457200" lvl="1" indent="0">
              <a:buNone/>
            </a:pPr>
            <a:r>
              <a:rPr lang="en-US" dirty="0" smtClean="0"/>
              <a:t>Devin Proctor, DOSH Program Specialist, Standards Technical and Lab Services</a:t>
            </a:r>
            <a:endParaRPr lang="en-US" dirty="0"/>
          </a:p>
          <a:p>
            <a:pPr marL="457200" lvl="1" indent="0">
              <a:buNone/>
            </a:pPr>
            <a:r>
              <a:rPr lang="en-US" dirty="0" smtClean="0"/>
              <a:t>360-902-5895</a:t>
            </a:r>
            <a:endParaRPr lang="en-US" dirty="0" smtClean="0"/>
          </a:p>
          <a:p>
            <a:pPr marL="457200" lvl="1" indent="0">
              <a:buNone/>
            </a:pPr>
            <a:r>
              <a:rPr lang="en-US" dirty="0" smtClean="0">
                <a:hlinkClick r:id="rId3"/>
              </a:rPr>
              <a:t>Devin.Proctor@lni.wa.gov</a:t>
            </a:r>
            <a:endParaRPr lang="en-US" dirty="0" smtClean="0"/>
          </a:p>
          <a:p>
            <a:pPr marL="457200" lvl="1" indent="0">
              <a:buNone/>
            </a:pPr>
            <a:endParaRPr lang="en-US" dirty="0"/>
          </a:p>
          <a:p>
            <a:pPr marL="457200" lvl="1" indent="0">
              <a:buNone/>
            </a:pPr>
            <a:r>
              <a:rPr lang="en-US" dirty="0" smtClean="0"/>
              <a:t>Kevin Walder, Administrative Regulations Analyst for Lead Rules, 360-902-5401</a:t>
            </a:r>
          </a:p>
          <a:p>
            <a:pPr marL="457200" lvl="1" indent="0">
              <a:buNone/>
            </a:pPr>
            <a:r>
              <a:rPr lang="en-US" dirty="0" smtClean="0">
                <a:hlinkClick r:id="rId4"/>
              </a:rPr>
              <a:t>Kevin.Walder@lni.wa.gov</a:t>
            </a:r>
            <a:endParaRPr lang="en-US" dirty="0" smtClean="0"/>
          </a:p>
          <a:p>
            <a:pPr lvl="1"/>
            <a:endParaRPr lang="en-US" dirty="0" smtClean="0"/>
          </a:p>
          <a:p>
            <a:pP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575139209"/>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fontScale="90000"/>
          </a:bodyPr>
          <a:lstStyle/>
          <a:p>
            <a:pPr lvl="0"/>
            <a:r>
              <a:rPr lang="en-US" sz="3100" dirty="0" smtClean="0"/>
              <a:t/>
            </a:r>
            <a:br>
              <a:rPr lang="en-US" sz="3100" dirty="0" smtClean="0"/>
            </a:br>
            <a:r>
              <a:rPr lang="en-US" sz="2700" u="sng" dirty="0" smtClean="0"/>
              <a:t>How</a:t>
            </a:r>
            <a:r>
              <a:rPr lang="en-US" sz="2700" dirty="0" smtClean="0"/>
              <a:t> We Do Rulemaking – The Rulemaking Process  </a:t>
            </a:r>
            <a:r>
              <a:rPr lang="en-US" sz="4000" dirty="0" smtClean="0"/>
              <a:t/>
            </a:r>
            <a:br>
              <a:rPr lang="en-US" sz="4000" dirty="0" smtClean="0"/>
            </a:br>
            <a:endParaRPr lang="en-US" sz="4000" b="1" dirty="0"/>
          </a:p>
        </p:txBody>
      </p:sp>
      <p:sp>
        <p:nvSpPr>
          <p:cNvPr id="3" name="Content Placeholder 2"/>
          <p:cNvSpPr>
            <a:spLocks noGrp="1"/>
          </p:cNvSpPr>
          <p:nvPr>
            <p:ph idx="1"/>
          </p:nvPr>
        </p:nvSpPr>
        <p:spPr>
          <a:xfrm>
            <a:off x="838200" y="2133600"/>
            <a:ext cx="7848600" cy="4343400"/>
          </a:xfrm>
        </p:spPr>
        <p:txBody>
          <a:bodyPr>
            <a:normAutofit/>
          </a:bodyPr>
          <a:lstStyle/>
          <a:p>
            <a:pPr lvl="0"/>
            <a:endParaRPr lang="en-US" dirty="0" smtClean="0"/>
          </a:p>
          <a:p>
            <a:pPr lvl="2"/>
            <a:endParaRPr lang="en-US" sz="3400" dirty="0"/>
          </a:p>
          <a:p>
            <a:endParaRPr lang="en-US" sz="3600" dirty="0" smtClean="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graphicFrame>
        <p:nvGraphicFramePr>
          <p:cNvPr id="4" name="Diagram 3"/>
          <p:cNvGraphicFramePr/>
          <p:nvPr>
            <p:extLst>
              <p:ext uri="{D42A27DB-BD31-4B8C-83A1-F6EECF244321}">
                <p14:modId xmlns:p14="http://schemas.microsoft.com/office/powerpoint/2010/main" val="3097964300"/>
              </p:ext>
            </p:extLst>
          </p:nvPr>
        </p:nvGraphicFramePr>
        <p:xfrm>
          <a:off x="1752600" y="2209800"/>
          <a:ext cx="58674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825751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0" y="1600200"/>
            <a:ext cx="4572000" cy="4343400"/>
          </a:xfrm>
        </p:spPr>
        <p:txBody>
          <a:bodyPr>
            <a:normAutofit fontScale="92500" lnSpcReduction="10000"/>
          </a:bodyPr>
          <a:lstStyle/>
          <a:p>
            <a:pPr marL="0" indent="0">
              <a:spcBef>
                <a:spcPts val="0"/>
              </a:spcBef>
              <a:spcAft>
                <a:spcPts val="2400"/>
              </a:spcAft>
              <a:buNone/>
            </a:pPr>
            <a:r>
              <a:rPr lang="en-US" i="1" dirty="0" smtClean="0"/>
              <a:t>The start of rulemaking</a:t>
            </a:r>
          </a:p>
          <a:p>
            <a:pPr>
              <a:spcBef>
                <a:spcPts val="0"/>
              </a:spcBef>
              <a:spcAft>
                <a:spcPts val="1800"/>
              </a:spcAft>
            </a:pPr>
            <a:r>
              <a:rPr lang="en-US" sz="2400" dirty="0" smtClean="0"/>
              <a:t>Public notified of intent of possible rulemaking via WA </a:t>
            </a:r>
            <a:r>
              <a:rPr lang="en-US" sz="2400" i="1" dirty="0" smtClean="0"/>
              <a:t>Register</a:t>
            </a:r>
          </a:p>
          <a:p>
            <a:pPr>
              <a:spcBef>
                <a:spcPts val="0"/>
              </a:spcBef>
              <a:spcAft>
                <a:spcPts val="1800"/>
              </a:spcAft>
            </a:pPr>
            <a:r>
              <a:rPr lang="en-US" sz="2400" dirty="0" smtClean="0"/>
              <a:t>Public comments solicited from stakeholders</a:t>
            </a:r>
          </a:p>
          <a:p>
            <a:pPr>
              <a:spcBef>
                <a:spcPts val="0"/>
              </a:spcBef>
              <a:spcAft>
                <a:spcPts val="1800"/>
              </a:spcAft>
            </a:pPr>
            <a:r>
              <a:rPr lang="en-US" sz="2400" dirty="0"/>
              <a:t>Proposed rule </a:t>
            </a:r>
            <a:r>
              <a:rPr lang="en-US" sz="2400" dirty="0" smtClean="0"/>
              <a:t>drafted, reviewed </a:t>
            </a:r>
            <a:r>
              <a:rPr lang="en-US" sz="2400" dirty="0"/>
              <a:t>internally </a:t>
            </a:r>
            <a:endParaRPr lang="en-US" sz="2400" dirty="0" smtClean="0"/>
          </a:p>
          <a:p>
            <a:pPr>
              <a:spcBef>
                <a:spcPts val="0"/>
              </a:spcBef>
              <a:spcAft>
                <a:spcPts val="1800"/>
              </a:spcAft>
            </a:pPr>
            <a:r>
              <a:rPr lang="en-US" sz="2400" dirty="0" smtClean="0"/>
              <a:t>Economic impact survey conducted, if needed</a:t>
            </a:r>
            <a:endParaRPr lang="en-US" sz="2400" dirty="0"/>
          </a:p>
        </p:txBody>
      </p:sp>
      <p:graphicFrame>
        <p:nvGraphicFramePr>
          <p:cNvPr id="5" name="Diagram 4"/>
          <p:cNvGraphicFramePr/>
          <p:nvPr>
            <p:extLst>
              <p:ext uri="{D42A27DB-BD31-4B8C-83A1-F6EECF244321}">
                <p14:modId xmlns:p14="http://schemas.microsoft.com/office/powerpoint/2010/main" val="228474850"/>
              </p:ext>
            </p:extLst>
          </p:nvPr>
        </p:nvGraphicFramePr>
        <p:xfrm>
          <a:off x="533400" y="1524000"/>
          <a:ext cx="31242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4876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fontScale="90000"/>
          </a:bodyPr>
          <a:lstStyle/>
          <a:p>
            <a:r>
              <a:rPr lang="en-US" sz="2800" dirty="0" smtClean="0"/>
              <a:t/>
            </a:r>
            <a:br>
              <a:rPr lang="en-US" sz="2800" dirty="0" smtClean="0"/>
            </a:br>
            <a:r>
              <a:rPr lang="en-US" sz="2800" dirty="0" smtClean="0"/>
              <a:t>The </a:t>
            </a:r>
            <a:r>
              <a:rPr lang="en-US" sz="2800" dirty="0"/>
              <a:t>DOSH Rulemaking </a:t>
            </a:r>
            <a:r>
              <a:rPr lang="en-US" sz="2800" dirty="0" smtClean="0"/>
              <a:t>Process – CR-101 </a:t>
            </a:r>
            <a:r>
              <a:rPr lang="en-US" sz="900" dirty="0" smtClean="0"/>
              <a:t>RCW 34.05.310</a:t>
            </a:r>
            <a:r>
              <a:rPr lang="en-US" sz="2800" dirty="0" smtClean="0"/>
              <a:t/>
            </a:r>
            <a:br>
              <a:rPr lang="en-US" sz="2800" dirty="0" smtClean="0"/>
            </a:br>
            <a:endParaRPr lang="en-US" sz="2800" dirty="0"/>
          </a:p>
        </p:txBody>
      </p:sp>
      <p:sp>
        <p:nvSpPr>
          <p:cNvPr id="3" name="Content Placeholder 2"/>
          <p:cNvSpPr>
            <a:spLocks noGrp="1"/>
          </p:cNvSpPr>
          <p:nvPr>
            <p:ph idx="1"/>
          </p:nvPr>
        </p:nvSpPr>
        <p:spPr/>
        <p:txBody>
          <a:bodyPr>
            <a:normAutofit fontScale="70000" lnSpcReduction="20000"/>
          </a:bodyPr>
          <a:lstStyle/>
          <a:p>
            <a:r>
              <a:rPr lang="en-US" sz="2900" dirty="0" smtClean="0"/>
              <a:t>Filed at </a:t>
            </a:r>
            <a:r>
              <a:rPr lang="en-US" sz="2900" dirty="0"/>
              <a:t>least 30 days before </a:t>
            </a:r>
            <a:r>
              <a:rPr lang="en-US" sz="2900" dirty="0" smtClean="0"/>
              <a:t>CR-102 Notice </a:t>
            </a:r>
            <a:r>
              <a:rPr lang="en-US" sz="2900" dirty="0"/>
              <a:t>of </a:t>
            </a:r>
            <a:r>
              <a:rPr lang="en-US" sz="2900" dirty="0" smtClean="0"/>
              <a:t>Rulemaking</a:t>
            </a:r>
            <a:endParaRPr lang="en-US" sz="2900" dirty="0"/>
          </a:p>
          <a:p>
            <a:r>
              <a:rPr lang="en-US" sz="2900" dirty="0"/>
              <a:t>Content </a:t>
            </a:r>
            <a:r>
              <a:rPr lang="en-US" sz="2900" dirty="0" smtClean="0"/>
              <a:t>– “Pre-notice Inquiry”</a:t>
            </a:r>
          </a:p>
          <a:p>
            <a:pPr lvl="1"/>
            <a:r>
              <a:rPr lang="en-US" sz="2900" dirty="0" smtClean="0"/>
              <a:t>Authorizing statutes</a:t>
            </a:r>
            <a:endParaRPr lang="en-US" sz="2900" dirty="0"/>
          </a:p>
          <a:p>
            <a:pPr lvl="1"/>
            <a:r>
              <a:rPr lang="en-US" sz="2900" dirty="0"/>
              <a:t>Why </a:t>
            </a:r>
            <a:r>
              <a:rPr lang="en-US" sz="2900" dirty="0" smtClean="0"/>
              <a:t>rulemaking needed</a:t>
            </a:r>
            <a:endParaRPr lang="en-US" sz="2900" dirty="0"/>
          </a:p>
          <a:p>
            <a:pPr lvl="1"/>
            <a:r>
              <a:rPr lang="en-US" sz="2900" dirty="0" smtClean="0"/>
              <a:t>How </a:t>
            </a:r>
            <a:r>
              <a:rPr lang="en-US" sz="2900" dirty="0"/>
              <a:t>interested parties can </a:t>
            </a:r>
            <a:r>
              <a:rPr lang="en-US" sz="2900" dirty="0" smtClean="0"/>
              <a:t>participate</a:t>
            </a:r>
            <a:endParaRPr lang="en-US" sz="2900" dirty="0"/>
          </a:p>
          <a:p>
            <a:r>
              <a:rPr lang="en-US" sz="2900" dirty="0"/>
              <a:t>Effect </a:t>
            </a:r>
          </a:p>
          <a:p>
            <a:pPr lvl="1"/>
            <a:r>
              <a:rPr lang="en-US" sz="2900" dirty="0"/>
              <a:t>gives public notice </a:t>
            </a:r>
          </a:p>
          <a:p>
            <a:pPr lvl="1"/>
            <a:r>
              <a:rPr lang="en-US" sz="2900" dirty="0"/>
              <a:t>solicits comments from the public </a:t>
            </a:r>
          </a:p>
          <a:p>
            <a:pPr lvl="1"/>
            <a:r>
              <a:rPr lang="en-US" sz="2900" dirty="0" smtClean="0"/>
              <a:t>promotes consensus </a:t>
            </a:r>
            <a:r>
              <a:rPr lang="en-US" sz="2900" dirty="0"/>
              <a:t>amongst interested parties</a:t>
            </a:r>
          </a:p>
          <a:p>
            <a:r>
              <a:rPr lang="en-US" sz="2900" dirty="0"/>
              <a:t>Example </a:t>
            </a:r>
            <a:r>
              <a:rPr lang="en-US" sz="2900" dirty="0" smtClean="0"/>
              <a:t>- Compressed Air / Tunneling (WAC </a:t>
            </a:r>
            <a:r>
              <a:rPr lang="en-US" sz="2900" dirty="0"/>
              <a:t>296-36</a:t>
            </a:r>
            <a:r>
              <a:rPr lang="en-US" sz="2900" dirty="0" smtClean="0"/>
              <a:t>)</a:t>
            </a:r>
          </a:p>
          <a:p>
            <a:r>
              <a:rPr lang="en-US" sz="2900" dirty="0" smtClean="0"/>
              <a:t>Applicability </a:t>
            </a:r>
            <a:r>
              <a:rPr lang="en-US" sz="2900" dirty="0"/>
              <a:t>– does </a:t>
            </a:r>
            <a:r>
              <a:rPr lang="en-US" sz="2900" u="sng" dirty="0"/>
              <a:t>not</a:t>
            </a:r>
            <a:r>
              <a:rPr lang="en-US" sz="2900" dirty="0"/>
              <a:t> apply to </a:t>
            </a:r>
          </a:p>
          <a:p>
            <a:pPr lvl="1"/>
            <a:r>
              <a:rPr lang="en-US" sz="2900" dirty="0"/>
              <a:t>Emergency </a:t>
            </a:r>
            <a:r>
              <a:rPr lang="en-US" sz="2900" dirty="0" smtClean="0"/>
              <a:t>rules</a:t>
            </a:r>
            <a:endParaRPr lang="en-US" sz="2900" dirty="0"/>
          </a:p>
          <a:p>
            <a:pPr lvl="1"/>
            <a:r>
              <a:rPr lang="en-US" sz="2900" dirty="0" smtClean="0"/>
              <a:t>CR-105 / Expedited rulemaking (correct </a:t>
            </a:r>
            <a:r>
              <a:rPr lang="en-US" sz="2900" dirty="0"/>
              <a:t>typos, </a:t>
            </a:r>
            <a:r>
              <a:rPr lang="en-US" sz="2900" dirty="0" smtClean="0"/>
              <a:t>etc.) </a:t>
            </a:r>
          </a:p>
          <a:p>
            <a:endParaRPr lang="en-US" sz="3600" dirty="0" smtClean="0"/>
          </a:p>
          <a:p>
            <a:pPr algn="ctr">
              <a:buNone/>
            </a:pPr>
            <a:endParaRPr lang="en-US" sz="3600" dirty="0" smtClean="0"/>
          </a:p>
          <a:p>
            <a:pPr algn="ctr"/>
            <a:endParaRPr lang="en-US" sz="3600" dirty="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77492823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0" y="1524000"/>
            <a:ext cx="4572000" cy="5029200"/>
          </a:xfrm>
        </p:spPr>
        <p:txBody>
          <a:bodyPr>
            <a:normAutofit/>
          </a:bodyPr>
          <a:lstStyle/>
          <a:p>
            <a:pPr marL="0" indent="0">
              <a:spcBef>
                <a:spcPts val="0"/>
              </a:spcBef>
              <a:spcAft>
                <a:spcPts val="2400"/>
              </a:spcAft>
              <a:buNone/>
            </a:pPr>
            <a:r>
              <a:rPr lang="en-US" i="1" dirty="0" smtClean="0"/>
              <a:t>Public notice of proposed rule &amp; public hearing</a:t>
            </a:r>
          </a:p>
          <a:p>
            <a:pPr>
              <a:spcBef>
                <a:spcPts val="0"/>
              </a:spcBef>
              <a:spcAft>
                <a:spcPts val="1800"/>
              </a:spcAft>
            </a:pPr>
            <a:r>
              <a:rPr lang="en-US" sz="2400" dirty="0" smtClean="0"/>
              <a:t>Public hearings held</a:t>
            </a:r>
          </a:p>
          <a:p>
            <a:pPr>
              <a:spcBef>
                <a:spcPts val="0"/>
              </a:spcBef>
              <a:spcAft>
                <a:spcPts val="1800"/>
              </a:spcAft>
            </a:pPr>
            <a:r>
              <a:rPr lang="en-US" sz="2400" dirty="0" smtClean="0"/>
              <a:t>Public comments collected and reviewed</a:t>
            </a:r>
          </a:p>
          <a:p>
            <a:pPr>
              <a:spcBef>
                <a:spcPts val="0"/>
              </a:spcBef>
              <a:spcAft>
                <a:spcPts val="1800"/>
              </a:spcAft>
            </a:pPr>
            <a:r>
              <a:rPr lang="en-US" sz="2400" dirty="0" smtClean="0"/>
              <a:t>Response to public comments prepared</a:t>
            </a:r>
          </a:p>
          <a:p>
            <a:pPr>
              <a:spcBef>
                <a:spcPts val="0"/>
              </a:spcBef>
              <a:spcAft>
                <a:spcPts val="1800"/>
              </a:spcAft>
            </a:pPr>
            <a:r>
              <a:rPr lang="en-US" sz="2400" dirty="0" smtClean="0"/>
              <a:t>Proposed rule language finalized</a:t>
            </a:r>
            <a:endParaRPr lang="en-US" sz="2400" dirty="0"/>
          </a:p>
        </p:txBody>
      </p:sp>
      <p:graphicFrame>
        <p:nvGraphicFramePr>
          <p:cNvPr id="5" name="Diagram 4"/>
          <p:cNvGraphicFramePr/>
          <p:nvPr>
            <p:extLst>
              <p:ext uri="{D42A27DB-BD31-4B8C-83A1-F6EECF244321}">
                <p14:modId xmlns:p14="http://schemas.microsoft.com/office/powerpoint/2010/main" val="584353577"/>
              </p:ext>
            </p:extLst>
          </p:nvPr>
        </p:nvGraphicFramePr>
        <p:xfrm>
          <a:off x="685800" y="1447800"/>
          <a:ext cx="31242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786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fontScale="90000"/>
          </a:bodyPr>
          <a:lstStyle/>
          <a:p>
            <a:pPr lvl="2"/>
            <a:r>
              <a:rPr lang="en-US" dirty="0" smtClean="0"/>
              <a:t/>
            </a:r>
            <a:br>
              <a:rPr lang="en-US" dirty="0" smtClean="0"/>
            </a:br>
            <a:r>
              <a:rPr lang="en-US" sz="2700" dirty="0"/>
              <a:t>The DOSH Rulemaking Process </a:t>
            </a:r>
            <a:r>
              <a:rPr lang="en-US" sz="2700" dirty="0" smtClean="0"/>
              <a:t>– CR-102</a:t>
            </a:r>
            <a:r>
              <a:rPr lang="en-US" sz="3100" dirty="0" smtClean="0"/>
              <a:t> </a:t>
            </a:r>
            <a:r>
              <a:rPr lang="en-US" sz="900" dirty="0" smtClean="0"/>
              <a:t>RCW 34.05.320</a:t>
            </a:r>
            <a:r>
              <a:rPr lang="en-US" sz="3100" i="1" dirty="0" smtClean="0"/>
              <a:t> </a:t>
            </a:r>
            <a:r>
              <a:rPr lang="en-US" sz="3100" dirty="0" smtClean="0"/>
              <a:t> </a:t>
            </a:r>
            <a:r>
              <a:rPr lang="en-US" sz="3100" dirty="0"/>
              <a:t/>
            </a:r>
            <a:br>
              <a:rPr lang="en-US" sz="3100" dirty="0"/>
            </a:br>
            <a:endParaRPr lang="en-US" sz="3100" b="1" dirty="0"/>
          </a:p>
        </p:txBody>
      </p:sp>
      <p:sp>
        <p:nvSpPr>
          <p:cNvPr id="3" name="Content Placeholder 2"/>
          <p:cNvSpPr>
            <a:spLocks noGrp="1"/>
          </p:cNvSpPr>
          <p:nvPr>
            <p:ph idx="1"/>
          </p:nvPr>
        </p:nvSpPr>
        <p:spPr/>
        <p:txBody>
          <a:bodyPr>
            <a:normAutofit/>
          </a:bodyPr>
          <a:lstStyle/>
          <a:p>
            <a:r>
              <a:rPr lang="en-US" sz="2400" dirty="0" smtClean="0"/>
              <a:t>CR-102 / Notice of Proposed Rule</a:t>
            </a:r>
          </a:p>
          <a:p>
            <a:r>
              <a:rPr lang="en-US" sz="2400" dirty="0" smtClean="0"/>
              <a:t>Purpose </a:t>
            </a:r>
            <a:r>
              <a:rPr lang="en-US" sz="2400" dirty="0"/>
              <a:t>– </a:t>
            </a:r>
            <a:r>
              <a:rPr lang="en-US" sz="2400" dirty="0" smtClean="0"/>
              <a:t>provides public notice </a:t>
            </a:r>
            <a:r>
              <a:rPr lang="en-US" sz="2400" dirty="0"/>
              <a:t>of proposed rulemaking </a:t>
            </a:r>
            <a:r>
              <a:rPr lang="en-US" sz="2400" dirty="0" smtClean="0"/>
              <a:t>+ notice </a:t>
            </a:r>
            <a:r>
              <a:rPr lang="en-US" sz="2400" dirty="0"/>
              <a:t>of </a:t>
            </a:r>
            <a:r>
              <a:rPr lang="en-US" sz="2400" dirty="0" smtClean="0"/>
              <a:t>public comment  hearing</a:t>
            </a:r>
            <a:endParaRPr lang="en-US" sz="2400" dirty="0"/>
          </a:p>
          <a:p>
            <a:r>
              <a:rPr lang="en-US" sz="2400" dirty="0"/>
              <a:t>Timing – </a:t>
            </a:r>
            <a:r>
              <a:rPr lang="en-US" sz="2400" dirty="0" smtClean="0"/>
              <a:t>filed least </a:t>
            </a:r>
            <a:r>
              <a:rPr lang="en-US" sz="2400" dirty="0"/>
              <a:t>20 days before the rule-making </a:t>
            </a:r>
            <a:r>
              <a:rPr lang="en-US" sz="2400" dirty="0" smtClean="0"/>
              <a:t>hearing.   </a:t>
            </a:r>
          </a:p>
          <a:p>
            <a:pPr lvl="1"/>
            <a:r>
              <a:rPr lang="en-US" dirty="0" smtClean="0"/>
              <a:t>Note - CR-103 must be filed within 180 days of the CR-102 otherwise must start process over</a:t>
            </a:r>
          </a:p>
          <a:p>
            <a:endParaRPr lang="en-US" sz="2400" dirty="0" smtClean="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1221753728"/>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400" dirty="0"/>
              <a:t>The DOSH Rulemaking Process – CR-102 </a:t>
            </a:r>
            <a:r>
              <a:rPr lang="en-US" sz="2400" dirty="0" smtClean="0"/>
              <a:t>cont’d</a:t>
            </a:r>
            <a:endParaRPr lang="en-US" sz="2400" b="1" dirty="0"/>
          </a:p>
        </p:txBody>
      </p:sp>
      <p:sp>
        <p:nvSpPr>
          <p:cNvPr id="3" name="Content Placeholder 2"/>
          <p:cNvSpPr>
            <a:spLocks noGrp="1"/>
          </p:cNvSpPr>
          <p:nvPr>
            <p:ph idx="1"/>
          </p:nvPr>
        </p:nvSpPr>
        <p:spPr/>
        <p:txBody>
          <a:bodyPr>
            <a:normAutofit fontScale="77500" lnSpcReduction="20000"/>
          </a:bodyPr>
          <a:lstStyle/>
          <a:p>
            <a:r>
              <a:rPr lang="en-US" dirty="0" smtClean="0"/>
              <a:t>Content </a:t>
            </a:r>
            <a:r>
              <a:rPr lang="en-US" dirty="0"/>
              <a:t>of CR-102 </a:t>
            </a:r>
          </a:p>
          <a:p>
            <a:pPr lvl="1"/>
            <a:r>
              <a:rPr lang="en-US" sz="2800" dirty="0" smtClean="0"/>
              <a:t>Short explanation, anticipated </a:t>
            </a:r>
            <a:r>
              <a:rPr lang="en-US" sz="2800" dirty="0"/>
              <a:t>effect, reasons for</a:t>
            </a:r>
          </a:p>
          <a:p>
            <a:pPr lvl="1"/>
            <a:r>
              <a:rPr lang="en-US" sz="2800" dirty="0" smtClean="0"/>
              <a:t>Agency </a:t>
            </a:r>
            <a:r>
              <a:rPr lang="en-US" sz="2800" dirty="0"/>
              <a:t>comments/recommendations – if any - re: language, implementation, enforcement, and fiscal matters</a:t>
            </a:r>
          </a:p>
          <a:p>
            <a:pPr lvl="1"/>
            <a:r>
              <a:rPr lang="en-US" sz="2800" dirty="0" smtClean="0"/>
              <a:t>When</a:t>
            </a:r>
            <a:r>
              <a:rPr lang="en-US" sz="2800" dirty="0"/>
              <a:t>, where, and how public can provide comment </a:t>
            </a:r>
          </a:p>
          <a:p>
            <a:pPr lvl="1"/>
            <a:r>
              <a:rPr lang="en-US" sz="2800" dirty="0"/>
              <a:t>Adoption </a:t>
            </a:r>
            <a:r>
              <a:rPr lang="en-US" sz="2800" dirty="0" smtClean="0"/>
              <a:t>date </a:t>
            </a:r>
            <a:endParaRPr lang="en-US" sz="2800" dirty="0"/>
          </a:p>
          <a:p>
            <a:pPr lvl="1"/>
            <a:r>
              <a:rPr lang="en-US" sz="2800" dirty="0"/>
              <a:t>Copy of the Small Business (50 or less </a:t>
            </a:r>
            <a:r>
              <a:rPr lang="en-US" sz="2800" dirty="0" err="1"/>
              <a:t>E’ees</a:t>
            </a:r>
            <a:r>
              <a:rPr lang="en-US" sz="2800" dirty="0"/>
              <a:t>) Economic Impact Statement (SBEIS)</a:t>
            </a:r>
          </a:p>
          <a:p>
            <a:pPr lvl="1"/>
            <a:r>
              <a:rPr lang="en-US" sz="2800" dirty="0" smtClean="0"/>
              <a:t>If </a:t>
            </a:r>
            <a:r>
              <a:rPr lang="en-US" sz="2800" dirty="0"/>
              <a:t>a “significant legislative rule” </a:t>
            </a:r>
            <a:r>
              <a:rPr lang="en-US" sz="2800" dirty="0" smtClean="0"/>
              <a:t>(most L&amp;I rules) then </a:t>
            </a:r>
            <a:r>
              <a:rPr lang="en-US" sz="2800" dirty="0"/>
              <a:t>copy of a </a:t>
            </a:r>
            <a:r>
              <a:rPr lang="en-US" sz="2800" i="1" dirty="0"/>
              <a:t>preliminary</a:t>
            </a:r>
            <a:r>
              <a:rPr lang="en-US" sz="2800" dirty="0"/>
              <a:t> Cost Benefit Analysis (CBA) </a:t>
            </a:r>
            <a:r>
              <a:rPr lang="en-US" sz="2800" dirty="0" smtClean="0"/>
              <a:t>if </a:t>
            </a:r>
            <a:r>
              <a:rPr lang="en-US" sz="2800" dirty="0"/>
              <a:t>rule will impose &gt; minor </a:t>
            </a:r>
            <a:r>
              <a:rPr lang="en-US" sz="2800" dirty="0" smtClean="0"/>
              <a:t>costs</a:t>
            </a:r>
          </a:p>
          <a:p>
            <a:pPr lvl="4"/>
            <a:endParaRPr lang="en-US" dirty="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204280877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7848600" cy="1066800"/>
          </a:xfrm>
        </p:spPr>
        <p:txBody>
          <a:bodyPr>
            <a:normAutofit/>
          </a:bodyPr>
          <a:lstStyle/>
          <a:p>
            <a:r>
              <a:rPr lang="en-US" sz="2400" dirty="0"/>
              <a:t>The DOSH Rulemaking Process – CR-102 </a:t>
            </a:r>
            <a:r>
              <a:rPr lang="en-US" sz="2400" dirty="0" smtClean="0"/>
              <a:t>cont’d</a:t>
            </a:r>
            <a:endParaRPr lang="en-US" sz="2400" b="1" dirty="0"/>
          </a:p>
        </p:txBody>
      </p:sp>
      <p:sp>
        <p:nvSpPr>
          <p:cNvPr id="3" name="Content Placeholder 2"/>
          <p:cNvSpPr>
            <a:spLocks noGrp="1"/>
          </p:cNvSpPr>
          <p:nvPr>
            <p:ph idx="1"/>
          </p:nvPr>
        </p:nvSpPr>
        <p:spPr/>
        <p:txBody>
          <a:bodyPr>
            <a:normAutofit/>
          </a:bodyPr>
          <a:lstStyle/>
          <a:p>
            <a:r>
              <a:rPr lang="en-US" sz="2000" dirty="0" smtClean="0"/>
              <a:t>Small Business Economic Impact Assessment (SBEIS)</a:t>
            </a:r>
          </a:p>
          <a:p>
            <a:pPr lvl="1"/>
            <a:r>
              <a:rPr lang="en-US" sz="2000" dirty="0" smtClean="0"/>
              <a:t>Required if rule will impose &gt; minor costs on small businesses (50 or less </a:t>
            </a:r>
            <a:r>
              <a:rPr lang="en-US" sz="2000" dirty="0" err="1" smtClean="0"/>
              <a:t>E’ees</a:t>
            </a:r>
            <a:r>
              <a:rPr lang="en-US" sz="2000" dirty="0" smtClean="0"/>
              <a:t>)  </a:t>
            </a:r>
          </a:p>
          <a:p>
            <a:pPr lvl="1"/>
            <a:r>
              <a:rPr lang="en-US" sz="2000" dirty="0" smtClean="0"/>
              <a:t>May also be required by Joint Administrative Rules Review Committee (JARRC), WA State Legislature</a:t>
            </a:r>
          </a:p>
          <a:p>
            <a:pPr lvl="1"/>
            <a:endParaRPr lang="en-US" sz="2000" dirty="0"/>
          </a:p>
          <a:p>
            <a:r>
              <a:rPr lang="en-US" sz="2000" dirty="0"/>
              <a:t>Preliminary Cost Benefit Analysis (CBA)</a:t>
            </a:r>
          </a:p>
          <a:p>
            <a:pPr lvl="1"/>
            <a:r>
              <a:rPr lang="en-US" sz="2000" dirty="0"/>
              <a:t>Gather and analyze cost/benefit financial information via survey (by L&amp;I fiscal analyst) re: rule’s financial </a:t>
            </a:r>
            <a:r>
              <a:rPr lang="en-US" sz="2000" dirty="0" smtClean="0"/>
              <a:t>impact</a:t>
            </a:r>
          </a:p>
          <a:p>
            <a:pPr lvl="1"/>
            <a:r>
              <a:rPr lang="en-US" sz="2000" dirty="0" smtClean="0"/>
              <a:t>Required for “significant legislative rules” (most L&amp;I rules)</a:t>
            </a:r>
            <a:endParaRPr lang="en-US" sz="2000" dirty="0"/>
          </a:p>
          <a:p>
            <a:pPr lvl="1"/>
            <a:endParaRPr lang="en-US" sz="2000" dirty="0"/>
          </a:p>
          <a:p>
            <a:endParaRPr lang="en-US" sz="3600" dirty="0" smtClean="0"/>
          </a:p>
          <a:p>
            <a:pPr algn="ctr">
              <a:buNone/>
            </a:pPr>
            <a:endParaRPr lang="en-US" sz="3600" dirty="0" smtClean="0"/>
          </a:p>
          <a:p>
            <a:pPr algn="ctr"/>
            <a:endParaRPr lang="en-US" sz="3600" dirty="0"/>
          </a:p>
          <a:p>
            <a:pPr marL="0" indent="0">
              <a:buNone/>
            </a:pPr>
            <a:endParaRPr lang="en-US" sz="2400" dirty="0" smtClean="0"/>
          </a:p>
          <a:p>
            <a:pPr marL="0" indent="0">
              <a:buNone/>
            </a:pPr>
            <a:endParaRPr lang="en-US" sz="2000" dirty="0" smtClean="0"/>
          </a:p>
          <a:p>
            <a:endParaRPr lang="en-US" sz="3600" dirty="0" smtClean="0"/>
          </a:p>
          <a:p>
            <a:pPr marL="0" indent="0">
              <a:buNone/>
            </a:pPr>
            <a:endParaRPr lang="en-US" sz="3600" dirty="0" smtClean="0"/>
          </a:p>
          <a:p>
            <a:endParaRPr lang="en-US" sz="3600" dirty="0" smtClean="0"/>
          </a:p>
        </p:txBody>
      </p:sp>
    </p:spTree>
    <p:extLst>
      <p:ext uri="{BB962C8B-B14F-4D97-AF65-F5344CB8AC3E}">
        <p14:creationId xmlns:p14="http://schemas.microsoft.com/office/powerpoint/2010/main" val="2649622616"/>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7459</TotalTime>
  <Words>1353</Words>
  <Application>Microsoft Office PowerPoint</Application>
  <PresentationFormat>On-screen Show (4:3)</PresentationFormat>
  <Paragraphs>330</Paragraphs>
  <Slides>26</Slides>
  <Notes>21</Notes>
  <HiddenSlides>1</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PowerPoint Presentation</vt:lpstr>
      <vt:lpstr> Why Do We Do Rulemaking?   </vt:lpstr>
      <vt:lpstr> How We Do Rulemaking – The Rulemaking Process   </vt:lpstr>
      <vt:lpstr>PowerPoint Presentation</vt:lpstr>
      <vt:lpstr> The DOSH Rulemaking Process – CR-101 RCW 34.05.310 </vt:lpstr>
      <vt:lpstr>PowerPoint Presentation</vt:lpstr>
      <vt:lpstr> The DOSH Rulemaking Process – CR-102 RCW 34.05.320   </vt:lpstr>
      <vt:lpstr>The DOSH Rulemaking Process – CR-102 cont’d</vt:lpstr>
      <vt:lpstr>The DOSH Rulemaking Process – CR-102 cont’d</vt:lpstr>
      <vt:lpstr>After Public Comment - Concise Explanatory Statement (CES) RCW 34.05.325 </vt:lpstr>
      <vt:lpstr>PowerPoint Presentation</vt:lpstr>
      <vt:lpstr>CR 103 – Order Adopting Rule RCW 34.05.360</vt:lpstr>
      <vt:lpstr>PowerPoint Presentation</vt:lpstr>
      <vt:lpstr>  DOSH Rulemaking Process – Timeline  </vt:lpstr>
      <vt:lpstr>Other Possible Rulemaking Scenarios</vt:lpstr>
      <vt:lpstr>Other Possible Rulemaking Scenarios – CR-105 RCW 34.05.353</vt:lpstr>
      <vt:lpstr>Other Possible Rulemaking Scenarios – CR-105 cont’d</vt:lpstr>
      <vt:lpstr>Other Possible Rulemaking Scenarios – Emergency RCW 34.05.350</vt:lpstr>
      <vt:lpstr>Other Possible Rulemaking Scenarios – Petition RCW 34.05.330</vt:lpstr>
      <vt:lpstr> Partners / Players in the rulemaking process </vt:lpstr>
      <vt:lpstr>The Rulemaking File RCW 34.05.370       </vt:lpstr>
      <vt:lpstr>Executive Order (EO)</vt:lpstr>
      <vt:lpstr>DOSH Rulemaking Information</vt:lpstr>
      <vt:lpstr>DOSH Rulemaking Information</vt:lpstr>
      <vt:lpstr>The DOSH Rulemaking Process</vt:lpstr>
      <vt:lpstr>The DOSH Rulemaking Process </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freelance1</dc:creator>
  <cp:lastModifiedBy>Proctor, Devin A (LNI)</cp:lastModifiedBy>
  <cp:revision>259</cp:revision>
  <cp:lastPrinted>2013-04-04T17:44:53Z</cp:lastPrinted>
  <dcterms:created xsi:type="dcterms:W3CDTF">2007-06-21T17:41:24Z</dcterms:created>
  <dcterms:modified xsi:type="dcterms:W3CDTF">2015-10-19T16:34:18Z</dcterms:modified>
</cp:coreProperties>
</file>