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2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40"/>
  </p:notesMasterIdLst>
  <p:sldIdLst>
    <p:sldId id="283" r:id="rId2"/>
    <p:sldId id="337" r:id="rId3"/>
    <p:sldId id="285" r:id="rId4"/>
    <p:sldId id="286" r:id="rId5"/>
    <p:sldId id="310" r:id="rId6"/>
    <p:sldId id="342" r:id="rId7"/>
    <p:sldId id="288" r:id="rId8"/>
    <p:sldId id="312" r:id="rId9"/>
    <p:sldId id="304" r:id="rId10"/>
    <p:sldId id="313" r:id="rId11"/>
    <p:sldId id="314" r:id="rId12"/>
    <p:sldId id="316" r:id="rId13"/>
    <p:sldId id="315" r:id="rId14"/>
    <p:sldId id="317" r:id="rId15"/>
    <p:sldId id="318" r:id="rId16"/>
    <p:sldId id="319" r:id="rId17"/>
    <p:sldId id="320" r:id="rId18"/>
    <p:sldId id="308" r:id="rId19"/>
    <p:sldId id="323" r:id="rId20"/>
    <p:sldId id="324" r:id="rId21"/>
    <p:sldId id="325" r:id="rId22"/>
    <p:sldId id="326" r:id="rId23"/>
    <p:sldId id="327" r:id="rId24"/>
    <p:sldId id="328" r:id="rId25"/>
    <p:sldId id="329" r:id="rId26"/>
    <p:sldId id="330" r:id="rId27"/>
    <p:sldId id="331" r:id="rId28"/>
    <p:sldId id="332" r:id="rId29"/>
    <p:sldId id="333" r:id="rId30"/>
    <p:sldId id="334" r:id="rId31"/>
    <p:sldId id="335" r:id="rId32"/>
    <p:sldId id="336" r:id="rId33"/>
    <p:sldId id="309" r:id="rId34"/>
    <p:sldId id="322" r:id="rId35"/>
    <p:sldId id="345" r:id="rId36"/>
    <p:sldId id="344" r:id="rId37"/>
    <p:sldId id="340" r:id="rId38"/>
    <p:sldId id="343" r:id="rId39"/>
  </p:sldIdLst>
  <p:sldSz cx="12192000" cy="6858000"/>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ake, Allison M (LNI)" initials="DAM(" lastIdx="1" clrIdx="0">
    <p:extLst>
      <p:ext uri="{19B8F6BF-5375-455C-9EA6-DF929625EA0E}">
        <p15:presenceInfo xmlns:p15="http://schemas.microsoft.com/office/powerpoint/2012/main" userId="S-1-5-21-622543661-1843015809-658320111-93959" providerId="AD"/>
      </p:ext>
    </p:extLst>
  </p:cmAuthor>
  <p:cmAuthor id="2" name="West, Tracy M (LNI)" initials="WTM(" lastIdx="6" clrIdx="1">
    <p:extLst>
      <p:ext uri="{19B8F6BF-5375-455C-9EA6-DF929625EA0E}">
        <p15:presenceInfo xmlns:p15="http://schemas.microsoft.com/office/powerpoint/2012/main" userId="S-1-5-21-622543661-1843015809-658320111-120304" providerId="AD"/>
      </p:ext>
    </p:extLst>
  </p:cmAuthor>
  <p:cmAuthor id="3" name="Osborne, Bridget E (LNI)" initials="OBE(" lastIdx="6" clrIdx="2">
    <p:extLst>
      <p:ext uri="{19B8F6BF-5375-455C-9EA6-DF929625EA0E}">
        <p15:presenceInfo xmlns:p15="http://schemas.microsoft.com/office/powerpoint/2012/main" userId="S-1-5-21-622543661-1843015809-658320111-114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474" autoAdjust="0"/>
    <p:restoredTop sz="94660"/>
  </p:normalViewPr>
  <p:slideViewPr>
    <p:cSldViewPr snapToGrid="0">
      <p:cViewPr varScale="1">
        <p:scale>
          <a:sx n="104" d="100"/>
          <a:sy n="104" d="100"/>
        </p:scale>
        <p:origin x="96" y="3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4-09-23T13:59:52.764" idx="3">
    <p:pos x="7214" y="1440"/>
    <p:text>Understand why we may want to show the defintion, and I think we could exclude the actual definition language on the slide and use talking points. Same with listing that department means department :)</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4C333-0086-4976-89ED-5E92F8E3FFD0}"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7DD315-9FF6-4440-87DE-02C427F2A55B}" type="slidenum">
              <a:rPr lang="en-US" smtClean="0"/>
              <a:t>‹#›</a:t>
            </a:fld>
            <a:endParaRPr lang="en-US"/>
          </a:p>
        </p:txBody>
      </p:sp>
    </p:spTree>
    <p:extLst>
      <p:ext uri="{BB962C8B-B14F-4D97-AF65-F5344CB8AC3E}">
        <p14:creationId xmlns:p14="http://schemas.microsoft.com/office/powerpoint/2010/main" val="2541993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99847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21</a:t>
            </a:fld>
            <a:endParaRPr lang="en-US"/>
          </a:p>
        </p:txBody>
      </p:sp>
    </p:spTree>
    <p:extLst>
      <p:ext uri="{BB962C8B-B14F-4D97-AF65-F5344CB8AC3E}">
        <p14:creationId xmlns:p14="http://schemas.microsoft.com/office/powerpoint/2010/main" val="8359714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22</a:t>
            </a:fld>
            <a:endParaRPr lang="en-US"/>
          </a:p>
        </p:txBody>
      </p:sp>
    </p:spTree>
    <p:extLst>
      <p:ext uri="{BB962C8B-B14F-4D97-AF65-F5344CB8AC3E}">
        <p14:creationId xmlns:p14="http://schemas.microsoft.com/office/powerpoint/2010/main" val="1264005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23</a:t>
            </a:fld>
            <a:endParaRPr lang="en-US"/>
          </a:p>
        </p:txBody>
      </p:sp>
    </p:spTree>
    <p:extLst>
      <p:ext uri="{BB962C8B-B14F-4D97-AF65-F5344CB8AC3E}">
        <p14:creationId xmlns:p14="http://schemas.microsoft.com/office/powerpoint/2010/main" val="39640508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LNI intends</a:t>
            </a:r>
            <a:r>
              <a:rPr lang="en-US" baseline="0" dirty="0" smtClean="0"/>
              <a:t> to create a sign to share with clubs, available in multiple languages.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24</a:t>
            </a:fld>
            <a:endParaRPr lang="en-US"/>
          </a:p>
        </p:txBody>
      </p:sp>
    </p:spTree>
    <p:extLst>
      <p:ext uri="{BB962C8B-B14F-4D97-AF65-F5344CB8AC3E}">
        <p14:creationId xmlns:p14="http://schemas.microsoft.com/office/powerpoint/2010/main" val="2151468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Enforcement</a:t>
            </a:r>
            <a:r>
              <a:rPr lang="en-US" baseline="0" dirty="0" smtClean="0"/>
              <a:t> is for whether the notice was given and whether it included A reason. We are not determining if your reason for terminating or refusing to rehire was valid or compliant- we are doing enforcement on whether the notices were given to the entertainer, given in the right timeframe, and includes all of the required information- like the date of events or corrective action that led to the termination or refusal to rehire.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25</a:t>
            </a:fld>
            <a:endParaRPr lang="en-US"/>
          </a:p>
        </p:txBody>
      </p:sp>
    </p:spTree>
    <p:extLst>
      <p:ext uri="{BB962C8B-B14F-4D97-AF65-F5344CB8AC3E}">
        <p14:creationId xmlns:p14="http://schemas.microsoft.com/office/powerpoint/2010/main" val="1540607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Unlawful</a:t>
            </a:r>
            <a:r>
              <a:rPr lang="en-US" baseline="0" dirty="0" smtClean="0"/>
              <a:t> to retaliate against an entertainer for exercising any of their rights under RCW 49.46.360 or these rules. Talk about the examples of adverse actions:</a:t>
            </a:r>
          </a:p>
          <a:p>
            <a:r>
              <a:rPr lang="en-US" dirty="0" smtClean="0"/>
              <a:t>(a) Denying, reducing, or delaying payment of amounts collected, tips and gratuities, or any other amounts owed; (b) Threatening to take, or taking, action based upon the immigration status of an entertainer or an entertainer's family member; (c) Terminating, suspending, or limiting reasonable access to the establishment; (d) Altering order of performances or stage time of an entertainer; (e) Not playing an entertainer's requested music list during their performance; (f) Denial or delay of an entertainer's access to security services; (g) Moving an entertainer from a private performance area to a </a:t>
            </a:r>
            <a:r>
              <a:rPr lang="en-US" dirty="0" err="1" smtClean="0"/>
              <a:t>nonprivate</a:t>
            </a:r>
            <a:r>
              <a:rPr lang="en-US" dirty="0" smtClean="0"/>
              <a:t> performance area, or otherwise interrupting, preventing, or delaying an entertainer's opportunity for higher income; or (h) Preventing an entertainer from working in any other lawful occupation or business.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26</a:t>
            </a:fld>
            <a:endParaRPr lang="en-US"/>
          </a:p>
        </p:txBody>
      </p:sp>
    </p:spTree>
    <p:extLst>
      <p:ext uri="{BB962C8B-B14F-4D97-AF65-F5344CB8AC3E}">
        <p14:creationId xmlns:p14="http://schemas.microsoft.com/office/powerpoint/2010/main" val="17140229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bill differentiates between compensation related complaints and other complaints. For the purposes of our rules, the enforcement is categorized between compensation, administrative, and retaliation </a:t>
            </a:r>
            <a:r>
              <a:rPr lang="en-US" baseline="0" dirty="0" err="1" smtClean="0"/>
              <a:t>enfocement</a:t>
            </a:r>
            <a:r>
              <a:rPr lang="en-US" baseline="0" dirty="0" smtClean="0"/>
              <a:t>. Each type of enforcement has its own rule section. </a:t>
            </a:r>
          </a:p>
          <a:p>
            <a:r>
              <a:rPr lang="en-US" baseline="0" dirty="0" smtClean="0"/>
              <a:t>Compensation complaints have a DOC option. </a:t>
            </a:r>
          </a:p>
          <a:p>
            <a:r>
              <a:rPr lang="en-US" baseline="0" dirty="0" smtClean="0"/>
              <a:t>Talk about “otherwise resolved”. </a:t>
            </a:r>
          </a:p>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27</a:t>
            </a:fld>
            <a:endParaRPr lang="en-US"/>
          </a:p>
        </p:txBody>
      </p:sp>
    </p:spTree>
    <p:extLst>
      <p:ext uri="{BB962C8B-B14F-4D97-AF65-F5344CB8AC3E}">
        <p14:creationId xmlns:p14="http://schemas.microsoft.com/office/powerpoint/2010/main" val="36682891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Alleged violations include, but are not limited to, failure of an establishment to comply with: Written contract requirements of RCW 49.46.360 (2) and (3), signage requirements of RCW 49.46.360(5), notice requirements of RCW 49.46.360(6), and associated rules. Administrative complaints do not have a DOC option, just a closure letter. Talk about “otherwise resolved”.</a:t>
            </a:r>
            <a:r>
              <a:rPr lang="en-US" sz="1200" baseline="0" dirty="0" smtClean="0"/>
              <a:t>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28</a:t>
            </a:fld>
            <a:endParaRPr lang="en-US"/>
          </a:p>
        </p:txBody>
      </p:sp>
    </p:spTree>
    <p:extLst>
      <p:ext uri="{BB962C8B-B14F-4D97-AF65-F5344CB8AC3E}">
        <p14:creationId xmlns:p14="http://schemas.microsoft.com/office/powerpoint/2010/main" val="3171716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Enforcement</a:t>
            </a:r>
            <a:r>
              <a:rPr lang="en-US" baseline="0" dirty="0" smtClean="0"/>
              <a:t> of retaliation complaints. Talk about “otherwise resolved”. DOCs are issued for retaliation complaints.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29</a:t>
            </a:fld>
            <a:endParaRPr lang="en-US"/>
          </a:p>
        </p:txBody>
      </p:sp>
    </p:spTree>
    <p:extLst>
      <p:ext uri="{BB962C8B-B14F-4D97-AF65-F5344CB8AC3E}">
        <p14:creationId xmlns:p14="http://schemas.microsoft.com/office/powerpoint/2010/main" val="3641030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Either</a:t>
            </a:r>
            <a:r>
              <a:rPr lang="en-US" baseline="0" dirty="0" smtClean="0"/>
              <a:t> party of an investigation, so typically either the establishment or the entertainer, have the right to appeal the department’s determination within 30 days.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30</a:t>
            </a:fld>
            <a:endParaRPr lang="en-US"/>
          </a:p>
        </p:txBody>
      </p:sp>
    </p:spTree>
    <p:extLst>
      <p:ext uri="{BB962C8B-B14F-4D97-AF65-F5344CB8AC3E}">
        <p14:creationId xmlns:p14="http://schemas.microsoft.com/office/powerpoint/2010/main" val="2883951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1631709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Citations</a:t>
            </a:r>
            <a:r>
              <a:rPr lang="en-US" baseline="0" dirty="0" smtClean="0"/>
              <a:t> that are not paid are handed over to our collections program and will be collected in accordance with RCW 49.48.086, in the same manner that other L&amp;I labor standard citations are collected. </a:t>
            </a:r>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31</a:t>
            </a:fld>
            <a:endParaRPr lang="en-US"/>
          </a:p>
        </p:txBody>
      </p:sp>
    </p:spTree>
    <p:extLst>
      <p:ext uri="{BB962C8B-B14F-4D97-AF65-F5344CB8AC3E}">
        <p14:creationId xmlns:p14="http://schemas.microsoft.com/office/powerpoint/2010/main" val="3499982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32</a:t>
            </a:fld>
            <a:endParaRPr lang="en-US"/>
          </a:p>
        </p:txBody>
      </p:sp>
    </p:spTree>
    <p:extLst>
      <p:ext uri="{BB962C8B-B14F-4D97-AF65-F5344CB8AC3E}">
        <p14:creationId xmlns:p14="http://schemas.microsoft.com/office/powerpoint/2010/main" val="1855754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98937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266853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32194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62467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6710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765656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8649A9D-9250-45D6-BEC4-7CADFAF10A5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00657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19</a:t>
            </a:fld>
            <a:endParaRPr lang="en-US"/>
          </a:p>
        </p:txBody>
      </p:sp>
    </p:spTree>
    <p:extLst>
      <p:ext uri="{BB962C8B-B14F-4D97-AF65-F5344CB8AC3E}">
        <p14:creationId xmlns:p14="http://schemas.microsoft.com/office/powerpoint/2010/main" val="2042050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649A9D-9250-45D6-BEC4-7CADFAF10A51}" type="slidenum">
              <a:rPr lang="en-US" smtClean="0"/>
              <a:pPr/>
              <a:t>20</a:t>
            </a:fld>
            <a:endParaRPr lang="en-US"/>
          </a:p>
        </p:txBody>
      </p:sp>
    </p:spTree>
    <p:extLst>
      <p:ext uri="{BB962C8B-B14F-4D97-AF65-F5344CB8AC3E}">
        <p14:creationId xmlns:p14="http://schemas.microsoft.com/office/powerpoint/2010/main" val="8685627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892800" y="1803400"/>
            <a:ext cx="5286531" cy="1129029"/>
          </a:xfrm>
          <a:prstGeom prst="rect">
            <a:avLst/>
          </a:prstGeom>
        </p:spPr>
        <p:txBody>
          <a:bodyPr/>
          <a:lstStyle>
            <a:lvl1pPr>
              <a:defRPr/>
            </a:lvl1pPr>
          </a:lstStyle>
          <a:p>
            <a:r>
              <a:rPr lang="en-US" dirty="0" smtClean="0"/>
              <a:t>Title</a:t>
            </a:r>
            <a:endParaRPr lang="en-US" dirty="0"/>
          </a:p>
        </p:txBody>
      </p:sp>
      <p:sp>
        <p:nvSpPr>
          <p:cNvPr id="7" name="Text Placeholder 6"/>
          <p:cNvSpPr>
            <a:spLocks noGrp="1"/>
          </p:cNvSpPr>
          <p:nvPr>
            <p:ph type="body" sz="quarter" idx="12" hasCustomPrompt="1"/>
          </p:nvPr>
        </p:nvSpPr>
        <p:spPr>
          <a:xfrm>
            <a:off x="5892800" y="3429000"/>
            <a:ext cx="5283200" cy="1600200"/>
          </a:xfrm>
          <a:prstGeom prst="rect">
            <a:avLst/>
          </a:prstGeom>
        </p:spPr>
        <p:txBody>
          <a:bodyPr/>
          <a:lstStyle>
            <a:lvl1pPr marL="0" indent="0">
              <a:buNone/>
              <a:defRPr sz="3200" i="1"/>
            </a:lvl1pPr>
          </a:lstStyle>
          <a:p>
            <a:pPr lvl="0"/>
            <a:r>
              <a:rPr lang="en-US" dirty="0" smtClean="0"/>
              <a:t>Subtitle</a:t>
            </a:r>
          </a:p>
        </p:txBody>
      </p:sp>
      <p:sp>
        <p:nvSpPr>
          <p:cNvPr id="12" name="Picture Placeholder 11"/>
          <p:cNvSpPr>
            <a:spLocks noGrp="1"/>
          </p:cNvSpPr>
          <p:nvPr>
            <p:ph type="pic" sz="quarter" idx="10"/>
          </p:nvPr>
        </p:nvSpPr>
        <p:spPr>
          <a:xfrm>
            <a:off x="-1" y="1411384"/>
            <a:ext cx="4876800" cy="5065617"/>
          </a:xfrm>
          <a:prstGeom prst="rect">
            <a:avLst/>
          </a:prstGeom>
        </p:spPr>
        <p:txBody>
          <a:bodyPr/>
          <a:lstStyle/>
          <a:p>
            <a:r>
              <a:rPr lang="en-US" smtClean="0"/>
              <a:t>Click icon to add picture</a:t>
            </a:r>
            <a:endParaRPr lang="en-US" dirty="0"/>
          </a:p>
        </p:txBody>
      </p:sp>
      <p:sp>
        <p:nvSpPr>
          <p:cNvPr id="3" name="Rectangle 2" descr=" &#10;"/>
          <p:cNvSpPr/>
          <p:nvPr userDrawn="1"/>
        </p:nvSpPr>
        <p:spPr>
          <a:xfrm>
            <a:off x="1" y="1"/>
            <a:ext cx="12205465" cy="1411383"/>
          </a:xfrm>
          <a:prstGeom prst="rect">
            <a:avLst/>
          </a:prstGeom>
          <a:solidFill>
            <a:srgbClr val="F9F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 name="Picture 1" descr="Washington State Department of Labor &amp; Industri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7151" y="376506"/>
            <a:ext cx="3048007" cy="658369"/>
          </a:xfrm>
          <a:prstGeom prst="rect">
            <a:avLst/>
          </a:prstGeom>
        </p:spPr>
      </p:pic>
      <p:sp>
        <p:nvSpPr>
          <p:cNvPr id="18" name="Text Placeholder 17"/>
          <p:cNvSpPr>
            <a:spLocks noGrp="1"/>
          </p:cNvSpPr>
          <p:nvPr>
            <p:ph type="body" sz="quarter" idx="11" hasCustomPrompt="1"/>
          </p:nvPr>
        </p:nvSpPr>
        <p:spPr>
          <a:xfrm>
            <a:off x="5283200" y="324691"/>
            <a:ext cx="6502400" cy="762000"/>
          </a:xfrm>
          <a:prstGeom prst="rect">
            <a:avLst/>
          </a:prstGeom>
        </p:spPr>
        <p:txBody>
          <a:bodyPr/>
          <a:lstStyle>
            <a:lvl1pPr marL="0">
              <a:buNone/>
              <a:defRPr sz="2667" b="0">
                <a:solidFill>
                  <a:schemeClr val="tx2"/>
                </a:solidFill>
                <a:latin typeface="Arial" pitchFamily="34" charset="0"/>
                <a:cs typeface="Arial" pitchFamily="34" charset="0"/>
              </a:defRPr>
            </a:lvl1pPr>
            <a:lvl2pPr>
              <a:defRPr sz="3200"/>
            </a:lvl2pPr>
            <a:lvl3pPr>
              <a:defRPr sz="3200"/>
            </a:lvl3pPr>
            <a:lvl4pPr>
              <a:defRPr sz="3200"/>
            </a:lvl4pPr>
            <a:lvl5pPr>
              <a:defRPr sz="3200"/>
            </a:lvl5pPr>
          </a:lstStyle>
          <a:p>
            <a:pPr lvl="0"/>
            <a:r>
              <a:rPr lang="en-US" dirty="0" smtClean="0"/>
              <a:t>Title of division/workgroup giving the presentation</a:t>
            </a:r>
          </a:p>
        </p:txBody>
      </p:sp>
      <p:sp>
        <p:nvSpPr>
          <p:cNvPr id="4" name="Rectangle 3" descr=" &#10;Decortative line"/>
          <p:cNvSpPr/>
          <p:nvPr userDrawn="1"/>
        </p:nvSpPr>
        <p:spPr>
          <a:xfrm>
            <a:off x="-1" y="1269868"/>
            <a:ext cx="12205465" cy="141515"/>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5" name="Picture 14" descr="Decortative line"/>
          <p:cNvPicPr>
            <a:picLocks noChangeAspect="1"/>
          </p:cNvPicPr>
          <p:nvPr userDrawn="1"/>
        </p:nvPicPr>
        <p:blipFill>
          <a:blip r:embed="rId4"/>
          <a:stretch>
            <a:fillRect/>
          </a:stretch>
        </p:blipFill>
        <p:spPr>
          <a:xfrm>
            <a:off x="0" y="6477000"/>
            <a:ext cx="12192000" cy="400595"/>
          </a:xfrm>
          <a:prstGeom prst="rect">
            <a:avLst/>
          </a:prstGeom>
        </p:spPr>
      </p:pic>
    </p:spTree>
    <p:custDataLst>
      <p:tags r:id="rId1"/>
    </p:custDataLst>
    <p:extLst>
      <p:ext uri="{BB962C8B-B14F-4D97-AF65-F5344CB8AC3E}">
        <p14:creationId xmlns:p14="http://schemas.microsoft.com/office/powerpoint/2010/main" val="36478533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rtial image slide">
    <p:spTree>
      <p:nvGrpSpPr>
        <p:cNvPr id="1" name=""/>
        <p:cNvGrpSpPr/>
        <p:nvPr/>
      </p:nvGrpSpPr>
      <p:grpSpPr>
        <a:xfrm>
          <a:off x="0" y="0"/>
          <a:ext cx="0" cy="0"/>
          <a:chOff x="0" y="0"/>
          <a:chExt cx="0" cy="0"/>
        </a:xfrm>
      </p:grpSpPr>
      <p:sp>
        <p:nvSpPr>
          <p:cNvPr id="8" name="Title 1"/>
          <p:cNvSpPr>
            <a:spLocks noGrp="1"/>
          </p:cNvSpPr>
          <p:nvPr userDrawn="1">
            <p:ph type="title" hasCustomPrompt="1"/>
          </p:nvPr>
        </p:nvSpPr>
        <p:spPr>
          <a:xfrm>
            <a:off x="508000" y="533401"/>
            <a:ext cx="6908800" cy="639763"/>
          </a:xfrm>
          <a:prstGeom prst="rect">
            <a:avLst/>
          </a:prstGeom>
        </p:spPr>
        <p:txBody>
          <a:bodyPr/>
          <a:lstStyle>
            <a:lvl1pPr>
              <a:defRPr/>
            </a:lvl1pPr>
          </a:lstStyle>
          <a:p>
            <a:r>
              <a:rPr lang="en-US" dirty="0" smtClean="0"/>
              <a:t>Title</a:t>
            </a:r>
            <a:endParaRPr lang="en-US" dirty="0"/>
          </a:p>
        </p:txBody>
      </p:sp>
      <p:sp>
        <p:nvSpPr>
          <p:cNvPr id="9" name="Content Placeholder 2"/>
          <p:cNvSpPr>
            <a:spLocks noGrp="1"/>
          </p:cNvSpPr>
          <p:nvPr userDrawn="1">
            <p:ph idx="1"/>
          </p:nvPr>
        </p:nvSpPr>
        <p:spPr>
          <a:xfrm>
            <a:off x="508000" y="1676400"/>
            <a:ext cx="6908800" cy="4465637"/>
          </a:xfrm>
          <a:prstGeom prst="rect">
            <a:avLst/>
          </a:prstGeom>
        </p:spPr>
        <p:txBody>
          <a:bodyPr/>
          <a:lstStyle>
            <a:lvl1pPr>
              <a:buClr>
                <a:srgbClr val="093678"/>
              </a:buClr>
              <a:defRPr/>
            </a:lvl1pPr>
            <a:lvl2pPr>
              <a:buClr>
                <a:schemeClr val="tx1"/>
              </a:buClr>
              <a:buSzPct val="80000"/>
              <a:buFont typeface="Arial" pitchFamily="34" charset="0"/>
              <a:buChar char="−"/>
              <a:defRPr/>
            </a:lvl2pPr>
            <a:lvl3pPr>
              <a:buClr>
                <a:srgbClr val="093678"/>
              </a:buClr>
              <a:buSzPct val="70000"/>
              <a:buFont typeface="Wingdings" pitchFamily="2" charset="2"/>
              <a:buChar char="§"/>
              <a:defRPr/>
            </a:lvl3pPr>
          </a:lstStyle>
          <a:p>
            <a:pPr lvl="0"/>
            <a:r>
              <a:rPr lang="en-US" smtClean="0"/>
              <a:t>Edit Master text styles</a:t>
            </a:r>
          </a:p>
          <a:p>
            <a:pPr lvl="1"/>
            <a:r>
              <a:rPr lang="en-US" smtClean="0"/>
              <a:t>Second level</a:t>
            </a:r>
          </a:p>
          <a:p>
            <a:pPr lvl="2"/>
            <a:r>
              <a:rPr lang="en-US" smtClean="0"/>
              <a:t>Third level</a:t>
            </a:r>
          </a:p>
        </p:txBody>
      </p:sp>
      <p:sp>
        <p:nvSpPr>
          <p:cNvPr id="10" name="Picture Placeholder 9"/>
          <p:cNvSpPr>
            <a:spLocks noGrp="1"/>
          </p:cNvSpPr>
          <p:nvPr>
            <p:ph type="pic" sz="quarter" idx="10"/>
          </p:nvPr>
        </p:nvSpPr>
        <p:spPr>
          <a:xfrm>
            <a:off x="7721600" y="0"/>
            <a:ext cx="4470400" cy="6477000"/>
          </a:xfrm>
          <a:prstGeom prst="rect">
            <a:avLst/>
          </a:prstGeo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1570458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nly slide">
    <p:spTree>
      <p:nvGrpSpPr>
        <p:cNvPr id="1" name=""/>
        <p:cNvGrpSpPr/>
        <p:nvPr/>
      </p:nvGrpSpPr>
      <p:grpSpPr>
        <a:xfrm>
          <a:off x="0" y="0"/>
          <a:ext cx="0" cy="0"/>
          <a:chOff x="0" y="0"/>
          <a:chExt cx="0" cy="0"/>
        </a:xfrm>
      </p:grpSpPr>
      <p:sp>
        <p:nvSpPr>
          <p:cNvPr id="6" name="Title 1"/>
          <p:cNvSpPr>
            <a:spLocks noGrp="1"/>
          </p:cNvSpPr>
          <p:nvPr userDrawn="1">
            <p:ph type="title" hasCustomPrompt="1"/>
          </p:nvPr>
        </p:nvSpPr>
        <p:spPr>
          <a:xfrm>
            <a:off x="711200" y="533401"/>
            <a:ext cx="10871200" cy="639763"/>
          </a:xfrm>
          <a:prstGeom prst="rect">
            <a:avLst/>
          </a:prstGeom>
        </p:spPr>
        <p:txBody>
          <a:bodyPr/>
          <a:lstStyle>
            <a:lvl1pPr>
              <a:defRPr/>
            </a:lvl1pPr>
          </a:lstStyle>
          <a:p>
            <a:r>
              <a:rPr lang="en-US" dirty="0" smtClean="0"/>
              <a:t>Title</a:t>
            </a:r>
            <a:endParaRPr lang="en-US" dirty="0"/>
          </a:p>
        </p:txBody>
      </p:sp>
      <p:sp>
        <p:nvSpPr>
          <p:cNvPr id="9" name="Content Placeholder 2"/>
          <p:cNvSpPr>
            <a:spLocks noGrp="1"/>
          </p:cNvSpPr>
          <p:nvPr>
            <p:ph idx="10"/>
          </p:nvPr>
        </p:nvSpPr>
        <p:spPr>
          <a:xfrm>
            <a:off x="711200" y="1676400"/>
            <a:ext cx="10871200" cy="4465637"/>
          </a:xfrm>
          <a:prstGeom prst="rect">
            <a:avLst/>
          </a:prstGeom>
        </p:spPr>
        <p:txBody>
          <a:bodyPr/>
          <a:lstStyle>
            <a:lvl1pPr>
              <a:buClr>
                <a:srgbClr val="093678"/>
              </a:buClr>
              <a:defRPr/>
            </a:lvl1pPr>
            <a:lvl2pPr>
              <a:buClr>
                <a:schemeClr val="tx1"/>
              </a:buClr>
              <a:buSzPct val="80000"/>
              <a:buFont typeface="Arial" pitchFamily="34" charset="0"/>
              <a:buChar char="−"/>
              <a:defRPr/>
            </a:lvl2pPr>
            <a:lvl3pPr>
              <a:buClr>
                <a:srgbClr val="093678"/>
              </a:buClr>
              <a:buSzPct val="70000"/>
              <a:buFont typeface="Wingdings" pitchFamily="2" charset="2"/>
              <a:buChar char="§"/>
              <a:defRPr/>
            </a:lvl3pPr>
          </a:lstStyle>
          <a:p>
            <a:pPr lvl="0"/>
            <a:r>
              <a:rPr lang="en-US" smtClean="0"/>
              <a:t>Edit Master text styles</a:t>
            </a:r>
          </a:p>
          <a:p>
            <a:pPr lvl="1"/>
            <a:r>
              <a:rPr lang="en-US" smtClean="0"/>
              <a:t>Second level</a:t>
            </a:r>
          </a:p>
          <a:p>
            <a:pPr lvl="2"/>
            <a:r>
              <a:rPr lang="en-US" smtClean="0"/>
              <a:t>Third level</a:t>
            </a:r>
          </a:p>
        </p:txBody>
      </p:sp>
    </p:spTree>
    <p:custDataLst>
      <p:tags r:id="rId1"/>
    </p:custDataLst>
    <p:extLst>
      <p:ext uri="{BB962C8B-B14F-4D97-AF65-F5344CB8AC3E}">
        <p14:creationId xmlns:p14="http://schemas.microsoft.com/office/powerpoint/2010/main" val="74961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
                                            <p:txEl>
                                              <p:pRg st="1" end="1"/>
                                            </p:txEl>
                                          </p:spTgt>
                                        </p:tgtEl>
                                        <p:attrNameLst>
                                          <p:attrName>style.visibility</p:attrName>
                                        </p:attrNameLst>
                                      </p:cBhvr>
                                      <p:to>
                                        <p:strVal val="visible"/>
                                      </p:to>
                                    </p:set>
                                    <p:animEffect transition="in" filter="fade">
                                      <p:cBhvr>
                                        <p:cTn id="16"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2800" y="558225"/>
            <a:ext cx="3556000" cy="1132992"/>
          </a:xfrm>
          <a:prstGeom prst="rect">
            <a:avLst/>
          </a:prstGeom>
        </p:spPr>
        <p:txBody>
          <a:bodyPr/>
          <a:lstStyle>
            <a:lvl1pPr>
              <a:defRPr/>
            </a:lvl1pPr>
          </a:lstStyle>
          <a:p>
            <a:r>
              <a:rPr lang="en-US" dirty="0" smtClean="0"/>
              <a:t>Questions</a:t>
            </a:r>
            <a:endParaRPr lang="en-US" dirty="0"/>
          </a:p>
        </p:txBody>
      </p:sp>
      <p:pic>
        <p:nvPicPr>
          <p:cNvPr id="3" name="Content Placeholder 3" descr="Question mark on red puzzle pieces."/>
          <p:cNvPicPr>
            <a:picLocks noChangeAspect="1"/>
          </p:cNvPicPr>
          <p:nvPr userDrawn="1"/>
        </p:nvPicPr>
        <p:blipFill>
          <a:blip r:embed="rId3" cstate="print"/>
          <a:srcRect l="847" t="1569"/>
          <a:stretch>
            <a:fillRect/>
          </a:stretch>
        </p:blipFill>
        <p:spPr bwMode="auto">
          <a:xfrm>
            <a:off x="304802" y="228600"/>
            <a:ext cx="11887201" cy="6195379"/>
          </a:xfrm>
          <a:prstGeom prst="rect">
            <a:avLst/>
          </a:prstGeom>
          <a:noFill/>
          <a:ln w="9525">
            <a:noFill/>
            <a:miter lim="800000"/>
            <a:headEnd/>
            <a:tailEnd/>
          </a:ln>
          <a:effectLst/>
        </p:spPr>
      </p:pic>
    </p:spTree>
    <p:custDataLst>
      <p:tags r:id="rId1"/>
    </p:custDataLst>
    <p:extLst>
      <p:ext uri="{BB962C8B-B14F-4D97-AF65-F5344CB8AC3E}">
        <p14:creationId xmlns:p14="http://schemas.microsoft.com/office/powerpoint/2010/main" val="6713814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2800" y="558225"/>
            <a:ext cx="6578600" cy="1132992"/>
          </a:xfrm>
          <a:prstGeom prst="rect">
            <a:avLst/>
          </a:prstGeom>
        </p:spPr>
        <p:txBody>
          <a:bodyPr/>
          <a:lstStyle>
            <a:lvl1pPr>
              <a:defRPr/>
            </a:lvl1pPr>
          </a:lstStyle>
          <a:p>
            <a:r>
              <a:rPr lang="en-US" dirty="0" smtClean="0"/>
              <a:t>Thank you</a:t>
            </a:r>
            <a:endParaRPr lang="en-US" dirty="0"/>
          </a:p>
        </p:txBody>
      </p:sp>
      <p:sp>
        <p:nvSpPr>
          <p:cNvPr id="7" name="Content Placeholder 2"/>
          <p:cNvSpPr>
            <a:spLocks noGrp="1"/>
          </p:cNvSpPr>
          <p:nvPr>
            <p:ph idx="1" hasCustomPrompt="1"/>
          </p:nvPr>
        </p:nvSpPr>
        <p:spPr>
          <a:xfrm>
            <a:off x="812800" y="2895602"/>
            <a:ext cx="6604000" cy="380999"/>
          </a:xfrm>
          <a:prstGeom prst="rect">
            <a:avLst/>
          </a:prstGeom>
        </p:spPr>
        <p:txBody>
          <a:bodyPr/>
          <a:lstStyle>
            <a:lvl1pPr>
              <a:buClr>
                <a:srgbClr val="093678"/>
              </a:buClr>
              <a:buNone/>
              <a:defRPr sz="2133"/>
            </a:lvl1pPr>
            <a:lvl2pPr>
              <a:buClr>
                <a:schemeClr val="tx1"/>
              </a:buClr>
              <a:buSzPct val="80000"/>
              <a:buFont typeface="Arial" pitchFamily="34" charset="0"/>
              <a:buChar char="−"/>
              <a:defRPr/>
            </a:lvl2pPr>
            <a:lvl3pPr>
              <a:buClr>
                <a:srgbClr val="093678"/>
              </a:buClr>
              <a:buSzPct val="70000"/>
              <a:buFont typeface="Wingdings" pitchFamily="2" charset="2"/>
              <a:buChar char="§"/>
              <a:defRPr/>
            </a:lvl3pPr>
          </a:lstStyle>
          <a:p>
            <a:pPr lvl="0"/>
            <a:r>
              <a:rPr lang="en-US" dirty="0" smtClean="0"/>
              <a:t>Presenter name, title</a:t>
            </a:r>
          </a:p>
        </p:txBody>
      </p:sp>
      <p:sp>
        <p:nvSpPr>
          <p:cNvPr id="8" name="Content Placeholder 2"/>
          <p:cNvSpPr>
            <a:spLocks noGrp="1"/>
          </p:cNvSpPr>
          <p:nvPr>
            <p:ph idx="10" hasCustomPrompt="1"/>
          </p:nvPr>
        </p:nvSpPr>
        <p:spPr>
          <a:xfrm>
            <a:off x="812800" y="3276602"/>
            <a:ext cx="6604000" cy="380999"/>
          </a:xfrm>
          <a:prstGeom prst="rect">
            <a:avLst/>
          </a:prstGeom>
        </p:spPr>
        <p:txBody>
          <a:bodyPr/>
          <a:lstStyle>
            <a:lvl1pPr>
              <a:buClr>
                <a:srgbClr val="093678"/>
              </a:buClr>
              <a:buNone/>
              <a:defRPr sz="2133"/>
            </a:lvl1pPr>
            <a:lvl2pPr>
              <a:buClr>
                <a:schemeClr val="tx1"/>
              </a:buClr>
              <a:buSzPct val="80000"/>
              <a:buFont typeface="Arial" pitchFamily="34" charset="0"/>
              <a:buChar char="−"/>
              <a:defRPr/>
            </a:lvl2pPr>
            <a:lvl3pPr>
              <a:buClr>
                <a:srgbClr val="093678"/>
              </a:buClr>
              <a:buSzPct val="70000"/>
              <a:buFont typeface="Wingdings" pitchFamily="2" charset="2"/>
              <a:buChar char="§"/>
              <a:defRPr/>
            </a:lvl3pPr>
          </a:lstStyle>
          <a:p>
            <a:pPr lvl="0"/>
            <a:r>
              <a:rPr lang="en-US" dirty="0" smtClean="0"/>
              <a:t>Phone</a:t>
            </a:r>
          </a:p>
        </p:txBody>
      </p:sp>
      <p:sp>
        <p:nvSpPr>
          <p:cNvPr id="9" name="Content Placeholder 2"/>
          <p:cNvSpPr>
            <a:spLocks noGrp="1"/>
          </p:cNvSpPr>
          <p:nvPr>
            <p:ph idx="11" hasCustomPrompt="1"/>
          </p:nvPr>
        </p:nvSpPr>
        <p:spPr>
          <a:xfrm>
            <a:off x="812800" y="3657602"/>
            <a:ext cx="6604000" cy="380999"/>
          </a:xfrm>
          <a:prstGeom prst="rect">
            <a:avLst/>
          </a:prstGeom>
        </p:spPr>
        <p:txBody>
          <a:bodyPr/>
          <a:lstStyle>
            <a:lvl1pPr>
              <a:buClr>
                <a:srgbClr val="093678"/>
              </a:buClr>
              <a:buNone/>
              <a:defRPr sz="2133"/>
            </a:lvl1pPr>
            <a:lvl2pPr>
              <a:buClr>
                <a:schemeClr val="tx1"/>
              </a:buClr>
              <a:buSzPct val="80000"/>
              <a:buFont typeface="Arial" pitchFamily="34" charset="0"/>
              <a:buChar char="−"/>
              <a:defRPr/>
            </a:lvl2pPr>
            <a:lvl3pPr>
              <a:buClr>
                <a:srgbClr val="093678"/>
              </a:buClr>
              <a:buSzPct val="70000"/>
              <a:buFont typeface="Wingdings" pitchFamily="2" charset="2"/>
              <a:buChar char="§"/>
              <a:defRPr/>
            </a:lvl3pPr>
          </a:lstStyle>
          <a:p>
            <a:pPr lvl="0"/>
            <a:r>
              <a:rPr lang="en-US" dirty="0" smtClean="0"/>
              <a:t>Email</a:t>
            </a:r>
          </a:p>
        </p:txBody>
      </p:sp>
      <p:sp>
        <p:nvSpPr>
          <p:cNvPr id="11" name="Picture Placeholder 9"/>
          <p:cNvSpPr>
            <a:spLocks noGrp="1"/>
          </p:cNvSpPr>
          <p:nvPr>
            <p:ph type="pic" sz="quarter" idx="12"/>
          </p:nvPr>
        </p:nvSpPr>
        <p:spPr>
          <a:xfrm>
            <a:off x="7721600" y="0"/>
            <a:ext cx="4470400" cy="6477000"/>
          </a:xfrm>
          <a:prstGeom prst="rect">
            <a:avLst/>
          </a:prstGeo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325587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fade">
                                      <p:cBhvr>
                                        <p:cTn id="13"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descr=" &#10;Decortative line"/>
          <p:cNvSpPr/>
          <p:nvPr/>
        </p:nvSpPr>
        <p:spPr>
          <a:xfrm>
            <a:off x="-13465" y="6490156"/>
            <a:ext cx="12205465" cy="388301"/>
          </a:xfrm>
          <a:prstGeom prst="rect">
            <a:avLst/>
          </a:prstGeom>
          <a:solidFill>
            <a:srgbClr val="0056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TextBox 7" descr=" &#10;"/>
          <p:cNvSpPr txBox="1"/>
          <p:nvPr/>
        </p:nvSpPr>
        <p:spPr>
          <a:xfrm>
            <a:off x="0" y="6499132"/>
            <a:ext cx="12192000" cy="318100"/>
          </a:xfrm>
          <a:prstGeom prst="rect">
            <a:avLst/>
          </a:prstGeom>
          <a:noFill/>
        </p:spPr>
        <p:txBody>
          <a:bodyPr wrap="square" rtlCol="0">
            <a:spAutoFit/>
          </a:bodyPr>
          <a:lstStyle/>
          <a:p>
            <a:pPr algn="ctr"/>
            <a:r>
              <a:rPr lang="en-US" sz="1467" b="1" baseline="0" dirty="0" smtClean="0">
                <a:solidFill>
                  <a:schemeClr val="bg1"/>
                </a:solidFill>
              </a:rPr>
              <a:t>Washington State Department of Labor &amp; Industries</a:t>
            </a:r>
            <a:endParaRPr lang="en-US" sz="1467" b="1" baseline="0" dirty="0">
              <a:solidFill>
                <a:schemeClr val="bg1"/>
              </a:solidFill>
            </a:endParaRPr>
          </a:p>
        </p:txBody>
      </p:sp>
      <p:sp>
        <p:nvSpPr>
          <p:cNvPr id="11" name="Rectangle 10"/>
          <p:cNvSpPr/>
          <p:nvPr/>
        </p:nvSpPr>
        <p:spPr>
          <a:xfrm>
            <a:off x="11546351" y="6411482"/>
            <a:ext cx="561372" cy="461665"/>
          </a:xfrm>
          <a:prstGeom prst="rect">
            <a:avLst/>
          </a:prstGeom>
        </p:spPr>
        <p:txBody>
          <a:bodyPr wrap="none">
            <a:spAutoFit/>
          </a:bodyPr>
          <a:lstStyle/>
          <a:p>
            <a:fld id="{EBD48FB9-46F3-4BB8-A7D7-CA29F08B1ABF}" type="slidenum">
              <a:rPr lang="en-US" sz="2400" kern="1200" smtClean="0">
                <a:solidFill>
                  <a:schemeClr val="bg1"/>
                </a:solidFill>
                <a:latin typeface="Arial" charset="0"/>
                <a:ea typeface="+mn-ea"/>
                <a:cs typeface="+mn-cs"/>
              </a:rPr>
              <a:pPr/>
              <a:t>‹#›</a:t>
            </a:fld>
            <a:endParaRPr lang="en-US" sz="2400" dirty="0"/>
          </a:p>
        </p:txBody>
      </p:sp>
    </p:spTree>
    <p:custDataLst>
      <p:tags r:id="rId7"/>
    </p:custDataLst>
    <p:extLst>
      <p:ext uri="{BB962C8B-B14F-4D97-AF65-F5344CB8AC3E}">
        <p14:creationId xmlns:p14="http://schemas.microsoft.com/office/powerpoint/2010/main" val="418973930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Lst>
  <p:timing>
    <p:tnLst>
      <p:par>
        <p:cTn id="1" dur="indefinite" restart="never" nodeType="tmRoot"/>
      </p:par>
    </p:tnLst>
  </p:timing>
  <p:txStyles>
    <p:titleStyle>
      <a:lvl1pPr algn="l" rtl="0" eaLnBrk="1" fontAlgn="base" hangingPunct="1">
        <a:spcBef>
          <a:spcPct val="0"/>
        </a:spcBef>
        <a:spcAft>
          <a:spcPct val="0"/>
        </a:spcAft>
        <a:defRPr sz="4267" b="1">
          <a:solidFill>
            <a:srgbClr val="4D4D4D"/>
          </a:solidFill>
          <a:latin typeface="+mj-lt"/>
          <a:ea typeface="+mj-ea"/>
          <a:cs typeface="+mj-cs"/>
        </a:defRPr>
      </a:lvl1pPr>
      <a:lvl2pPr algn="l" rtl="0" eaLnBrk="1" fontAlgn="base" hangingPunct="1">
        <a:spcBef>
          <a:spcPct val="0"/>
        </a:spcBef>
        <a:spcAft>
          <a:spcPct val="0"/>
        </a:spcAft>
        <a:defRPr sz="4267" b="1">
          <a:solidFill>
            <a:srgbClr val="4D4D4D"/>
          </a:solidFill>
          <a:latin typeface="Arial" charset="0"/>
        </a:defRPr>
      </a:lvl2pPr>
      <a:lvl3pPr algn="l" rtl="0" eaLnBrk="1" fontAlgn="base" hangingPunct="1">
        <a:spcBef>
          <a:spcPct val="0"/>
        </a:spcBef>
        <a:spcAft>
          <a:spcPct val="0"/>
        </a:spcAft>
        <a:defRPr sz="4267" b="1">
          <a:solidFill>
            <a:srgbClr val="4D4D4D"/>
          </a:solidFill>
          <a:latin typeface="Arial" charset="0"/>
        </a:defRPr>
      </a:lvl3pPr>
      <a:lvl4pPr algn="l" rtl="0" eaLnBrk="1" fontAlgn="base" hangingPunct="1">
        <a:spcBef>
          <a:spcPct val="0"/>
        </a:spcBef>
        <a:spcAft>
          <a:spcPct val="0"/>
        </a:spcAft>
        <a:defRPr sz="4267" b="1">
          <a:solidFill>
            <a:srgbClr val="4D4D4D"/>
          </a:solidFill>
          <a:latin typeface="Arial" charset="0"/>
        </a:defRPr>
      </a:lvl4pPr>
      <a:lvl5pPr algn="l" rtl="0" eaLnBrk="1" fontAlgn="base" hangingPunct="1">
        <a:spcBef>
          <a:spcPct val="0"/>
        </a:spcBef>
        <a:spcAft>
          <a:spcPct val="0"/>
        </a:spcAft>
        <a:defRPr sz="4267" b="1">
          <a:solidFill>
            <a:srgbClr val="4D4D4D"/>
          </a:solidFill>
          <a:latin typeface="Arial" charset="0"/>
        </a:defRPr>
      </a:lvl5pPr>
      <a:lvl6pPr marL="609585" algn="l" rtl="0" eaLnBrk="1" fontAlgn="base" hangingPunct="1">
        <a:spcBef>
          <a:spcPct val="0"/>
        </a:spcBef>
        <a:spcAft>
          <a:spcPct val="0"/>
        </a:spcAft>
        <a:defRPr sz="4267" b="1">
          <a:solidFill>
            <a:srgbClr val="4D4D4D"/>
          </a:solidFill>
          <a:latin typeface="Arial" charset="0"/>
        </a:defRPr>
      </a:lvl6pPr>
      <a:lvl7pPr marL="1219170" algn="l" rtl="0" eaLnBrk="1" fontAlgn="base" hangingPunct="1">
        <a:spcBef>
          <a:spcPct val="0"/>
        </a:spcBef>
        <a:spcAft>
          <a:spcPct val="0"/>
        </a:spcAft>
        <a:defRPr sz="4267" b="1">
          <a:solidFill>
            <a:srgbClr val="4D4D4D"/>
          </a:solidFill>
          <a:latin typeface="Arial" charset="0"/>
        </a:defRPr>
      </a:lvl7pPr>
      <a:lvl8pPr marL="1828754" algn="l" rtl="0" eaLnBrk="1" fontAlgn="base" hangingPunct="1">
        <a:spcBef>
          <a:spcPct val="0"/>
        </a:spcBef>
        <a:spcAft>
          <a:spcPct val="0"/>
        </a:spcAft>
        <a:defRPr sz="4267" b="1">
          <a:solidFill>
            <a:srgbClr val="4D4D4D"/>
          </a:solidFill>
          <a:latin typeface="Arial" charset="0"/>
        </a:defRPr>
      </a:lvl8pPr>
      <a:lvl9pPr marL="2438339" algn="l" rtl="0" eaLnBrk="1" fontAlgn="base" hangingPunct="1">
        <a:spcBef>
          <a:spcPct val="0"/>
        </a:spcBef>
        <a:spcAft>
          <a:spcPct val="0"/>
        </a:spcAft>
        <a:defRPr sz="4267" b="1">
          <a:solidFill>
            <a:srgbClr val="4D4D4D"/>
          </a:solidFill>
          <a:latin typeface="Arial" charset="0"/>
        </a:defRPr>
      </a:lvl9pPr>
    </p:titleStyle>
    <p:bodyStyle>
      <a:lvl1pPr marL="457189" indent="-457189" algn="l" rtl="0" eaLnBrk="1" fontAlgn="base" hangingPunct="1">
        <a:spcBef>
          <a:spcPct val="20000"/>
        </a:spcBef>
        <a:spcAft>
          <a:spcPct val="0"/>
        </a:spcAft>
        <a:buClr>
          <a:srgbClr val="005595"/>
        </a:buClr>
        <a:buFont typeface="Wingdings" pitchFamily="2" charset="2"/>
        <a:buChar char="§"/>
        <a:defRPr sz="3733">
          <a:solidFill>
            <a:schemeClr val="tx1"/>
          </a:solidFill>
          <a:latin typeface="+mn-lt"/>
          <a:ea typeface="+mn-ea"/>
          <a:cs typeface="+mn-cs"/>
        </a:defRPr>
      </a:lvl1pPr>
      <a:lvl2pPr marL="990575" indent="-380990" algn="l" rtl="0" eaLnBrk="1" fontAlgn="base" hangingPunct="1">
        <a:spcBef>
          <a:spcPct val="20000"/>
        </a:spcBef>
        <a:spcAft>
          <a:spcPct val="0"/>
        </a:spcAft>
        <a:buClr>
          <a:srgbClr val="005595"/>
        </a:buClr>
        <a:buChar char="–"/>
        <a:defRPr sz="3200">
          <a:solidFill>
            <a:schemeClr val="tx1"/>
          </a:solidFill>
          <a:latin typeface="+mn-lt"/>
        </a:defRPr>
      </a:lvl2pPr>
      <a:lvl3pPr marL="1523962" indent="-304792" algn="l" rtl="0" eaLnBrk="1" fontAlgn="base" hangingPunct="1">
        <a:spcBef>
          <a:spcPct val="20000"/>
        </a:spcBef>
        <a:spcAft>
          <a:spcPct val="0"/>
        </a:spcAft>
        <a:buClr>
          <a:srgbClr val="005595"/>
        </a:buClr>
        <a:buChar char="•"/>
        <a:defRPr sz="2667">
          <a:solidFill>
            <a:schemeClr val="tx1"/>
          </a:solidFill>
          <a:latin typeface="+mn-lt"/>
        </a:defRPr>
      </a:lvl3pPr>
      <a:lvl4pPr marL="2133547" indent="-304792" algn="l" rtl="0" eaLnBrk="1" fontAlgn="base" hangingPunct="1">
        <a:spcBef>
          <a:spcPct val="20000"/>
        </a:spcBef>
        <a:spcAft>
          <a:spcPct val="0"/>
        </a:spcAft>
        <a:buClr>
          <a:srgbClr val="005595"/>
        </a:buClr>
        <a:buChar char="–"/>
        <a:defRPr>
          <a:solidFill>
            <a:schemeClr val="tx1"/>
          </a:solidFill>
          <a:latin typeface="+mn-lt"/>
        </a:defRPr>
      </a:lvl4pPr>
      <a:lvl5pPr marL="2743131" indent="-304792" algn="l" rtl="0" eaLnBrk="1" fontAlgn="base" hangingPunct="1">
        <a:spcBef>
          <a:spcPct val="20000"/>
        </a:spcBef>
        <a:spcAft>
          <a:spcPct val="0"/>
        </a:spcAft>
        <a:buClr>
          <a:srgbClr val="005595"/>
        </a:buClr>
        <a:buChar char="»"/>
        <a:defRPr>
          <a:solidFill>
            <a:schemeClr val="tx1"/>
          </a:solidFill>
          <a:latin typeface="+mn-lt"/>
        </a:defRPr>
      </a:lvl5pPr>
      <a:lvl6pPr marL="3352716" indent="-304792" algn="l" rtl="0" eaLnBrk="1" fontAlgn="base" hangingPunct="1">
        <a:spcBef>
          <a:spcPct val="20000"/>
        </a:spcBef>
        <a:spcAft>
          <a:spcPct val="0"/>
        </a:spcAft>
        <a:buClr>
          <a:srgbClr val="005595"/>
        </a:buClr>
        <a:buChar char="»"/>
        <a:defRPr>
          <a:solidFill>
            <a:schemeClr val="tx1"/>
          </a:solidFill>
          <a:latin typeface="+mn-lt"/>
        </a:defRPr>
      </a:lvl6pPr>
      <a:lvl7pPr marL="3962301" indent="-304792" algn="l" rtl="0" eaLnBrk="1" fontAlgn="base" hangingPunct="1">
        <a:spcBef>
          <a:spcPct val="20000"/>
        </a:spcBef>
        <a:spcAft>
          <a:spcPct val="0"/>
        </a:spcAft>
        <a:buClr>
          <a:srgbClr val="005595"/>
        </a:buClr>
        <a:buChar char="»"/>
        <a:defRPr>
          <a:solidFill>
            <a:schemeClr val="tx1"/>
          </a:solidFill>
          <a:latin typeface="+mn-lt"/>
        </a:defRPr>
      </a:lvl7pPr>
      <a:lvl8pPr marL="4571886" indent="-304792" algn="l" rtl="0" eaLnBrk="1" fontAlgn="base" hangingPunct="1">
        <a:spcBef>
          <a:spcPct val="20000"/>
        </a:spcBef>
        <a:spcAft>
          <a:spcPct val="0"/>
        </a:spcAft>
        <a:buClr>
          <a:srgbClr val="005595"/>
        </a:buClr>
        <a:buChar char="»"/>
        <a:defRPr>
          <a:solidFill>
            <a:schemeClr val="tx1"/>
          </a:solidFill>
          <a:latin typeface="+mn-lt"/>
        </a:defRPr>
      </a:lvl8pPr>
      <a:lvl9pPr marL="5181470" indent="-304792" algn="l" rtl="0" eaLnBrk="1" fontAlgn="base" hangingPunct="1">
        <a:spcBef>
          <a:spcPct val="20000"/>
        </a:spcBef>
        <a:spcAft>
          <a:spcPct val="0"/>
        </a:spcAft>
        <a:buClr>
          <a:srgbClr val="005595"/>
        </a:buClr>
        <a:buChar char="»"/>
        <a:defRPr>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12.xml"/><Relationship Id="rId5" Type="http://schemas.openxmlformats.org/officeDocument/2006/relationships/hyperlink" Target="mailto:Cynthia.Ireland@Lni.wa.gov" TargetMode="External"/><Relationship Id="rId4" Type="http://schemas.openxmlformats.org/officeDocument/2006/relationships/hyperlink" Target="mailto:AERules@Lni.wa.gov" TargetMode="Externa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15.xml"/><Relationship Id="rId5" Type="http://schemas.openxmlformats.org/officeDocument/2006/relationships/hyperlink" Target="mailto:Cynthia.Ireland@Lni.wa.gov" TargetMode="External"/><Relationship Id="rId4" Type="http://schemas.openxmlformats.org/officeDocument/2006/relationships/hyperlink" Target="mailto:AERules@Lni.w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962" y="1881673"/>
            <a:ext cx="10961077" cy="4290527"/>
          </a:xfrm>
        </p:spPr>
        <p:txBody>
          <a:bodyPr/>
          <a:lstStyle/>
          <a:p>
            <a:pPr algn="ctr"/>
            <a:r>
              <a:rPr lang="en-US" sz="5600" dirty="0" smtClean="0">
                <a:solidFill>
                  <a:schemeClr val="tx2"/>
                </a:solidFill>
              </a:rPr>
              <a:t>Working Conditions in Adult Entertainment Establishments (ESSB 6105)</a:t>
            </a:r>
            <a:br>
              <a:rPr lang="en-US" sz="5600" dirty="0" smtClean="0">
                <a:solidFill>
                  <a:schemeClr val="tx2"/>
                </a:solidFill>
              </a:rPr>
            </a:br>
            <a:r>
              <a:rPr lang="en-US" sz="5600" dirty="0" smtClean="0">
                <a:solidFill>
                  <a:schemeClr val="tx2"/>
                </a:solidFill>
              </a:rPr>
              <a:t>Pre-Hearing Overview</a:t>
            </a:r>
            <a:br>
              <a:rPr lang="en-US" sz="5600" dirty="0" smtClean="0">
                <a:solidFill>
                  <a:schemeClr val="tx2"/>
                </a:solidFill>
              </a:rPr>
            </a:br>
            <a:r>
              <a:rPr lang="en-US" sz="5600" dirty="0">
                <a:solidFill>
                  <a:schemeClr val="tx2"/>
                </a:solidFill>
              </a:rPr>
              <a:t/>
            </a:r>
            <a:br>
              <a:rPr lang="en-US" sz="5600" dirty="0">
                <a:solidFill>
                  <a:schemeClr val="tx2"/>
                </a:solidFill>
              </a:rPr>
            </a:br>
            <a:endParaRPr lang="en-US" sz="5600" dirty="0">
              <a:solidFill>
                <a:schemeClr val="tx2"/>
              </a:solidFill>
            </a:endParaRPr>
          </a:p>
        </p:txBody>
      </p:sp>
      <p:sp>
        <p:nvSpPr>
          <p:cNvPr id="4" name="Text Placeholder 3"/>
          <p:cNvSpPr>
            <a:spLocks noGrp="1"/>
          </p:cNvSpPr>
          <p:nvPr>
            <p:ph type="body" sz="quarter" idx="11"/>
          </p:nvPr>
        </p:nvSpPr>
        <p:spPr>
          <a:xfrm>
            <a:off x="5283200" y="177800"/>
            <a:ext cx="6502400" cy="1016000"/>
          </a:xfrm>
        </p:spPr>
        <p:txBody>
          <a:bodyPr/>
          <a:lstStyle/>
          <a:p>
            <a:r>
              <a:rPr lang="en-US" sz="2400" dirty="0"/>
              <a:t>Division of Occupational Safety and </a:t>
            </a:r>
            <a:r>
              <a:rPr lang="en-US" sz="2400" dirty="0" smtClean="0"/>
              <a:t>Health &amp; </a:t>
            </a:r>
            <a:r>
              <a:rPr lang="en-US" sz="2400" dirty="0"/>
              <a:t>Fraud Prevention and Labor Standards</a:t>
            </a:r>
          </a:p>
        </p:txBody>
      </p:sp>
    </p:spTree>
    <p:custDataLst>
      <p:tags r:id="rId1"/>
    </p:custDataLst>
    <p:extLst>
      <p:ext uri="{BB962C8B-B14F-4D97-AF65-F5344CB8AC3E}">
        <p14:creationId xmlns:p14="http://schemas.microsoft.com/office/powerpoint/2010/main" val="1539374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65450"/>
            <a:ext cx="10871200" cy="639763"/>
          </a:xfrm>
        </p:spPr>
        <p:txBody>
          <a:bodyPr/>
          <a:lstStyle/>
          <a:p>
            <a:r>
              <a:rPr lang="en-US" dirty="0" smtClean="0"/>
              <a:t>WAC 296-831-250 General requirements.</a:t>
            </a:r>
            <a:endParaRPr lang="en-US" dirty="0"/>
          </a:p>
        </p:txBody>
      </p:sp>
      <p:sp>
        <p:nvSpPr>
          <p:cNvPr id="3" name="Content Placeholder 2"/>
          <p:cNvSpPr>
            <a:spLocks noGrp="1"/>
          </p:cNvSpPr>
          <p:nvPr>
            <p:ph idx="10"/>
          </p:nvPr>
        </p:nvSpPr>
        <p:spPr>
          <a:xfrm>
            <a:off x="711200" y="1119672"/>
            <a:ext cx="10871200" cy="5271797"/>
          </a:xfrm>
        </p:spPr>
        <p:txBody>
          <a:bodyPr/>
          <a:lstStyle/>
          <a:p>
            <a:r>
              <a:rPr lang="en-US" sz="3000" dirty="0" smtClean="0"/>
              <a:t>Addresses requirements for establishments to:</a:t>
            </a:r>
          </a:p>
          <a:p>
            <a:pPr lvl="1"/>
            <a:r>
              <a:rPr lang="en-US" sz="2600" dirty="0" smtClean="0"/>
              <a:t>Have an Accident Prevention Program;</a:t>
            </a:r>
          </a:p>
          <a:p>
            <a:pPr lvl="1"/>
            <a:r>
              <a:rPr lang="en-US" sz="2600" dirty="0" smtClean="0"/>
              <a:t>Hold safety meetings;</a:t>
            </a:r>
          </a:p>
          <a:p>
            <a:pPr lvl="1"/>
            <a:r>
              <a:rPr lang="en-US" sz="2600" dirty="0" smtClean="0"/>
              <a:t>Provide appropriate cleaning supplies;</a:t>
            </a:r>
          </a:p>
          <a:p>
            <a:pPr lvl="1"/>
            <a:r>
              <a:rPr lang="en-US" sz="2600" dirty="0" smtClean="0"/>
              <a:t>Equip entertainer dressing/locker rooms with a keypad;</a:t>
            </a:r>
          </a:p>
          <a:p>
            <a:pPr lvl="1"/>
            <a:r>
              <a:rPr lang="en-US" sz="2600" dirty="0" smtClean="0"/>
              <a:t>Display signage directing customers to resources on appropriate etiquette; and </a:t>
            </a:r>
          </a:p>
          <a:p>
            <a:pPr lvl="1"/>
            <a:r>
              <a:rPr lang="en-US" sz="2600" dirty="0">
                <a:solidFill>
                  <a:srgbClr val="000000"/>
                </a:solidFill>
              </a:rPr>
              <a:t>Have written processes and procedures accessible to all employees and entertainers </a:t>
            </a:r>
            <a:r>
              <a:rPr lang="en-US" sz="2600" dirty="0" smtClean="0">
                <a:solidFill>
                  <a:srgbClr val="000000"/>
                </a:solidFill>
              </a:rPr>
              <a:t>for</a:t>
            </a:r>
            <a:r>
              <a:rPr lang="en-US" sz="2600" dirty="0">
                <a:solidFill>
                  <a:srgbClr val="000000"/>
                </a:solidFill>
              </a:rPr>
              <a:t> </a:t>
            </a:r>
            <a:r>
              <a:rPr lang="en-US" sz="2600" dirty="0" smtClean="0">
                <a:solidFill>
                  <a:srgbClr val="000000"/>
                </a:solidFill>
              </a:rPr>
              <a:t>responding to customer violence or criminal activity, and ejecting customers who violate club policies. </a:t>
            </a:r>
            <a:endParaRPr lang="en-US" sz="2600" dirty="0">
              <a:solidFill>
                <a:srgbClr val="000000"/>
              </a:solidFill>
            </a:endParaRPr>
          </a:p>
          <a:p>
            <a:pPr lvl="1"/>
            <a:endParaRPr lang="en-US" sz="2800" dirty="0" smtClean="0"/>
          </a:p>
          <a:p>
            <a:pPr lvl="1"/>
            <a:endParaRPr lang="en-US" dirty="0" smtClean="0"/>
          </a:p>
          <a:p>
            <a:pPr lvl="1"/>
            <a:endParaRPr lang="en-US" dirty="0"/>
          </a:p>
        </p:txBody>
      </p:sp>
    </p:spTree>
    <p:extLst>
      <p:ext uri="{BB962C8B-B14F-4D97-AF65-F5344CB8AC3E}">
        <p14:creationId xmlns:p14="http://schemas.microsoft.com/office/powerpoint/2010/main" val="1378383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WAC 296-831-300 Panic </a:t>
            </a:r>
            <a:r>
              <a:rPr lang="en-US" sz="3800" dirty="0"/>
              <a:t>b</a:t>
            </a:r>
            <a:r>
              <a:rPr lang="en-US" sz="3800" dirty="0" smtClean="0"/>
              <a:t>utton requirements.</a:t>
            </a:r>
            <a:endParaRPr lang="en-US" sz="3800" dirty="0"/>
          </a:p>
        </p:txBody>
      </p:sp>
      <p:sp>
        <p:nvSpPr>
          <p:cNvPr id="3" name="Content Placeholder 2"/>
          <p:cNvSpPr>
            <a:spLocks noGrp="1"/>
          </p:cNvSpPr>
          <p:nvPr>
            <p:ph idx="10"/>
          </p:nvPr>
        </p:nvSpPr>
        <p:spPr>
          <a:xfrm>
            <a:off x="711200" y="1265853"/>
            <a:ext cx="10871200" cy="4948335"/>
          </a:xfrm>
        </p:spPr>
        <p:txBody>
          <a:bodyPr/>
          <a:lstStyle/>
          <a:p>
            <a:r>
              <a:rPr lang="en-US" sz="3200" dirty="0"/>
              <a:t>E</a:t>
            </a:r>
            <a:r>
              <a:rPr lang="en-US" sz="3200" dirty="0" smtClean="0"/>
              <a:t>stablishments must provide an “accessible” panic button in each room an entertainer may be alone with a customer, and in bathrooms and dressing rooms. </a:t>
            </a:r>
          </a:p>
          <a:p>
            <a:r>
              <a:rPr lang="en-US" sz="3200" dirty="0" smtClean="0"/>
              <a:t>Requires that the accessibility of a </a:t>
            </a:r>
            <a:r>
              <a:rPr lang="en-US" sz="3200" dirty="0"/>
              <a:t>panic button </a:t>
            </a:r>
            <a:r>
              <a:rPr lang="en-US" sz="3200" dirty="0" smtClean="0"/>
              <a:t>be </a:t>
            </a:r>
            <a:r>
              <a:rPr lang="en-US" sz="3200" dirty="0"/>
              <a:t>determined in coordination with, and based on, recommendations provided by entertainers on the appropriate location for placement of a panic button based on the entertainer's point of use. </a:t>
            </a:r>
            <a:endParaRPr lang="en-US" sz="3200" dirty="0" smtClean="0"/>
          </a:p>
        </p:txBody>
      </p:sp>
    </p:spTree>
    <p:extLst>
      <p:ext uri="{BB962C8B-B14F-4D97-AF65-F5344CB8AC3E}">
        <p14:creationId xmlns:p14="http://schemas.microsoft.com/office/powerpoint/2010/main" val="858037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65450"/>
            <a:ext cx="11259976" cy="639763"/>
          </a:xfrm>
        </p:spPr>
        <p:txBody>
          <a:bodyPr/>
          <a:lstStyle/>
          <a:p>
            <a:r>
              <a:rPr lang="en-US" sz="3400" dirty="0" smtClean="0"/>
              <a:t>WAC 296-831-300 Panic button requirements. (cont.)</a:t>
            </a:r>
            <a:endParaRPr lang="en-US" sz="3400" dirty="0"/>
          </a:p>
        </p:txBody>
      </p:sp>
      <p:sp>
        <p:nvSpPr>
          <p:cNvPr id="3" name="Content Placeholder 2"/>
          <p:cNvSpPr>
            <a:spLocks noGrp="1"/>
          </p:cNvSpPr>
          <p:nvPr>
            <p:ph idx="10"/>
          </p:nvPr>
        </p:nvSpPr>
        <p:spPr>
          <a:xfrm>
            <a:off x="711200" y="1005213"/>
            <a:ext cx="10871200" cy="5097007"/>
          </a:xfrm>
        </p:spPr>
        <p:txBody>
          <a:bodyPr/>
          <a:lstStyle/>
          <a:p>
            <a:r>
              <a:rPr lang="en-US" sz="3000" dirty="0" smtClean="0"/>
              <a:t>By July 1 of each year, establishments must submit to L&amp;I proof of compliance with the panic button and maintenance requirements. The information must include:</a:t>
            </a:r>
          </a:p>
          <a:p>
            <a:pPr lvl="1"/>
            <a:r>
              <a:rPr lang="en-US" sz="2600" dirty="0"/>
              <a:t>Name and address of the adult entertainment establishment;</a:t>
            </a:r>
          </a:p>
          <a:p>
            <a:pPr lvl="1"/>
            <a:r>
              <a:rPr lang="en-US" sz="2600" dirty="0" smtClean="0"/>
              <a:t>Unified </a:t>
            </a:r>
            <a:r>
              <a:rPr lang="en-US" sz="2600" dirty="0"/>
              <a:t>business identifier number;</a:t>
            </a:r>
          </a:p>
          <a:p>
            <a:pPr lvl="1"/>
            <a:r>
              <a:rPr lang="en-US" sz="2600" dirty="0" smtClean="0"/>
              <a:t>A </a:t>
            </a:r>
            <a:r>
              <a:rPr lang="en-US" sz="2600" dirty="0"/>
              <a:t>list, map, or other visual of the establishment, containing the locations of all panic buttons in the establishment; and</a:t>
            </a:r>
          </a:p>
          <a:p>
            <a:pPr lvl="1"/>
            <a:r>
              <a:rPr lang="en-US" sz="2600" dirty="0" smtClean="0"/>
              <a:t>Maintenance </a:t>
            </a:r>
            <a:r>
              <a:rPr lang="en-US" sz="2600" dirty="0"/>
              <a:t>records demonstrating that panic buttons have been maintained and are confirmed to be in working condition. </a:t>
            </a:r>
          </a:p>
          <a:p>
            <a:r>
              <a:rPr lang="en-US" sz="2800" dirty="0" smtClean="0"/>
              <a:t>Proposed updates in this section also include housekeeping changes. </a:t>
            </a:r>
          </a:p>
        </p:txBody>
      </p:sp>
    </p:spTree>
    <p:extLst>
      <p:ext uri="{BB962C8B-B14F-4D97-AF65-F5344CB8AC3E}">
        <p14:creationId xmlns:p14="http://schemas.microsoft.com/office/powerpoint/2010/main" val="1191422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00136"/>
            <a:ext cx="10871200" cy="639763"/>
          </a:xfrm>
        </p:spPr>
        <p:txBody>
          <a:bodyPr/>
          <a:lstStyle/>
          <a:p>
            <a:r>
              <a:rPr lang="en-US" dirty="0" smtClean="0"/>
              <a:t>WAC 296-831-400 Training requirements.</a:t>
            </a:r>
            <a:endParaRPr lang="en-US" dirty="0"/>
          </a:p>
        </p:txBody>
      </p:sp>
      <p:sp>
        <p:nvSpPr>
          <p:cNvPr id="3" name="Content Placeholder 2"/>
          <p:cNvSpPr>
            <a:spLocks noGrp="1"/>
          </p:cNvSpPr>
          <p:nvPr>
            <p:ph idx="10"/>
          </p:nvPr>
        </p:nvSpPr>
        <p:spPr>
          <a:xfrm>
            <a:off x="711200" y="1082351"/>
            <a:ext cx="10871200" cy="5085184"/>
          </a:xfrm>
        </p:spPr>
        <p:txBody>
          <a:bodyPr/>
          <a:lstStyle/>
          <a:p>
            <a:r>
              <a:rPr lang="en-US" sz="2800" dirty="0" smtClean="0"/>
              <a:t>Establishments must </a:t>
            </a:r>
            <a:r>
              <a:rPr lang="en-US" sz="2800" dirty="0"/>
              <a:t>provide training to </a:t>
            </a:r>
            <a:r>
              <a:rPr lang="en-US" sz="2800" dirty="0" smtClean="0"/>
              <a:t>employees </a:t>
            </a:r>
            <a:r>
              <a:rPr lang="en-US" sz="2800" dirty="0"/>
              <a:t>other than entertainers to minimize occurrences of unprofessional behavior and enable employees to support entertainers in times of conflict</a:t>
            </a:r>
            <a:r>
              <a:rPr lang="en-US" sz="2800" dirty="0" smtClean="0"/>
              <a:t>. </a:t>
            </a:r>
          </a:p>
          <a:p>
            <a:r>
              <a:rPr lang="en-US" sz="2800" dirty="0"/>
              <a:t>Establishments must offer entertainers the ability to opt in to the trainings, and </a:t>
            </a:r>
            <a:r>
              <a:rPr lang="en-US" sz="2800" dirty="0" smtClean="0"/>
              <a:t>upon request, must </a:t>
            </a:r>
            <a:r>
              <a:rPr lang="en-US" sz="2800" dirty="0"/>
              <a:t>provide </a:t>
            </a:r>
            <a:r>
              <a:rPr lang="en-US" sz="2800" dirty="0" smtClean="0"/>
              <a:t>proof of compliance for inspection by L&amp;I.</a:t>
            </a:r>
          </a:p>
          <a:p>
            <a:r>
              <a:rPr lang="en-US" sz="2800" dirty="0" smtClean="0"/>
              <a:t>Employees are required to complete the training by the later of March 1, 2025, or within </a:t>
            </a:r>
            <a:r>
              <a:rPr lang="en-US" sz="2800" dirty="0"/>
              <a:t>30 days of hiring for recorded content or 120 days of hiring for live courses. Employees must complete the training at least every two years thereafter</a:t>
            </a:r>
            <a:r>
              <a:rPr lang="en-US" sz="2800" dirty="0" smtClean="0"/>
              <a:t>.</a:t>
            </a:r>
          </a:p>
        </p:txBody>
      </p:sp>
    </p:spTree>
    <p:extLst>
      <p:ext uri="{BB962C8B-B14F-4D97-AF65-F5344CB8AC3E}">
        <p14:creationId xmlns:p14="http://schemas.microsoft.com/office/powerpoint/2010/main" val="2420020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346788"/>
            <a:ext cx="10871200" cy="639763"/>
          </a:xfrm>
        </p:spPr>
        <p:txBody>
          <a:bodyPr/>
          <a:lstStyle/>
          <a:p>
            <a:r>
              <a:rPr lang="en-US" sz="3600" dirty="0" smtClean="0"/>
              <a:t>WAC 296-831-400 Training requirements. (cont.)</a:t>
            </a:r>
            <a:endParaRPr lang="en-US" sz="3600" dirty="0"/>
          </a:p>
        </p:txBody>
      </p:sp>
      <p:sp>
        <p:nvSpPr>
          <p:cNvPr id="3" name="Content Placeholder 2"/>
          <p:cNvSpPr>
            <a:spLocks noGrp="1"/>
          </p:cNvSpPr>
          <p:nvPr>
            <p:ph idx="10"/>
          </p:nvPr>
        </p:nvSpPr>
        <p:spPr>
          <a:xfrm>
            <a:off x="711200" y="986551"/>
            <a:ext cx="10871200" cy="4873073"/>
          </a:xfrm>
        </p:spPr>
        <p:txBody>
          <a:bodyPr/>
          <a:lstStyle/>
          <a:p>
            <a:r>
              <a:rPr lang="en-US" sz="2900" dirty="0" smtClean="0"/>
              <a:t>The training must be developed and provided by a third-party qualified professional with experience and expertise in personnel training. </a:t>
            </a:r>
          </a:p>
          <a:p>
            <a:pPr lvl="1"/>
            <a:r>
              <a:rPr lang="en-US" sz="2400" dirty="0" smtClean="0"/>
              <a:t>Defines “third-party qualified professional.”</a:t>
            </a:r>
          </a:p>
          <a:p>
            <a:r>
              <a:rPr lang="en-US" sz="2900" dirty="0" smtClean="0"/>
              <a:t>Topics in the training must include:</a:t>
            </a:r>
          </a:p>
          <a:p>
            <a:pPr lvl="1"/>
            <a:r>
              <a:rPr lang="en-US" sz="2400" dirty="0" smtClean="0"/>
              <a:t>Preventing </a:t>
            </a:r>
            <a:r>
              <a:rPr lang="en-US" sz="2400" dirty="0"/>
              <a:t>sexual harassment, sexual discrimination, and assault in the workplace</a:t>
            </a:r>
            <a:r>
              <a:rPr lang="en-US" sz="2400" dirty="0" smtClean="0"/>
              <a:t>; </a:t>
            </a:r>
          </a:p>
          <a:p>
            <a:pPr lvl="1"/>
            <a:r>
              <a:rPr lang="en-US" sz="2400" dirty="0" smtClean="0"/>
              <a:t>Information </a:t>
            </a:r>
            <a:r>
              <a:rPr lang="en-US" sz="2400" dirty="0"/>
              <a:t>on how to identify and report human trafficking</a:t>
            </a:r>
            <a:r>
              <a:rPr lang="en-US" sz="2400" dirty="0" smtClean="0"/>
              <a:t>; </a:t>
            </a:r>
          </a:p>
          <a:p>
            <a:pPr lvl="1"/>
            <a:r>
              <a:rPr lang="en-US" sz="2400" dirty="0"/>
              <a:t>C</a:t>
            </a:r>
            <a:r>
              <a:rPr lang="en-US" sz="2400" dirty="0" smtClean="0"/>
              <a:t>onflict </a:t>
            </a:r>
            <a:r>
              <a:rPr lang="en-US" sz="2400" dirty="0" err="1"/>
              <a:t>deescalation</a:t>
            </a:r>
            <a:r>
              <a:rPr lang="en-US" sz="2400" dirty="0"/>
              <a:t> between entertainers, other employees, </a:t>
            </a:r>
            <a:r>
              <a:rPr lang="en-US" sz="2400" dirty="0" smtClean="0"/>
              <a:t>and </a:t>
            </a:r>
            <a:r>
              <a:rPr lang="en-US" sz="2400" dirty="0"/>
              <a:t>patrons; </a:t>
            </a:r>
            <a:r>
              <a:rPr lang="en-US" sz="2400" dirty="0" smtClean="0"/>
              <a:t>and</a:t>
            </a:r>
          </a:p>
          <a:p>
            <a:pPr lvl="1"/>
            <a:r>
              <a:rPr lang="en-US" sz="2400" dirty="0" smtClean="0"/>
              <a:t>Providing </a:t>
            </a:r>
            <a:r>
              <a:rPr lang="en-US" sz="2400" dirty="0"/>
              <a:t>first aid.</a:t>
            </a:r>
          </a:p>
          <a:p>
            <a:pPr lvl="1"/>
            <a:endParaRPr lang="en-US" sz="2667" dirty="0"/>
          </a:p>
        </p:txBody>
      </p:sp>
    </p:spTree>
    <p:extLst>
      <p:ext uri="{BB962C8B-B14F-4D97-AF65-F5344CB8AC3E}">
        <p14:creationId xmlns:p14="http://schemas.microsoft.com/office/powerpoint/2010/main" val="3751430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WAC 296-831-450 Security personnel requirements.</a:t>
            </a:r>
            <a:endParaRPr lang="en-US" sz="3400" dirty="0"/>
          </a:p>
        </p:txBody>
      </p:sp>
      <p:sp>
        <p:nvSpPr>
          <p:cNvPr id="3" name="Content Placeholder 2"/>
          <p:cNvSpPr>
            <a:spLocks noGrp="1"/>
          </p:cNvSpPr>
          <p:nvPr>
            <p:ph idx="10"/>
          </p:nvPr>
        </p:nvSpPr>
        <p:spPr>
          <a:xfrm>
            <a:off x="711200" y="1343608"/>
            <a:ext cx="10871200" cy="4798429"/>
          </a:xfrm>
        </p:spPr>
        <p:txBody>
          <a:bodyPr/>
          <a:lstStyle/>
          <a:p>
            <a:r>
              <a:rPr lang="en-US" sz="3200" dirty="0" smtClean="0"/>
              <a:t>Establishments must provide at least one dedicated security person on the premises during operating hours, whose primary duty is security, including monitoring interactions between entertainers and customers. </a:t>
            </a:r>
          </a:p>
          <a:p>
            <a:r>
              <a:rPr lang="en-US" sz="3200" dirty="0" smtClean="0"/>
              <a:t>Requires that security personnel not have duties other than security during peak operating hours, and provides guidance to assist establishments in determining peak operating hours. </a:t>
            </a:r>
            <a:endParaRPr lang="en-US" sz="3200" dirty="0"/>
          </a:p>
        </p:txBody>
      </p:sp>
    </p:spTree>
    <p:extLst>
      <p:ext uri="{BB962C8B-B14F-4D97-AF65-F5344CB8AC3E}">
        <p14:creationId xmlns:p14="http://schemas.microsoft.com/office/powerpoint/2010/main" val="1396051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5" y="234822"/>
            <a:ext cx="11579290" cy="639763"/>
          </a:xfrm>
        </p:spPr>
        <p:txBody>
          <a:bodyPr/>
          <a:lstStyle/>
          <a:p>
            <a:r>
              <a:rPr lang="en-US" sz="3200" dirty="0" smtClean="0"/>
              <a:t>WAC 296-831-450 Security personnel requirements. (cont.)</a:t>
            </a:r>
            <a:endParaRPr lang="en-US" sz="3200" dirty="0"/>
          </a:p>
        </p:txBody>
      </p:sp>
      <p:sp>
        <p:nvSpPr>
          <p:cNvPr id="3" name="Content Placeholder 2"/>
          <p:cNvSpPr>
            <a:spLocks noGrp="1"/>
          </p:cNvSpPr>
          <p:nvPr>
            <p:ph idx="10"/>
          </p:nvPr>
        </p:nvSpPr>
        <p:spPr>
          <a:xfrm>
            <a:off x="711200" y="874585"/>
            <a:ext cx="10871200" cy="5461839"/>
          </a:xfrm>
        </p:spPr>
        <p:txBody>
          <a:bodyPr/>
          <a:lstStyle/>
          <a:p>
            <a:r>
              <a:rPr lang="en-US" sz="2600" dirty="0" smtClean="0"/>
              <a:t>Requires that establishments assess when the need for additional security personnel exists, and when determining the appropriate number of security personnel, must consider:</a:t>
            </a:r>
          </a:p>
          <a:p>
            <a:pPr lvl="1"/>
            <a:r>
              <a:rPr lang="en-US" sz="2100" dirty="0" smtClean="0"/>
              <a:t>Size of the establishment;</a:t>
            </a:r>
          </a:p>
          <a:p>
            <a:pPr lvl="1"/>
            <a:r>
              <a:rPr lang="en-US" sz="2100" dirty="0"/>
              <a:t>L</a:t>
            </a:r>
            <a:r>
              <a:rPr lang="en-US" sz="2100" dirty="0" smtClean="0"/>
              <a:t>ayout and floor plan of the establishment; </a:t>
            </a:r>
          </a:p>
          <a:p>
            <a:pPr lvl="1"/>
            <a:r>
              <a:rPr lang="en-US" sz="2100" dirty="0" smtClean="0"/>
              <a:t>Occupancy and customer volume; </a:t>
            </a:r>
          </a:p>
          <a:p>
            <a:pPr lvl="1"/>
            <a:r>
              <a:rPr lang="en-US" sz="2100" dirty="0" smtClean="0"/>
              <a:t>Security cameras and panic buttons; </a:t>
            </a:r>
          </a:p>
          <a:p>
            <a:pPr lvl="1"/>
            <a:r>
              <a:rPr lang="en-US" sz="2100" dirty="0" smtClean="0"/>
              <a:t>History of security events at the establishment; and </a:t>
            </a:r>
          </a:p>
          <a:p>
            <a:pPr lvl="1"/>
            <a:r>
              <a:rPr lang="en-US" sz="2100" dirty="0" smtClean="0"/>
              <a:t>Whether the establishment currently holds any license issued under chapter 66.24 RCW.</a:t>
            </a:r>
          </a:p>
          <a:p>
            <a:r>
              <a:rPr lang="en-US" sz="2600" dirty="0" smtClean="0"/>
              <a:t>If a security issue arises outside of peak operating hours, the dedicated security personnel must be immediately relieved of an additional duties and be available to provide immediate assistance to entertainers.</a:t>
            </a:r>
            <a:endParaRPr lang="en-US" sz="2600" dirty="0"/>
          </a:p>
        </p:txBody>
      </p:sp>
    </p:spTree>
    <p:extLst>
      <p:ext uri="{BB962C8B-B14F-4D97-AF65-F5344CB8AC3E}">
        <p14:creationId xmlns:p14="http://schemas.microsoft.com/office/powerpoint/2010/main" val="75844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438539"/>
            <a:ext cx="10871200" cy="1101012"/>
          </a:xfrm>
        </p:spPr>
        <p:txBody>
          <a:bodyPr/>
          <a:lstStyle/>
          <a:p>
            <a:r>
              <a:rPr lang="en-US" sz="3600" dirty="0" smtClean="0"/>
              <a:t>WAC 296-831-500 Customer complaint log requirements. </a:t>
            </a:r>
            <a:endParaRPr lang="en-US" sz="3600" dirty="0"/>
          </a:p>
        </p:txBody>
      </p:sp>
      <p:sp>
        <p:nvSpPr>
          <p:cNvPr id="3" name="Content Placeholder 2"/>
          <p:cNvSpPr>
            <a:spLocks noGrp="1"/>
          </p:cNvSpPr>
          <p:nvPr>
            <p:ph idx="10"/>
          </p:nvPr>
        </p:nvSpPr>
        <p:spPr>
          <a:xfrm>
            <a:off x="711200" y="1685731"/>
            <a:ext cx="10871200" cy="4547118"/>
          </a:xfrm>
        </p:spPr>
        <p:txBody>
          <a:bodyPr/>
          <a:lstStyle/>
          <a:p>
            <a:r>
              <a:rPr lang="en-US" sz="3200" dirty="0" smtClean="0"/>
              <a:t>Updates to reflect changes in ESSB 6105. </a:t>
            </a:r>
          </a:p>
          <a:p>
            <a:r>
              <a:rPr lang="en-US" sz="3200" dirty="0" smtClean="0"/>
              <a:t>Adds a requirement for establishments to have written policies and procedures for implementing the customer complaint log requirements. </a:t>
            </a:r>
          </a:p>
          <a:p>
            <a:pPr lvl="1"/>
            <a:r>
              <a:rPr lang="en-US" sz="2800" dirty="0" smtClean="0"/>
              <a:t>Establishments must make the written policies and procedures and other records under this section available for inspection by L&amp;I upon request. </a:t>
            </a:r>
          </a:p>
          <a:p>
            <a:r>
              <a:rPr lang="en-US" sz="3200" dirty="0"/>
              <a:t>Proposed updates in this section also include housekeeping changes. </a:t>
            </a:r>
          </a:p>
          <a:p>
            <a:endParaRPr lang="en-US" sz="3200" dirty="0"/>
          </a:p>
        </p:txBody>
      </p:sp>
    </p:spTree>
    <p:extLst>
      <p:ext uri="{BB962C8B-B14F-4D97-AF65-F5344CB8AC3E}">
        <p14:creationId xmlns:p14="http://schemas.microsoft.com/office/powerpoint/2010/main" val="157255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930" y="1989316"/>
            <a:ext cx="10871200" cy="2433394"/>
          </a:xfrm>
        </p:spPr>
        <p:txBody>
          <a:bodyPr/>
          <a:lstStyle/>
          <a:p>
            <a:pPr algn="ctr"/>
            <a:r>
              <a:rPr lang="en-US" sz="6000" dirty="0"/>
              <a:t>Overview </a:t>
            </a:r>
            <a:r>
              <a:rPr lang="en-US" sz="6000" dirty="0" smtClean="0"/>
              <a:t>of Labor Standards Proposed Draft Rules</a:t>
            </a:r>
            <a:endParaRPr lang="en-US" sz="6000" dirty="0"/>
          </a:p>
        </p:txBody>
      </p:sp>
    </p:spTree>
    <p:extLst>
      <p:ext uri="{BB962C8B-B14F-4D97-AF65-F5344CB8AC3E}">
        <p14:creationId xmlns:p14="http://schemas.microsoft.com/office/powerpoint/2010/main" val="181310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449" y="279400"/>
            <a:ext cx="10871200" cy="639763"/>
          </a:xfrm>
        </p:spPr>
        <p:txBody>
          <a:bodyPr/>
          <a:lstStyle/>
          <a:p>
            <a:r>
              <a:rPr lang="en-US" sz="3200" dirty="0"/>
              <a:t>Definitions</a:t>
            </a:r>
          </a:p>
        </p:txBody>
      </p:sp>
      <p:sp>
        <p:nvSpPr>
          <p:cNvPr id="3" name="Content Placeholder 2"/>
          <p:cNvSpPr>
            <a:spLocks noGrp="1"/>
          </p:cNvSpPr>
          <p:nvPr>
            <p:ph idx="10"/>
          </p:nvPr>
        </p:nvSpPr>
        <p:spPr>
          <a:xfrm>
            <a:off x="337449" y="990600"/>
            <a:ext cx="11277600" cy="4465637"/>
          </a:xfrm>
        </p:spPr>
        <p:txBody>
          <a:bodyPr/>
          <a:lstStyle/>
          <a:p>
            <a:r>
              <a:rPr lang="en-US" sz="2400" dirty="0"/>
              <a:t>“Adult entertainment" has the same meaning as in RCW 49.17.470.</a:t>
            </a:r>
          </a:p>
          <a:p>
            <a:pPr marL="0" indent="0">
              <a:buNone/>
            </a:pPr>
            <a:endParaRPr lang="en-US" sz="2400" dirty="0"/>
          </a:p>
          <a:p>
            <a:r>
              <a:rPr lang="en-US" sz="2400" dirty="0"/>
              <a:t>"Adult entertainment establishment" or "establishment" has the same meaning as in RCW 49.17.470. </a:t>
            </a:r>
          </a:p>
          <a:p>
            <a:pPr marL="0" indent="0">
              <a:buNone/>
            </a:pPr>
            <a:endParaRPr lang="en-US" sz="2400" dirty="0"/>
          </a:p>
          <a:p>
            <a:r>
              <a:rPr lang="en-US" sz="2400" dirty="0"/>
              <a:t>"Amounts collected" means an establishment's designated charges for private performance areas and any individual performance in a private or </a:t>
            </a:r>
            <a:r>
              <a:rPr lang="en-US" sz="2400" dirty="0" err="1"/>
              <a:t>nonprivate</a:t>
            </a:r>
            <a:r>
              <a:rPr lang="en-US" sz="2400" dirty="0"/>
              <a:t> area, based on the establishment's designation of what those services cost, whether presumed, contractual, or posted. </a:t>
            </a:r>
          </a:p>
          <a:p>
            <a:pPr marL="0" indent="0">
              <a:buNone/>
            </a:pPr>
            <a:endParaRPr lang="en-US" sz="2400" dirty="0"/>
          </a:p>
          <a:p>
            <a:r>
              <a:rPr lang="en-US" sz="2400" dirty="0"/>
              <a:t> "Director" means the director of the department of labor and industries, or the director's designated representative. </a:t>
            </a:r>
          </a:p>
        </p:txBody>
      </p:sp>
    </p:spTree>
    <p:extLst>
      <p:ext uri="{BB962C8B-B14F-4D97-AF65-F5344CB8AC3E}">
        <p14:creationId xmlns:p14="http://schemas.microsoft.com/office/powerpoint/2010/main" val="1150853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160000" cy="639763"/>
          </a:xfrm>
        </p:spPr>
        <p:txBody>
          <a:bodyPr/>
          <a:lstStyle/>
          <a:p>
            <a:r>
              <a:rPr lang="en-US" dirty="0" smtClean="0"/>
              <a:t>Virtual Housekeeping</a:t>
            </a:r>
            <a:endParaRPr lang="en-US" dirty="0"/>
          </a:p>
        </p:txBody>
      </p:sp>
      <p:sp>
        <p:nvSpPr>
          <p:cNvPr id="3" name="Content Placeholder 2"/>
          <p:cNvSpPr>
            <a:spLocks noGrp="1"/>
          </p:cNvSpPr>
          <p:nvPr>
            <p:ph idx="1"/>
          </p:nvPr>
        </p:nvSpPr>
        <p:spPr>
          <a:xfrm>
            <a:off x="508000" y="1207277"/>
            <a:ext cx="10566400" cy="5146870"/>
          </a:xfrm>
        </p:spPr>
        <p:txBody>
          <a:bodyPr/>
          <a:lstStyle/>
          <a:p>
            <a:r>
              <a:rPr lang="en-US" sz="3200" dirty="0"/>
              <a:t>Please remain muted when not speaking. </a:t>
            </a:r>
          </a:p>
          <a:p>
            <a:r>
              <a:rPr lang="en-US" sz="3200" dirty="0" smtClean="0"/>
              <a:t>If attending online:</a:t>
            </a:r>
          </a:p>
          <a:p>
            <a:pPr marL="760288" lvl="1" indent="-243834">
              <a:spcBef>
                <a:spcPts val="513"/>
              </a:spcBef>
              <a:buFont typeface="Arial"/>
              <a:buChar char="–"/>
              <a:tabLst>
                <a:tab pos="761134" algn="l"/>
              </a:tabLst>
            </a:pPr>
            <a:r>
              <a:rPr lang="en-US" sz="2600" spc="-7" dirty="0" smtClean="0">
                <a:latin typeface="Arial" panose="020B0604020202020204" pitchFamily="34" charset="0"/>
                <a:cs typeface="Arial" panose="020B0604020202020204" pitchFamily="34" charset="0"/>
              </a:rPr>
              <a:t>Use the Q&amp;A feature for technical </a:t>
            </a:r>
            <a:r>
              <a:rPr lang="en-US" sz="2600" dirty="0" smtClean="0">
                <a:latin typeface="Arial" panose="020B0604020202020204" pitchFamily="34" charset="0"/>
                <a:cs typeface="Arial" panose="020B0604020202020204" pitchFamily="34" charset="0"/>
              </a:rPr>
              <a:t>questions </a:t>
            </a:r>
            <a:r>
              <a:rPr lang="en-US" sz="2600" spc="-7" dirty="0" smtClean="0">
                <a:latin typeface="Arial" panose="020B0604020202020204" pitchFamily="34" charset="0"/>
                <a:cs typeface="Arial" panose="020B0604020202020204" pitchFamily="34" charset="0"/>
              </a:rPr>
              <a:t>regarding</a:t>
            </a:r>
            <a:r>
              <a:rPr lang="en-US" sz="2600" spc="-100" dirty="0" smtClean="0">
                <a:latin typeface="Arial" panose="020B0604020202020204" pitchFamily="34" charset="0"/>
                <a:cs typeface="Arial" panose="020B0604020202020204" pitchFamily="34" charset="0"/>
              </a:rPr>
              <a:t> the </a:t>
            </a:r>
            <a:r>
              <a:rPr lang="en-US" sz="2600" spc="-7" dirty="0" smtClean="0">
                <a:latin typeface="Arial" panose="020B0604020202020204" pitchFamily="34" charset="0"/>
                <a:cs typeface="Arial" panose="020B0604020202020204" pitchFamily="34" charset="0"/>
              </a:rPr>
              <a:t>presentation.</a:t>
            </a:r>
          </a:p>
          <a:p>
            <a:pPr marL="760288" lvl="1" indent="-243834">
              <a:spcBef>
                <a:spcPts val="513"/>
              </a:spcBef>
              <a:buFont typeface="Arial"/>
              <a:buChar char="–"/>
              <a:tabLst>
                <a:tab pos="761134" algn="l"/>
              </a:tabLst>
            </a:pPr>
            <a:r>
              <a:rPr lang="en-US" sz="2400" spc="-9" dirty="0">
                <a:latin typeface="Arial" panose="020B0604020202020204" pitchFamily="34" charset="0"/>
                <a:cs typeface="Arial" panose="020B0604020202020204" pitchFamily="34" charset="0"/>
              </a:rPr>
              <a:t>Use the </a:t>
            </a:r>
            <a:r>
              <a:rPr lang="en-US" sz="2400" spc="-9" dirty="0" smtClean="0">
                <a:latin typeface="Arial" panose="020B0604020202020204" pitchFamily="34" charset="0"/>
                <a:cs typeface="Arial" panose="020B0604020202020204" pitchFamily="34" charset="0"/>
              </a:rPr>
              <a:t>“Raise Hand” </a:t>
            </a:r>
            <a:r>
              <a:rPr lang="en-US" sz="2400" dirty="0" smtClean="0">
                <a:latin typeface="Arial" panose="020B0604020202020204" pitchFamily="34" charset="0"/>
                <a:cs typeface="Arial" panose="020B0604020202020204" pitchFamily="34" charset="0"/>
              </a:rPr>
              <a:t>option </a:t>
            </a:r>
            <a:r>
              <a:rPr lang="en-US" sz="2400" spc="-17" dirty="0">
                <a:latin typeface="Arial" panose="020B0604020202020204" pitchFamily="34" charset="0"/>
                <a:cs typeface="Arial" panose="020B0604020202020204" pitchFamily="34" charset="0"/>
              </a:rPr>
              <a:t>for </a:t>
            </a:r>
            <a:r>
              <a:rPr lang="en-US" sz="2400" spc="-9" dirty="0">
                <a:latin typeface="Arial" panose="020B0604020202020204" pitchFamily="34" charset="0"/>
                <a:cs typeface="Arial" panose="020B0604020202020204" pitchFamily="34" charset="0"/>
              </a:rPr>
              <a:t>live </a:t>
            </a:r>
            <a:r>
              <a:rPr lang="en-US" sz="2400" dirty="0">
                <a:latin typeface="Arial" panose="020B0604020202020204" pitchFamily="34" charset="0"/>
                <a:cs typeface="Arial" panose="020B0604020202020204" pitchFamily="34" charset="0"/>
              </a:rPr>
              <a:t>questions </a:t>
            </a:r>
            <a:r>
              <a:rPr lang="en-US" sz="2400" spc="-9" dirty="0">
                <a:latin typeface="Arial" panose="020B0604020202020204" pitchFamily="34" charset="0"/>
                <a:cs typeface="Arial" panose="020B0604020202020204" pitchFamily="34" charset="0"/>
              </a:rPr>
              <a:t>at the </a:t>
            </a:r>
            <a:r>
              <a:rPr lang="en-US" sz="2400" spc="-17" dirty="0">
                <a:latin typeface="Arial" panose="020B0604020202020204" pitchFamily="34" charset="0"/>
                <a:cs typeface="Arial" panose="020B0604020202020204" pitchFamily="34" charset="0"/>
              </a:rPr>
              <a:t>end </a:t>
            </a:r>
            <a:r>
              <a:rPr lang="en-US" sz="2400" spc="-9" dirty="0">
                <a:latin typeface="Arial" panose="020B0604020202020204" pitchFamily="34" charset="0"/>
                <a:cs typeface="Arial" panose="020B0604020202020204" pitchFamily="34" charset="0"/>
              </a:rPr>
              <a:t>of </a:t>
            </a:r>
            <a:r>
              <a:rPr lang="en-US" sz="2400" spc="9" dirty="0">
                <a:latin typeface="Arial" panose="020B0604020202020204" pitchFamily="34" charset="0"/>
                <a:cs typeface="Arial" panose="020B0604020202020204" pitchFamily="34" charset="0"/>
              </a:rPr>
              <a:t>the</a:t>
            </a:r>
            <a:r>
              <a:rPr lang="en-US" sz="2400" spc="-9" dirty="0">
                <a:latin typeface="Arial" panose="020B0604020202020204" pitchFamily="34" charset="0"/>
                <a:cs typeface="Arial" panose="020B0604020202020204" pitchFamily="34" charset="0"/>
              </a:rPr>
              <a:t> </a:t>
            </a:r>
            <a:r>
              <a:rPr lang="en-US" sz="2400" spc="-9" dirty="0" smtClean="0">
                <a:latin typeface="Arial" panose="020B0604020202020204" pitchFamily="34" charset="0"/>
                <a:cs typeface="Arial" panose="020B0604020202020204" pitchFamily="34" charset="0"/>
              </a:rPr>
              <a:t>presentation.</a:t>
            </a:r>
            <a:endParaRPr lang="en-US" sz="2600" dirty="0" smtClean="0"/>
          </a:p>
          <a:p>
            <a:r>
              <a:rPr lang="en-US" sz="3200" dirty="0" smtClean="0"/>
              <a:t>If attending via phone: </a:t>
            </a:r>
          </a:p>
          <a:p>
            <a:pPr lvl="1"/>
            <a:r>
              <a:rPr lang="en-US" sz="2600" dirty="0" smtClean="0"/>
              <a:t>Use </a:t>
            </a:r>
            <a:r>
              <a:rPr lang="en-US" sz="2600" dirty="0"/>
              <a:t>“*6” (star 6) to mute and unmute. </a:t>
            </a:r>
            <a:endParaRPr lang="en-US" sz="2600" dirty="0" smtClean="0"/>
          </a:p>
          <a:p>
            <a:pPr lvl="1"/>
            <a:r>
              <a:rPr lang="en-US" sz="2600" dirty="0" smtClean="0"/>
              <a:t>Use “*9” </a:t>
            </a:r>
            <a:r>
              <a:rPr lang="en-US" sz="2600" dirty="0"/>
              <a:t>(star </a:t>
            </a:r>
            <a:r>
              <a:rPr lang="en-US" sz="2600" dirty="0" smtClean="0"/>
              <a:t>9) </a:t>
            </a:r>
            <a:r>
              <a:rPr lang="en-US" sz="2600" dirty="0"/>
              <a:t>to raise your hand to ask a </a:t>
            </a:r>
            <a:r>
              <a:rPr lang="en-US" sz="2600" dirty="0" smtClean="0"/>
              <a:t>question.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48129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449" y="279400"/>
            <a:ext cx="10871200" cy="639763"/>
          </a:xfrm>
        </p:spPr>
        <p:txBody>
          <a:bodyPr/>
          <a:lstStyle/>
          <a:p>
            <a:r>
              <a:rPr lang="en-US" sz="3200" dirty="0" smtClean="0"/>
              <a:t>Definitions (continued)</a:t>
            </a:r>
            <a:endParaRPr lang="en-US" sz="3200" dirty="0"/>
          </a:p>
        </p:txBody>
      </p:sp>
      <p:sp>
        <p:nvSpPr>
          <p:cNvPr id="3" name="Content Placeholder 2"/>
          <p:cNvSpPr>
            <a:spLocks noGrp="1"/>
          </p:cNvSpPr>
          <p:nvPr>
            <p:ph idx="10"/>
          </p:nvPr>
        </p:nvSpPr>
        <p:spPr>
          <a:xfrm>
            <a:off x="359836" y="1092200"/>
            <a:ext cx="11277600" cy="4465637"/>
          </a:xfrm>
        </p:spPr>
        <p:txBody>
          <a:bodyPr/>
          <a:lstStyle/>
          <a:p>
            <a:r>
              <a:rPr lang="en-US" sz="2400" dirty="0"/>
              <a:t>"Entertainer" means any person who provides adult entertainment within an adult entertainment establishment, whether or not a fee is charged or accepted for entertainment and whether or not the person is an employee under RCW 49.46.010.</a:t>
            </a:r>
          </a:p>
          <a:p>
            <a:pPr marL="0" indent="0">
              <a:buNone/>
            </a:pPr>
            <a:endParaRPr lang="en-US" sz="2400" dirty="0"/>
          </a:p>
          <a:p>
            <a:r>
              <a:rPr lang="en-US" sz="2400" dirty="0"/>
              <a:t>"Leasing fee" means a fee, charge, or other request for money from an entertainer by an establishment in exchange for the entertainer's access or use of the establishment premises or for allowing an entertainer to conduct entertainment on the premises.</a:t>
            </a:r>
          </a:p>
          <a:p>
            <a:pPr marL="0" indent="0">
              <a:buNone/>
            </a:pPr>
            <a:endParaRPr lang="en-US" sz="2400" dirty="0"/>
          </a:p>
          <a:p>
            <a:r>
              <a:rPr lang="en-US" sz="2400" dirty="0"/>
              <a:t> "Tips or gratuities" or "tips and gratuities" means any amount freely given by a customer to an entertainer. Tips and gratuities are in addition to, and do not count towards an entertainer's amounts collected. </a:t>
            </a:r>
          </a:p>
        </p:txBody>
      </p:sp>
    </p:spTree>
    <p:custDataLst>
      <p:tags r:id="rId1"/>
    </p:custDataLst>
    <p:extLst>
      <p:ext uri="{BB962C8B-B14F-4D97-AF65-F5344CB8AC3E}">
        <p14:creationId xmlns:p14="http://schemas.microsoft.com/office/powerpoint/2010/main" val="76442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2903200" cy="639763"/>
          </a:xfrm>
        </p:spPr>
        <p:txBody>
          <a:bodyPr/>
          <a:lstStyle/>
          <a:p>
            <a:r>
              <a:rPr lang="en-US" sz="3200" dirty="0"/>
              <a:t>WAC 296-128-90020 Leasing fee and other fee requirements.</a:t>
            </a:r>
            <a:endParaRPr lang="en-US" sz="3200" dirty="0">
              <a:solidFill>
                <a:schemeClr val="tx2"/>
              </a:solidFill>
            </a:endParaRPr>
          </a:p>
        </p:txBody>
      </p:sp>
      <p:sp>
        <p:nvSpPr>
          <p:cNvPr id="3" name="Content Placeholder 2"/>
          <p:cNvSpPr>
            <a:spLocks noGrp="1"/>
          </p:cNvSpPr>
          <p:nvPr>
            <p:ph idx="10"/>
          </p:nvPr>
        </p:nvSpPr>
        <p:spPr>
          <a:xfrm>
            <a:off x="319157" y="1374913"/>
            <a:ext cx="10871200" cy="4876800"/>
          </a:xfrm>
        </p:spPr>
        <p:txBody>
          <a:bodyPr/>
          <a:lstStyle/>
          <a:p>
            <a:r>
              <a:rPr lang="en-US" sz="2133" dirty="0"/>
              <a:t>Stated in a written contract, including a method for estimating the total amounts collected by the entertainer in any eight-hour period </a:t>
            </a:r>
          </a:p>
          <a:p>
            <a:pPr marL="0" indent="0">
              <a:buNone/>
            </a:pPr>
            <a:endParaRPr lang="en-US" sz="2133" dirty="0"/>
          </a:p>
          <a:p>
            <a:r>
              <a:rPr lang="en-US" sz="2133" dirty="0"/>
              <a:t>Leasing fees cannot exceed the lesser of $150 or 30% of amounts collected in a </a:t>
            </a:r>
            <a:r>
              <a:rPr lang="en-US" sz="2133" dirty="0" err="1"/>
              <a:t>nonprivate</a:t>
            </a:r>
            <a:r>
              <a:rPr lang="en-US" sz="2133" dirty="0"/>
              <a:t> area; </a:t>
            </a:r>
            <a:r>
              <a:rPr lang="en-US" sz="2133" i="1" dirty="0"/>
              <a:t>plus</a:t>
            </a:r>
            <a:r>
              <a:rPr lang="en-US" sz="2133" dirty="0"/>
              <a:t> 30% of amounts collected in a private area.</a:t>
            </a:r>
          </a:p>
          <a:p>
            <a:pPr marL="0" indent="0">
              <a:buNone/>
            </a:pPr>
            <a:endParaRPr lang="en-US" sz="2133" dirty="0"/>
          </a:p>
          <a:p>
            <a:r>
              <a:rPr lang="en-US" sz="2133" dirty="0" smtClean="0"/>
              <a:t>"</a:t>
            </a:r>
            <a:r>
              <a:rPr lang="en-US" sz="2133" dirty="0"/>
              <a:t>30% of amounts collected" should be calculated based on the estimated amount determined by the establishment in the written contract, and not based on the exact amounts collected by an entertainer during their shift. </a:t>
            </a:r>
          </a:p>
          <a:p>
            <a:pPr marL="0" indent="0">
              <a:buNone/>
            </a:pPr>
            <a:endParaRPr lang="en-US" sz="2133" dirty="0"/>
          </a:p>
          <a:p>
            <a:r>
              <a:rPr lang="en-US" sz="2133" dirty="0" smtClean="0"/>
              <a:t>Draft rule does not require an establishment to count </a:t>
            </a:r>
            <a:r>
              <a:rPr lang="en-US" sz="2133" dirty="0"/>
              <a:t>exact amounts collected by an entertainer at the end of a period of work. </a:t>
            </a:r>
          </a:p>
          <a:p>
            <a:endParaRPr lang="en-US" sz="1867" dirty="0"/>
          </a:p>
        </p:txBody>
      </p:sp>
    </p:spTree>
    <p:extLst>
      <p:ext uri="{BB962C8B-B14F-4D97-AF65-F5344CB8AC3E}">
        <p14:creationId xmlns:p14="http://schemas.microsoft.com/office/powerpoint/2010/main" val="3135577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988800" cy="639763"/>
          </a:xfrm>
        </p:spPr>
        <p:txBody>
          <a:bodyPr/>
          <a:lstStyle/>
          <a:p>
            <a:r>
              <a:rPr lang="en-US" sz="3200" dirty="0"/>
              <a:t>WAC 296-128-90030 Tips and gratuities. </a:t>
            </a:r>
          </a:p>
        </p:txBody>
      </p:sp>
      <p:sp>
        <p:nvSpPr>
          <p:cNvPr id="3" name="Content Placeholder 2"/>
          <p:cNvSpPr>
            <a:spLocks noGrp="1"/>
          </p:cNvSpPr>
          <p:nvPr>
            <p:ph idx="10"/>
          </p:nvPr>
        </p:nvSpPr>
        <p:spPr>
          <a:xfrm>
            <a:off x="203200" y="1295400"/>
            <a:ext cx="10871200" cy="4267200"/>
          </a:xfrm>
        </p:spPr>
        <p:txBody>
          <a:bodyPr/>
          <a:lstStyle/>
          <a:p>
            <a:r>
              <a:rPr lang="en-US" sz="2400" dirty="0"/>
              <a:t>Entertainers are not required to surrender any tips or gratuities including, but not limited to, participating in any tip pool.</a:t>
            </a:r>
          </a:p>
          <a:p>
            <a:pPr marL="0" indent="0">
              <a:buNone/>
            </a:pPr>
            <a:endParaRPr lang="en-US" sz="2400" dirty="0"/>
          </a:p>
          <a:p>
            <a:r>
              <a:rPr lang="en-US" sz="2400" dirty="0"/>
              <a:t>Entertainers are not required to disclose tip or gratuity amounts to an  establishment.</a:t>
            </a:r>
          </a:p>
          <a:p>
            <a:pPr marL="0" indent="0">
              <a:buNone/>
            </a:pPr>
            <a:endParaRPr lang="en-US" sz="2400" dirty="0"/>
          </a:p>
          <a:p>
            <a:r>
              <a:rPr lang="en-US" sz="2400" dirty="0"/>
              <a:t>Tips and gratuities are in addition to, and do not count towards, amounts collected by the entertainer.</a:t>
            </a:r>
          </a:p>
          <a:p>
            <a:pPr marL="0" indent="0">
              <a:buNone/>
            </a:pPr>
            <a:endParaRPr lang="en-US" sz="2400" dirty="0"/>
          </a:p>
          <a:p>
            <a:r>
              <a:rPr lang="en-US" sz="2400" dirty="0"/>
              <a:t>An establishment may not take adverse action against an entertainer in response to the entertainer's use of, collection of, or refusal to surrender tips or gratuities.</a:t>
            </a:r>
          </a:p>
          <a:p>
            <a:pPr marL="0" indent="0">
              <a:buNone/>
            </a:pPr>
            <a:endParaRPr lang="en-US" sz="1867" dirty="0"/>
          </a:p>
        </p:txBody>
      </p:sp>
    </p:spTree>
    <p:extLst>
      <p:ext uri="{BB962C8B-B14F-4D97-AF65-F5344CB8AC3E}">
        <p14:creationId xmlns:p14="http://schemas.microsoft.com/office/powerpoint/2010/main" val="1251690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279400"/>
            <a:ext cx="11582400" cy="639763"/>
          </a:xfrm>
        </p:spPr>
        <p:txBody>
          <a:bodyPr/>
          <a:lstStyle/>
          <a:p>
            <a:r>
              <a:rPr lang="en-US" sz="3200" dirty="0"/>
              <a:t>WAC 296-128-90040 Written contracts of leasing fees—Administrative requirements. </a:t>
            </a:r>
            <a:endParaRPr lang="en-US" sz="3200" dirty="0">
              <a:solidFill>
                <a:schemeClr val="tx2"/>
              </a:solidFill>
            </a:endParaRPr>
          </a:p>
        </p:txBody>
      </p:sp>
      <p:sp>
        <p:nvSpPr>
          <p:cNvPr id="3" name="Content Placeholder 2"/>
          <p:cNvSpPr>
            <a:spLocks noGrp="1"/>
          </p:cNvSpPr>
          <p:nvPr>
            <p:ph idx="10"/>
          </p:nvPr>
        </p:nvSpPr>
        <p:spPr>
          <a:xfrm>
            <a:off x="101600" y="1193800"/>
            <a:ext cx="11684000" cy="4470400"/>
          </a:xfrm>
        </p:spPr>
        <p:txBody>
          <a:bodyPr/>
          <a:lstStyle/>
          <a:p>
            <a:pPr marL="0" indent="0">
              <a:buNone/>
            </a:pPr>
            <a:endParaRPr lang="en-US" sz="1333" dirty="0"/>
          </a:p>
          <a:p>
            <a:r>
              <a:rPr lang="en-US" sz="1867" dirty="0"/>
              <a:t>If an establishment charges leasing fees, the written contract must include:</a:t>
            </a:r>
          </a:p>
          <a:p>
            <a:pPr marL="533387" lvl="1" indent="0">
              <a:buNone/>
            </a:pPr>
            <a:r>
              <a:rPr lang="en-US" sz="1600" dirty="0"/>
              <a:t>(a) A method for estimating the total amount collected by the entertainer in any eight-hour period;</a:t>
            </a:r>
          </a:p>
          <a:p>
            <a:pPr marL="533387" lvl="1" indent="0">
              <a:buNone/>
            </a:pPr>
            <a:r>
              <a:rPr lang="en-US" sz="1600" dirty="0"/>
              <a:t>(b) The effective dates of the contract;</a:t>
            </a:r>
          </a:p>
          <a:p>
            <a:pPr marL="533387" lvl="1" indent="0">
              <a:buNone/>
            </a:pPr>
            <a:r>
              <a:rPr lang="en-US" sz="1600" dirty="0"/>
              <a:t>(c) The duration of the contract, to be a period of not less than three months;</a:t>
            </a:r>
          </a:p>
          <a:p>
            <a:pPr marL="533387" lvl="1" indent="0">
              <a:buNone/>
            </a:pPr>
            <a:r>
              <a:rPr lang="en-US" sz="1600" dirty="0"/>
              <a:t>(d) Leasing fee discounts or credits offered to the entertainer; and</a:t>
            </a:r>
          </a:p>
          <a:p>
            <a:pPr marL="533387" lvl="1" indent="0">
              <a:buNone/>
            </a:pPr>
            <a:r>
              <a:rPr lang="en-US" sz="1600" dirty="0"/>
              <a:t>(e) Designated costs of services considered to be amounts collected by the entertainer. If designated costs vary based on the time of day or the day of the week, the varied rates must be reflected in the contract.</a:t>
            </a:r>
          </a:p>
          <a:p>
            <a:pPr marL="0" indent="0">
              <a:buNone/>
            </a:pPr>
            <a:endParaRPr lang="en-US" sz="1867" dirty="0"/>
          </a:p>
          <a:p>
            <a:r>
              <a:rPr lang="en-US" sz="1867" dirty="0"/>
              <a:t>An establishment's recorded tally of the number of dances performed by an entertainer multiplied by amounts collected by the entertainer, as designated in the written contract, may be considered a method for estimating total amounts collected in any eight-hour period for the purposes of calculating maximum leasing fee rates. </a:t>
            </a:r>
          </a:p>
          <a:p>
            <a:endParaRPr lang="en-US" sz="1867" dirty="0"/>
          </a:p>
          <a:p>
            <a:r>
              <a:rPr lang="en-US" sz="1867" dirty="0"/>
              <a:t>An establishment must keep copies of written contracts and documents used in estimating the total amounts collected by an entertainer, including records of dance tallies, for three years from the contract end date.</a:t>
            </a:r>
          </a:p>
          <a:p>
            <a:endParaRPr lang="en-US" sz="2533" dirty="0"/>
          </a:p>
          <a:p>
            <a:endParaRPr lang="en-US" sz="2533" dirty="0"/>
          </a:p>
          <a:p>
            <a:pPr marL="0" indent="0">
              <a:buNone/>
            </a:pPr>
            <a:endParaRPr lang="en-US" sz="2533" dirty="0"/>
          </a:p>
        </p:txBody>
      </p:sp>
    </p:spTree>
    <p:extLst>
      <p:ext uri="{BB962C8B-B14F-4D97-AF65-F5344CB8AC3E}">
        <p14:creationId xmlns:p14="http://schemas.microsoft.com/office/powerpoint/2010/main" val="1714388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871200" cy="639763"/>
          </a:xfrm>
        </p:spPr>
        <p:txBody>
          <a:bodyPr/>
          <a:lstStyle/>
          <a:p>
            <a:r>
              <a:rPr lang="en-US" sz="3200" dirty="0">
                <a:solidFill>
                  <a:schemeClr val="tx2"/>
                </a:solidFill>
              </a:rPr>
              <a:t>WAC 296-128-90050 Required signage—Administrative requirements. </a:t>
            </a:r>
          </a:p>
        </p:txBody>
      </p:sp>
      <p:sp>
        <p:nvSpPr>
          <p:cNvPr id="3" name="Content Placeholder 2"/>
          <p:cNvSpPr>
            <a:spLocks noGrp="1"/>
          </p:cNvSpPr>
          <p:nvPr>
            <p:ph idx="10"/>
          </p:nvPr>
        </p:nvSpPr>
        <p:spPr>
          <a:xfrm>
            <a:off x="508000" y="1803400"/>
            <a:ext cx="11379200" cy="4267200"/>
          </a:xfrm>
        </p:spPr>
        <p:txBody>
          <a:bodyPr/>
          <a:lstStyle/>
          <a:p>
            <a:r>
              <a:rPr lang="en-US" sz="2400" dirty="0"/>
              <a:t>All establishments must display signage in areas designated for</a:t>
            </a:r>
          </a:p>
          <a:p>
            <a:pPr marL="0" indent="0">
              <a:buNone/>
            </a:pPr>
            <a:r>
              <a:rPr lang="en-US" sz="2400" dirty="0"/>
              <a:t>entertainers that communicate:</a:t>
            </a:r>
          </a:p>
          <a:p>
            <a:pPr marL="533387" lvl="1" indent="0">
              <a:buNone/>
            </a:pPr>
            <a:r>
              <a:rPr lang="en-US" sz="2400" dirty="0"/>
              <a:t>(</a:t>
            </a:r>
            <a:r>
              <a:rPr lang="en-US" sz="2133" dirty="0"/>
              <a:t>a) Entertainers are not required to surrender any tips or gratuities; and</a:t>
            </a:r>
          </a:p>
          <a:p>
            <a:pPr marL="533387" lvl="1" indent="0">
              <a:buNone/>
            </a:pPr>
            <a:r>
              <a:rPr lang="en-US" sz="2133" dirty="0"/>
              <a:t>(b) An establishment may not take adverse action against an entertainer in response to the entertainer's use or collection of tips or gratuities.</a:t>
            </a:r>
          </a:p>
          <a:p>
            <a:pPr marL="0" indent="0">
              <a:buNone/>
            </a:pPr>
            <a:endParaRPr lang="en-US" sz="2667" dirty="0"/>
          </a:p>
        </p:txBody>
      </p:sp>
    </p:spTree>
    <p:extLst>
      <p:ext uri="{BB962C8B-B14F-4D97-AF65-F5344CB8AC3E}">
        <p14:creationId xmlns:p14="http://schemas.microsoft.com/office/powerpoint/2010/main" val="3529606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9400"/>
            <a:ext cx="12192000" cy="639763"/>
          </a:xfrm>
        </p:spPr>
        <p:txBody>
          <a:bodyPr/>
          <a:lstStyle/>
          <a:p>
            <a:r>
              <a:rPr lang="en-US" sz="3200" dirty="0">
                <a:solidFill>
                  <a:schemeClr val="tx2"/>
                </a:solidFill>
              </a:rPr>
              <a:t>WAC 296-128-90060 Written</a:t>
            </a:r>
            <a:r>
              <a:rPr lang="en-US" sz="2667" dirty="0">
                <a:solidFill>
                  <a:schemeClr val="tx2"/>
                </a:solidFill>
              </a:rPr>
              <a:t> </a:t>
            </a:r>
            <a:r>
              <a:rPr lang="en-US" sz="3200" dirty="0">
                <a:solidFill>
                  <a:schemeClr val="tx2"/>
                </a:solidFill>
              </a:rPr>
              <a:t>notice of reason for termination or refusal to rehire—Administrative requirements. </a:t>
            </a:r>
          </a:p>
        </p:txBody>
      </p:sp>
      <p:sp>
        <p:nvSpPr>
          <p:cNvPr id="3" name="Content Placeholder 2"/>
          <p:cNvSpPr>
            <a:spLocks noGrp="1"/>
          </p:cNvSpPr>
          <p:nvPr>
            <p:ph idx="10"/>
          </p:nvPr>
        </p:nvSpPr>
        <p:spPr>
          <a:xfrm>
            <a:off x="406400" y="1600200"/>
            <a:ext cx="10871200" cy="4368800"/>
          </a:xfrm>
        </p:spPr>
        <p:txBody>
          <a:bodyPr/>
          <a:lstStyle/>
          <a:p>
            <a:r>
              <a:rPr lang="en-US" sz="2400" dirty="0"/>
              <a:t>An establishment must provide an entertainer, or former entertainer, with written notice of the reason(s) for termination or refusal to rehire. </a:t>
            </a:r>
          </a:p>
          <a:p>
            <a:pPr marL="0" indent="0">
              <a:buNone/>
            </a:pPr>
            <a:endParaRPr lang="en-US" sz="2400" dirty="0"/>
          </a:p>
          <a:p>
            <a:r>
              <a:rPr lang="en-US" sz="2400" dirty="0"/>
              <a:t>Include any applicable date(s) of events or corrective action that led to the termination or rehire refusal. </a:t>
            </a:r>
          </a:p>
          <a:p>
            <a:pPr marL="0" indent="0">
              <a:buNone/>
            </a:pPr>
            <a:endParaRPr lang="en-US" sz="2400" dirty="0"/>
          </a:p>
          <a:p>
            <a:r>
              <a:rPr lang="en-US" sz="2400" dirty="0"/>
              <a:t>Within 10 business days of the termination or refusal to rehire</a:t>
            </a:r>
          </a:p>
          <a:p>
            <a:pPr marL="0" indent="0">
              <a:buNone/>
            </a:pPr>
            <a:endParaRPr lang="en-US" sz="2400" dirty="0"/>
          </a:p>
          <a:p>
            <a:r>
              <a:rPr lang="en-US" sz="2400" dirty="0"/>
              <a:t>Rehire notice requirement does not apply to individuals who last worked at the establishment more than three years from the request. </a:t>
            </a:r>
          </a:p>
          <a:p>
            <a:pPr marL="304792" indent="-304792">
              <a:buAutoNum type="arabicParenBoth"/>
            </a:pPr>
            <a:endParaRPr lang="en-US" sz="1600" dirty="0"/>
          </a:p>
          <a:p>
            <a:pPr marL="304792" indent="-304792">
              <a:buAutoNum type="arabicParenBoth"/>
            </a:pPr>
            <a:endParaRPr lang="en-US" sz="1600" dirty="0"/>
          </a:p>
        </p:txBody>
      </p:sp>
    </p:spTree>
    <p:extLst>
      <p:ext uri="{BB962C8B-B14F-4D97-AF65-F5344CB8AC3E}">
        <p14:creationId xmlns:p14="http://schemas.microsoft.com/office/powerpoint/2010/main" val="2646471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10871200" cy="639763"/>
          </a:xfrm>
        </p:spPr>
        <p:txBody>
          <a:bodyPr/>
          <a:lstStyle/>
          <a:p>
            <a:r>
              <a:rPr lang="en-US" sz="3200" dirty="0">
                <a:solidFill>
                  <a:schemeClr val="tx2"/>
                </a:solidFill>
              </a:rPr>
              <a:t>WAC 296-128-90070 Retaliation. </a:t>
            </a:r>
            <a:endParaRPr lang="en-US" sz="3200" strike="dblStrike" dirty="0">
              <a:solidFill>
                <a:schemeClr val="tx2"/>
              </a:solidFill>
            </a:endParaRPr>
          </a:p>
        </p:txBody>
      </p:sp>
      <p:sp>
        <p:nvSpPr>
          <p:cNvPr id="3" name="Content Placeholder 2"/>
          <p:cNvSpPr>
            <a:spLocks noGrp="1"/>
          </p:cNvSpPr>
          <p:nvPr>
            <p:ph idx="10"/>
          </p:nvPr>
        </p:nvSpPr>
        <p:spPr>
          <a:xfrm>
            <a:off x="304800" y="1193800"/>
            <a:ext cx="10871200" cy="3043237"/>
          </a:xfrm>
        </p:spPr>
        <p:txBody>
          <a:bodyPr/>
          <a:lstStyle/>
          <a:p>
            <a:r>
              <a:rPr lang="en-US" sz="2400" dirty="0"/>
              <a:t>It is unlawful for an establishment to interfere with, restrain, or deny the exercise of any entertainer right provided under or in connection with RCW 49.46.360 or associated rules</a:t>
            </a:r>
            <a:r>
              <a:rPr lang="en-US" sz="2400" dirty="0" smtClean="0"/>
              <a:t>.</a:t>
            </a:r>
          </a:p>
          <a:p>
            <a:endParaRPr lang="en-US" sz="2400" dirty="0"/>
          </a:p>
          <a:p>
            <a:r>
              <a:rPr lang="en-US" sz="2400" dirty="0"/>
              <a:t>Such rights include, but are not limited to: </a:t>
            </a:r>
          </a:p>
          <a:p>
            <a:pPr lvl="1"/>
            <a:r>
              <a:rPr lang="en-US" sz="2133" dirty="0"/>
              <a:t>The use or collection of tips or gratuities</a:t>
            </a:r>
          </a:p>
          <a:p>
            <a:pPr lvl="1"/>
            <a:r>
              <a:rPr lang="en-US" sz="2133" dirty="0"/>
              <a:t>F</a:t>
            </a:r>
            <a:r>
              <a:rPr lang="en-US" sz="2133" dirty="0" smtClean="0"/>
              <a:t>iling </a:t>
            </a:r>
            <a:r>
              <a:rPr lang="en-US" sz="2133" dirty="0"/>
              <a:t>an action, or instituting or causing to be instituted any proceeding under or related to RCW 49.46.360</a:t>
            </a:r>
          </a:p>
          <a:p>
            <a:pPr lvl="1"/>
            <a:r>
              <a:rPr lang="en-US" sz="2133" dirty="0"/>
              <a:t>Testifying or intending to testify in any such proceeding related to any rights provided under RCW 49.46.360 or associated rules.</a:t>
            </a:r>
            <a:endParaRPr lang="en-US" sz="2133" dirty="0">
              <a:solidFill>
                <a:srgbClr val="FF0000"/>
              </a:solidFill>
            </a:endParaRPr>
          </a:p>
          <a:p>
            <a:endParaRPr lang="en-US" dirty="0" smtClean="0"/>
          </a:p>
          <a:p>
            <a:endParaRPr lang="en-US" dirty="0"/>
          </a:p>
        </p:txBody>
      </p:sp>
    </p:spTree>
    <p:extLst>
      <p:ext uri="{BB962C8B-B14F-4D97-AF65-F5344CB8AC3E}">
        <p14:creationId xmlns:p14="http://schemas.microsoft.com/office/powerpoint/2010/main" val="4158845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10871200" cy="639763"/>
          </a:xfrm>
        </p:spPr>
        <p:txBody>
          <a:bodyPr/>
          <a:lstStyle/>
          <a:p>
            <a:r>
              <a:rPr lang="en-US" sz="3200" dirty="0"/>
              <a:t>WAC 296-128-90080 Enforcement—Compensation. </a:t>
            </a:r>
            <a:endParaRPr lang="en-US" sz="3200" strike="dblStrike" dirty="0">
              <a:solidFill>
                <a:schemeClr val="tx2"/>
              </a:solidFill>
            </a:endParaRPr>
          </a:p>
        </p:txBody>
      </p:sp>
      <p:sp>
        <p:nvSpPr>
          <p:cNvPr id="3" name="Content Placeholder 2"/>
          <p:cNvSpPr>
            <a:spLocks noGrp="1"/>
          </p:cNvSpPr>
          <p:nvPr>
            <p:ph idx="10"/>
          </p:nvPr>
        </p:nvSpPr>
        <p:spPr>
          <a:xfrm>
            <a:off x="320299" y="1193800"/>
            <a:ext cx="10871200" cy="3043237"/>
          </a:xfrm>
        </p:spPr>
        <p:txBody>
          <a:bodyPr/>
          <a:lstStyle/>
          <a:p>
            <a:r>
              <a:rPr lang="en-US" sz="2400" dirty="0"/>
              <a:t>Violations include, but are not limited to, improper leasing fees or other fees, improper deductions, or the improper collection of amounts owed to an entertainer, including tips or gratuities.</a:t>
            </a:r>
          </a:p>
          <a:p>
            <a:r>
              <a:rPr lang="en-US" sz="2400" dirty="0"/>
              <a:t>3 year statute of limitations </a:t>
            </a:r>
          </a:p>
          <a:p>
            <a:r>
              <a:rPr lang="en-US" sz="2400" dirty="0"/>
              <a:t>Department discovers additional violations</a:t>
            </a:r>
          </a:p>
          <a:p>
            <a:r>
              <a:rPr lang="en-US" sz="2400" dirty="0"/>
              <a:t>Consolidated investigations </a:t>
            </a:r>
          </a:p>
          <a:p>
            <a:r>
              <a:rPr lang="en-US" sz="2400" dirty="0"/>
              <a:t>Subpoenas </a:t>
            </a:r>
          </a:p>
          <a:p>
            <a:r>
              <a:rPr lang="en-US" sz="2400" dirty="0"/>
              <a:t>Self-audits </a:t>
            </a:r>
          </a:p>
          <a:p>
            <a:r>
              <a:rPr lang="en-US" sz="2400" dirty="0"/>
              <a:t>Determinations </a:t>
            </a:r>
          </a:p>
          <a:p>
            <a:r>
              <a:rPr lang="en-US" sz="2400" dirty="0"/>
              <a:t>Interest and Penalties </a:t>
            </a:r>
          </a:p>
        </p:txBody>
      </p:sp>
    </p:spTree>
    <p:extLst>
      <p:ext uri="{BB962C8B-B14F-4D97-AF65-F5344CB8AC3E}">
        <p14:creationId xmlns:p14="http://schemas.microsoft.com/office/powerpoint/2010/main" val="1515373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10871200" cy="639763"/>
          </a:xfrm>
        </p:spPr>
        <p:txBody>
          <a:bodyPr/>
          <a:lstStyle/>
          <a:p>
            <a:r>
              <a:rPr lang="en-US" sz="3200" dirty="0"/>
              <a:t>WAC 296-128-90090 Enforcement—Administrative violations. </a:t>
            </a:r>
            <a:endParaRPr lang="en-US" sz="3200" strike="dblStrike" dirty="0">
              <a:solidFill>
                <a:schemeClr val="tx2"/>
              </a:solidFill>
            </a:endParaRPr>
          </a:p>
        </p:txBody>
      </p:sp>
      <p:sp>
        <p:nvSpPr>
          <p:cNvPr id="3" name="Content Placeholder 2"/>
          <p:cNvSpPr>
            <a:spLocks noGrp="1"/>
          </p:cNvSpPr>
          <p:nvPr>
            <p:ph idx="10"/>
          </p:nvPr>
        </p:nvSpPr>
        <p:spPr>
          <a:xfrm>
            <a:off x="304800" y="1701800"/>
            <a:ext cx="10871200" cy="3043237"/>
          </a:xfrm>
        </p:spPr>
        <p:txBody>
          <a:bodyPr/>
          <a:lstStyle/>
          <a:p>
            <a:r>
              <a:rPr lang="en-US" sz="2400" dirty="0"/>
              <a:t>Violations include, but are not limited to, written contract requirements of RCW 49.46.360 (2) and (3), signage requirements of RCW 49.46.360(5), notice requirements of RCW 49.46.360(6), and associated rules. </a:t>
            </a:r>
          </a:p>
          <a:p>
            <a:r>
              <a:rPr lang="en-US" sz="2400" dirty="0"/>
              <a:t>3 year statute of limitations </a:t>
            </a:r>
          </a:p>
          <a:p>
            <a:r>
              <a:rPr lang="en-US" sz="2400" dirty="0"/>
              <a:t>Department discovers additional violations</a:t>
            </a:r>
          </a:p>
          <a:p>
            <a:r>
              <a:rPr lang="en-US" sz="2400" dirty="0"/>
              <a:t>Consolidated investigations </a:t>
            </a:r>
          </a:p>
          <a:p>
            <a:r>
              <a:rPr lang="en-US" sz="2400" dirty="0"/>
              <a:t>Subpoenas </a:t>
            </a:r>
          </a:p>
          <a:p>
            <a:r>
              <a:rPr lang="en-US" sz="2400" dirty="0"/>
              <a:t>Self-audits </a:t>
            </a:r>
          </a:p>
          <a:p>
            <a:r>
              <a:rPr lang="en-US" sz="2400" dirty="0"/>
              <a:t>Determinations</a:t>
            </a:r>
          </a:p>
          <a:p>
            <a:r>
              <a:rPr lang="en-US" sz="2400" dirty="0"/>
              <a:t>Interest and Penalties </a:t>
            </a:r>
          </a:p>
          <a:p>
            <a:endParaRPr lang="en-US" sz="2400" dirty="0"/>
          </a:p>
          <a:p>
            <a:endParaRPr lang="en-US" sz="2400" dirty="0"/>
          </a:p>
          <a:p>
            <a:endParaRPr lang="en-US" dirty="0"/>
          </a:p>
        </p:txBody>
      </p:sp>
    </p:spTree>
    <p:extLst>
      <p:ext uri="{BB962C8B-B14F-4D97-AF65-F5344CB8AC3E}">
        <p14:creationId xmlns:p14="http://schemas.microsoft.com/office/powerpoint/2010/main" val="3787462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10871200" cy="639763"/>
          </a:xfrm>
        </p:spPr>
        <p:txBody>
          <a:bodyPr/>
          <a:lstStyle/>
          <a:p>
            <a:r>
              <a:rPr lang="en-US" sz="3200" dirty="0"/>
              <a:t>WAC 296-128-90100 Enforcement—Retaliation. </a:t>
            </a:r>
            <a:endParaRPr lang="en-US" sz="3200" strike="dblStrike" dirty="0">
              <a:solidFill>
                <a:schemeClr val="tx2"/>
              </a:solidFill>
            </a:endParaRPr>
          </a:p>
        </p:txBody>
      </p:sp>
      <p:sp>
        <p:nvSpPr>
          <p:cNvPr id="3" name="Content Placeholder 2"/>
          <p:cNvSpPr>
            <a:spLocks noGrp="1"/>
          </p:cNvSpPr>
          <p:nvPr>
            <p:ph idx="10"/>
          </p:nvPr>
        </p:nvSpPr>
        <p:spPr>
          <a:xfrm>
            <a:off x="304800" y="1295400"/>
            <a:ext cx="10871200" cy="3043237"/>
          </a:xfrm>
        </p:spPr>
        <p:txBody>
          <a:bodyPr/>
          <a:lstStyle/>
          <a:p>
            <a:r>
              <a:rPr lang="en-US" sz="2400" dirty="0"/>
              <a:t>An entertainer who believes that they were subject to retaliation by their establishment for the exercise of any entertainer rights under RCW 49.46.360 or associated rules, may file a complaint with the department </a:t>
            </a:r>
          </a:p>
          <a:p>
            <a:r>
              <a:rPr lang="en-US" sz="2400" dirty="0"/>
              <a:t>180 day statute of limitations </a:t>
            </a:r>
          </a:p>
          <a:p>
            <a:r>
              <a:rPr lang="en-US" sz="2400" dirty="0"/>
              <a:t>Department discovers additional violations</a:t>
            </a:r>
          </a:p>
          <a:p>
            <a:r>
              <a:rPr lang="en-US" sz="2400" dirty="0"/>
              <a:t>Consolidated investigations </a:t>
            </a:r>
          </a:p>
          <a:p>
            <a:r>
              <a:rPr lang="en-US" sz="2400" dirty="0"/>
              <a:t>Self-audits </a:t>
            </a:r>
          </a:p>
          <a:p>
            <a:r>
              <a:rPr lang="en-US" sz="2400" dirty="0"/>
              <a:t>Determinations </a:t>
            </a:r>
          </a:p>
          <a:p>
            <a:r>
              <a:rPr lang="en-US" sz="2400" dirty="0"/>
              <a:t>Interest and penalties </a:t>
            </a:r>
          </a:p>
          <a:p>
            <a:endParaRPr lang="en-US" dirty="0"/>
          </a:p>
        </p:txBody>
      </p:sp>
    </p:spTree>
    <p:extLst>
      <p:ext uri="{BB962C8B-B14F-4D97-AF65-F5344CB8AC3E}">
        <p14:creationId xmlns:p14="http://schemas.microsoft.com/office/powerpoint/2010/main" val="395605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0"/>
          </p:nvPr>
        </p:nvSpPr>
        <p:spPr>
          <a:xfrm>
            <a:off x="711200" y="1435331"/>
            <a:ext cx="10871200" cy="4465637"/>
          </a:xfrm>
        </p:spPr>
        <p:txBody>
          <a:bodyPr/>
          <a:lstStyle/>
          <a:p>
            <a:r>
              <a:rPr lang="en-US" sz="3200" dirty="0" smtClean="0"/>
              <a:t>Introductions </a:t>
            </a:r>
          </a:p>
          <a:p>
            <a:r>
              <a:rPr lang="en-US" sz="3200" dirty="0" smtClean="0"/>
              <a:t>Background</a:t>
            </a:r>
          </a:p>
          <a:p>
            <a:r>
              <a:rPr lang="en-US" sz="3200" dirty="0" smtClean="0"/>
              <a:t>Public hearing schedule and rulemaking timeline</a:t>
            </a:r>
            <a:endParaRPr lang="en-US" sz="3200" dirty="0"/>
          </a:p>
          <a:p>
            <a:r>
              <a:rPr lang="en-US" sz="3200" dirty="0" smtClean="0"/>
              <a:t>Overview </a:t>
            </a:r>
            <a:r>
              <a:rPr lang="en-US" sz="3200" dirty="0"/>
              <a:t>of </a:t>
            </a:r>
            <a:r>
              <a:rPr lang="en-US" sz="3200" dirty="0" smtClean="0"/>
              <a:t>proposed draft rules</a:t>
            </a:r>
            <a:endParaRPr lang="en-US" sz="3200" dirty="0"/>
          </a:p>
          <a:p>
            <a:pPr lvl="1"/>
            <a:r>
              <a:rPr lang="en-US" sz="2800" dirty="0"/>
              <a:t>Safety and health</a:t>
            </a:r>
          </a:p>
          <a:p>
            <a:pPr lvl="1"/>
            <a:r>
              <a:rPr lang="en-US" sz="2800" dirty="0"/>
              <a:t>Labor standards </a:t>
            </a:r>
          </a:p>
          <a:p>
            <a:r>
              <a:rPr lang="en-US" sz="3200" dirty="0" smtClean="0"/>
              <a:t>Q&amp;A on proposed draft rules</a:t>
            </a:r>
            <a:endParaRPr lang="en-US" sz="3200" dirty="0"/>
          </a:p>
          <a:p>
            <a:r>
              <a:rPr lang="en-US" sz="3200" dirty="0" smtClean="0"/>
              <a:t>Public hearing comments start at 11:00 a.m. </a:t>
            </a:r>
            <a:endParaRPr lang="en-US" sz="3200" dirty="0"/>
          </a:p>
        </p:txBody>
      </p:sp>
    </p:spTree>
    <p:custDataLst>
      <p:tags r:id="rId1"/>
    </p:custDataLst>
    <p:extLst>
      <p:ext uri="{BB962C8B-B14F-4D97-AF65-F5344CB8AC3E}">
        <p14:creationId xmlns:p14="http://schemas.microsoft.com/office/powerpoint/2010/main" val="1133568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10871200" cy="639763"/>
          </a:xfrm>
        </p:spPr>
        <p:txBody>
          <a:bodyPr/>
          <a:lstStyle/>
          <a:p>
            <a:r>
              <a:rPr lang="en-US" sz="3200" dirty="0">
                <a:solidFill>
                  <a:schemeClr val="tx2"/>
                </a:solidFill>
              </a:rPr>
              <a:t>WAC 296-128-90110 Administrative appeals.</a:t>
            </a:r>
            <a:endParaRPr lang="en-US" sz="3200" strike="dblStrike" dirty="0">
              <a:solidFill>
                <a:schemeClr val="tx2"/>
              </a:solidFill>
            </a:endParaRPr>
          </a:p>
        </p:txBody>
      </p:sp>
      <p:sp>
        <p:nvSpPr>
          <p:cNvPr id="3" name="Content Placeholder 2"/>
          <p:cNvSpPr>
            <a:spLocks noGrp="1"/>
          </p:cNvSpPr>
          <p:nvPr>
            <p:ph idx="10"/>
          </p:nvPr>
        </p:nvSpPr>
        <p:spPr>
          <a:xfrm>
            <a:off x="304800" y="1295400"/>
            <a:ext cx="10871200" cy="3043237"/>
          </a:xfrm>
        </p:spPr>
        <p:txBody>
          <a:bodyPr/>
          <a:lstStyle/>
          <a:p>
            <a:r>
              <a:rPr lang="en-US" sz="2400" dirty="0"/>
              <a:t>A person, firm, or corporation aggrieved by a citation or determination of compliance may appeal the citation or determination of compliance to the director within 30 days. </a:t>
            </a:r>
          </a:p>
          <a:p>
            <a:endParaRPr lang="en-US" sz="2400" dirty="0"/>
          </a:p>
          <a:p>
            <a:r>
              <a:rPr lang="en-US" sz="2400" dirty="0"/>
              <a:t>A citation or determination of compliance not appealed within 30 days is final and binding, and not subject to further appeal.</a:t>
            </a:r>
          </a:p>
          <a:p>
            <a:endParaRPr lang="en-US" sz="2400" dirty="0"/>
          </a:p>
          <a:p>
            <a:r>
              <a:rPr lang="en-US" sz="2400" dirty="0"/>
              <a:t>An establishment that fails to allow adequate inspection of records in an investigation by the department may not use such records in an appeal of a the department’s determination. </a:t>
            </a:r>
          </a:p>
          <a:p>
            <a:endParaRPr lang="en-US" dirty="0" smtClean="0"/>
          </a:p>
          <a:p>
            <a:endParaRPr lang="en-US" dirty="0"/>
          </a:p>
        </p:txBody>
      </p:sp>
    </p:spTree>
    <p:extLst>
      <p:ext uri="{BB962C8B-B14F-4D97-AF65-F5344CB8AC3E}">
        <p14:creationId xmlns:p14="http://schemas.microsoft.com/office/powerpoint/2010/main" val="208661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381000"/>
            <a:ext cx="10871200" cy="639763"/>
          </a:xfrm>
        </p:spPr>
        <p:txBody>
          <a:bodyPr/>
          <a:lstStyle/>
          <a:p>
            <a:r>
              <a:rPr lang="en-US" sz="3200" dirty="0">
                <a:solidFill>
                  <a:schemeClr val="tx2"/>
                </a:solidFill>
              </a:rPr>
              <a:t>WAC 296-128-90120 Collection procedures. </a:t>
            </a:r>
            <a:endParaRPr lang="en-US" sz="3200" strike="dblStrike" dirty="0">
              <a:solidFill>
                <a:schemeClr val="tx2"/>
              </a:solidFill>
            </a:endParaRPr>
          </a:p>
        </p:txBody>
      </p:sp>
      <p:sp>
        <p:nvSpPr>
          <p:cNvPr id="3" name="Content Placeholder 2"/>
          <p:cNvSpPr>
            <a:spLocks noGrp="1"/>
          </p:cNvSpPr>
          <p:nvPr>
            <p:ph idx="10"/>
          </p:nvPr>
        </p:nvSpPr>
        <p:spPr>
          <a:xfrm>
            <a:off x="304800" y="1295400"/>
            <a:ext cx="10871200" cy="3043237"/>
          </a:xfrm>
        </p:spPr>
        <p:txBody>
          <a:bodyPr/>
          <a:lstStyle/>
          <a:p>
            <a:r>
              <a:rPr lang="en-US" sz="2400" dirty="0"/>
              <a:t>Collections of unpaid citations will be handled pursuant to the procedures outlined in RCW 49.48.086. </a:t>
            </a:r>
            <a:endParaRPr lang="en-US" dirty="0" smtClean="0"/>
          </a:p>
          <a:p>
            <a:endParaRPr lang="en-US" dirty="0"/>
          </a:p>
        </p:txBody>
      </p:sp>
    </p:spTree>
    <p:extLst>
      <p:ext uri="{BB962C8B-B14F-4D97-AF65-F5344CB8AC3E}">
        <p14:creationId xmlns:p14="http://schemas.microsoft.com/office/powerpoint/2010/main" val="2713018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871200" cy="639763"/>
          </a:xfrm>
        </p:spPr>
        <p:txBody>
          <a:bodyPr/>
          <a:lstStyle/>
          <a:p>
            <a:r>
              <a:rPr lang="en-US" sz="3200" dirty="0">
                <a:solidFill>
                  <a:schemeClr val="tx2"/>
                </a:solidFill>
              </a:rPr>
              <a:t>WAC 296-128-90130 Severability clause. </a:t>
            </a:r>
            <a:endParaRPr lang="en-US" sz="3200" strike="dblStrike" dirty="0">
              <a:solidFill>
                <a:schemeClr val="tx2"/>
              </a:solidFill>
            </a:endParaRPr>
          </a:p>
        </p:txBody>
      </p:sp>
      <p:sp>
        <p:nvSpPr>
          <p:cNvPr id="3" name="Content Placeholder 2"/>
          <p:cNvSpPr>
            <a:spLocks noGrp="1"/>
          </p:cNvSpPr>
          <p:nvPr>
            <p:ph idx="10"/>
          </p:nvPr>
        </p:nvSpPr>
        <p:spPr>
          <a:xfrm>
            <a:off x="304800" y="1295400"/>
            <a:ext cx="10871200" cy="3043237"/>
          </a:xfrm>
        </p:spPr>
        <p:txBody>
          <a:bodyPr/>
          <a:lstStyle/>
          <a:p>
            <a:r>
              <a:rPr lang="en-US" sz="2400" dirty="0"/>
              <a:t>If any provision of the rules in this chapter, or their application to any person or circumstance is held invalid, the remainder of these rules or their application of the provision to other persons or circumstances is not affected.</a:t>
            </a:r>
            <a:endParaRPr lang="en-US" dirty="0"/>
          </a:p>
        </p:txBody>
      </p:sp>
    </p:spTree>
    <p:extLst>
      <p:ext uri="{BB962C8B-B14F-4D97-AF65-F5344CB8AC3E}">
        <p14:creationId xmlns:p14="http://schemas.microsoft.com/office/powerpoint/2010/main" val="3503428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37449" y="279400"/>
            <a:ext cx="10871200" cy="639763"/>
          </a:xfrm>
        </p:spPr>
        <p:txBody>
          <a:bodyPr/>
          <a:lstStyle/>
          <a:p>
            <a:r>
              <a:rPr lang="en-US" sz="3200" dirty="0"/>
              <a:t>Questions?</a:t>
            </a:r>
          </a:p>
        </p:txBody>
      </p:sp>
    </p:spTree>
    <p:custDataLst>
      <p:tags r:id="rId1"/>
    </p:custDataLst>
    <p:extLst>
      <p:ext uri="{BB962C8B-B14F-4D97-AF65-F5344CB8AC3E}">
        <p14:creationId xmlns:p14="http://schemas.microsoft.com/office/powerpoint/2010/main" val="33315147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686" y="195944"/>
            <a:ext cx="10871200" cy="1260230"/>
          </a:xfrm>
        </p:spPr>
        <p:txBody>
          <a:bodyPr/>
          <a:lstStyle/>
          <a:p>
            <a:pPr algn="ctr"/>
            <a:r>
              <a:rPr lang="en-US" sz="4000" dirty="0"/>
              <a:t>Deadline for public comment is </a:t>
            </a:r>
            <a:r>
              <a:rPr lang="en-US" sz="4000" dirty="0" smtClean="0"/>
              <a:t>5:00pm </a:t>
            </a:r>
            <a:r>
              <a:rPr lang="en-US" sz="4000" dirty="0"/>
              <a:t>on October 18, </a:t>
            </a:r>
            <a:r>
              <a:rPr lang="en-US" sz="4000" dirty="0" smtClean="0"/>
              <a:t>2024</a:t>
            </a:r>
            <a:endParaRPr lang="en-US" sz="4000" dirty="0">
              <a:solidFill>
                <a:schemeClr val="tx2"/>
              </a:solidFill>
            </a:endParaRPr>
          </a:p>
        </p:txBody>
      </p:sp>
      <p:sp>
        <p:nvSpPr>
          <p:cNvPr id="3" name="Content Placeholder 2"/>
          <p:cNvSpPr>
            <a:spLocks noGrp="1"/>
          </p:cNvSpPr>
          <p:nvPr>
            <p:ph idx="10"/>
          </p:nvPr>
        </p:nvSpPr>
        <p:spPr>
          <a:xfrm>
            <a:off x="569686" y="1533211"/>
            <a:ext cx="5330371" cy="4497475"/>
          </a:xfrm>
        </p:spPr>
        <p:txBody>
          <a:bodyPr/>
          <a:lstStyle/>
          <a:p>
            <a:pPr marL="0" indent="0">
              <a:buNone/>
            </a:pPr>
            <a:r>
              <a:rPr lang="en-US" sz="2200" dirty="0" smtClean="0"/>
              <a:t>For the safety and health rules, please send </a:t>
            </a:r>
            <a:r>
              <a:rPr lang="en-US" sz="2200" dirty="0"/>
              <a:t>written comments to: </a:t>
            </a:r>
          </a:p>
          <a:p>
            <a:r>
              <a:rPr lang="en-US" sz="2200" dirty="0" smtClean="0"/>
              <a:t>Cindy Ireland, </a:t>
            </a:r>
            <a:r>
              <a:rPr lang="en-US" sz="2200" dirty="0"/>
              <a:t>Administrative Regulations Analyst 	</a:t>
            </a:r>
          </a:p>
          <a:p>
            <a:pPr lvl="1"/>
            <a:r>
              <a:rPr lang="en-US" sz="2200" dirty="0" smtClean="0"/>
              <a:t>Department of Labor &amp; Industries, Division </a:t>
            </a:r>
            <a:r>
              <a:rPr lang="en-US" sz="2200" dirty="0"/>
              <a:t>of Occupational Safety and Health </a:t>
            </a:r>
            <a:endParaRPr lang="en-US" sz="2200" dirty="0" smtClean="0"/>
          </a:p>
          <a:p>
            <a:pPr marL="609585" lvl="1" indent="0">
              <a:buNone/>
            </a:pPr>
            <a:r>
              <a:rPr lang="en-US" sz="2200" dirty="0"/>
              <a:t>	</a:t>
            </a:r>
            <a:r>
              <a:rPr lang="en-US" sz="2200" dirty="0" smtClean="0"/>
              <a:t> PO </a:t>
            </a:r>
            <a:r>
              <a:rPr lang="en-US" sz="2200" dirty="0"/>
              <a:t>Box 44620 </a:t>
            </a:r>
            <a:endParaRPr lang="en-US" sz="2200" dirty="0" smtClean="0"/>
          </a:p>
          <a:p>
            <a:pPr marL="609585" lvl="1" indent="0">
              <a:buNone/>
            </a:pPr>
            <a:r>
              <a:rPr lang="en-US" sz="2200" dirty="0"/>
              <a:t>	</a:t>
            </a:r>
            <a:r>
              <a:rPr lang="en-US" sz="2200" dirty="0" smtClean="0"/>
              <a:t> Olympia</a:t>
            </a:r>
            <a:r>
              <a:rPr lang="en-US" sz="2200" dirty="0"/>
              <a:t>, WA </a:t>
            </a:r>
            <a:r>
              <a:rPr lang="en-US" sz="2200" dirty="0" smtClean="0"/>
              <a:t>98504-4620</a:t>
            </a:r>
            <a:endParaRPr lang="en-US" sz="2200" dirty="0"/>
          </a:p>
          <a:p>
            <a:pPr lvl="1"/>
            <a:r>
              <a:rPr lang="en-US" sz="2200" dirty="0">
                <a:hlinkClick r:id="rId4"/>
              </a:rPr>
              <a:t>AERules@Lni.wa.gov</a:t>
            </a:r>
            <a:r>
              <a:rPr lang="en-US" sz="2200" dirty="0"/>
              <a:t> </a:t>
            </a:r>
            <a:r>
              <a:rPr lang="en-US" sz="2200" dirty="0" smtClean="0"/>
              <a:t>or </a:t>
            </a:r>
            <a:r>
              <a:rPr lang="en-US" sz="2200" dirty="0" smtClean="0">
                <a:hlinkClick r:id="rId5"/>
              </a:rPr>
              <a:t>Cynthia.Ireland@Lni.wa.gov</a:t>
            </a:r>
            <a:r>
              <a:rPr lang="en-US" sz="2200" dirty="0" smtClean="0"/>
              <a:t> </a:t>
            </a:r>
            <a:endParaRPr lang="en-US" sz="2200" dirty="0"/>
          </a:p>
          <a:p>
            <a:pPr lvl="1"/>
            <a:r>
              <a:rPr lang="en-US" sz="2200" dirty="0" smtClean="0"/>
              <a:t>Fax </a:t>
            </a:r>
            <a:r>
              <a:rPr lang="en-US" sz="2200" dirty="0"/>
              <a:t>360-902-5619</a:t>
            </a:r>
          </a:p>
        </p:txBody>
      </p:sp>
      <p:sp>
        <p:nvSpPr>
          <p:cNvPr id="5" name="Content Placeholder 2"/>
          <p:cNvSpPr txBox="1">
            <a:spLocks/>
          </p:cNvSpPr>
          <p:nvPr/>
        </p:nvSpPr>
        <p:spPr>
          <a:xfrm>
            <a:off x="6005286" y="1533211"/>
            <a:ext cx="5330371" cy="4497475"/>
          </a:xfrm>
          <a:prstGeom prst="rect">
            <a:avLst/>
          </a:prstGeom>
        </p:spPr>
        <p:txBody>
          <a:bodyPr/>
          <a:lstStyle>
            <a:lvl1pPr marL="457189" indent="-457189" algn="l" rtl="0" eaLnBrk="1" fontAlgn="base" hangingPunct="1">
              <a:spcBef>
                <a:spcPct val="20000"/>
              </a:spcBef>
              <a:spcAft>
                <a:spcPct val="0"/>
              </a:spcAft>
              <a:buClr>
                <a:srgbClr val="093678"/>
              </a:buClr>
              <a:buFont typeface="Wingdings" pitchFamily="2" charset="2"/>
              <a:buChar char="§"/>
              <a:defRPr sz="3733">
                <a:solidFill>
                  <a:schemeClr val="tx1"/>
                </a:solidFill>
                <a:latin typeface="+mn-lt"/>
                <a:ea typeface="+mn-ea"/>
                <a:cs typeface="+mn-cs"/>
              </a:defRPr>
            </a:lvl1pPr>
            <a:lvl2pPr marL="990575" indent="-380990" algn="l" rtl="0" eaLnBrk="1" fontAlgn="base" hangingPunct="1">
              <a:spcBef>
                <a:spcPct val="20000"/>
              </a:spcBef>
              <a:spcAft>
                <a:spcPct val="0"/>
              </a:spcAft>
              <a:buClr>
                <a:schemeClr val="tx1"/>
              </a:buClr>
              <a:buSzPct val="80000"/>
              <a:buFont typeface="Arial" pitchFamily="34" charset="0"/>
              <a:buChar char="−"/>
              <a:defRPr sz="3200">
                <a:solidFill>
                  <a:schemeClr val="tx1"/>
                </a:solidFill>
                <a:latin typeface="+mn-lt"/>
              </a:defRPr>
            </a:lvl2pPr>
            <a:lvl3pPr marL="1523962" indent="-304792" algn="l" rtl="0" eaLnBrk="1" fontAlgn="base" hangingPunct="1">
              <a:spcBef>
                <a:spcPct val="20000"/>
              </a:spcBef>
              <a:spcAft>
                <a:spcPct val="0"/>
              </a:spcAft>
              <a:buClr>
                <a:srgbClr val="093678"/>
              </a:buClr>
              <a:buSzPct val="70000"/>
              <a:buFont typeface="Wingdings" pitchFamily="2" charset="2"/>
              <a:buChar char="§"/>
              <a:defRPr sz="2667">
                <a:solidFill>
                  <a:schemeClr val="tx1"/>
                </a:solidFill>
                <a:latin typeface="+mn-lt"/>
              </a:defRPr>
            </a:lvl3pPr>
            <a:lvl4pPr marL="2133547" indent="-304792" algn="l" rtl="0" eaLnBrk="1" fontAlgn="base" hangingPunct="1">
              <a:spcBef>
                <a:spcPct val="20000"/>
              </a:spcBef>
              <a:spcAft>
                <a:spcPct val="0"/>
              </a:spcAft>
              <a:buClr>
                <a:srgbClr val="005595"/>
              </a:buClr>
              <a:buChar char="–"/>
              <a:defRPr>
                <a:solidFill>
                  <a:schemeClr val="tx1"/>
                </a:solidFill>
                <a:latin typeface="+mn-lt"/>
              </a:defRPr>
            </a:lvl4pPr>
            <a:lvl5pPr marL="2743131" indent="-304792" algn="l" rtl="0" eaLnBrk="1" fontAlgn="base" hangingPunct="1">
              <a:spcBef>
                <a:spcPct val="20000"/>
              </a:spcBef>
              <a:spcAft>
                <a:spcPct val="0"/>
              </a:spcAft>
              <a:buClr>
                <a:srgbClr val="005595"/>
              </a:buClr>
              <a:buChar char="»"/>
              <a:defRPr>
                <a:solidFill>
                  <a:schemeClr val="tx1"/>
                </a:solidFill>
                <a:latin typeface="+mn-lt"/>
              </a:defRPr>
            </a:lvl5pPr>
            <a:lvl6pPr marL="3352716" indent="-304792" algn="l" rtl="0" eaLnBrk="1" fontAlgn="base" hangingPunct="1">
              <a:spcBef>
                <a:spcPct val="20000"/>
              </a:spcBef>
              <a:spcAft>
                <a:spcPct val="0"/>
              </a:spcAft>
              <a:buClr>
                <a:srgbClr val="005595"/>
              </a:buClr>
              <a:buChar char="»"/>
              <a:defRPr>
                <a:solidFill>
                  <a:schemeClr val="tx1"/>
                </a:solidFill>
                <a:latin typeface="+mn-lt"/>
              </a:defRPr>
            </a:lvl6pPr>
            <a:lvl7pPr marL="3962301" indent="-304792" algn="l" rtl="0" eaLnBrk="1" fontAlgn="base" hangingPunct="1">
              <a:spcBef>
                <a:spcPct val="20000"/>
              </a:spcBef>
              <a:spcAft>
                <a:spcPct val="0"/>
              </a:spcAft>
              <a:buClr>
                <a:srgbClr val="005595"/>
              </a:buClr>
              <a:buChar char="»"/>
              <a:defRPr>
                <a:solidFill>
                  <a:schemeClr val="tx1"/>
                </a:solidFill>
                <a:latin typeface="+mn-lt"/>
              </a:defRPr>
            </a:lvl7pPr>
            <a:lvl8pPr marL="4571886" indent="-304792" algn="l" rtl="0" eaLnBrk="1" fontAlgn="base" hangingPunct="1">
              <a:spcBef>
                <a:spcPct val="20000"/>
              </a:spcBef>
              <a:spcAft>
                <a:spcPct val="0"/>
              </a:spcAft>
              <a:buClr>
                <a:srgbClr val="005595"/>
              </a:buClr>
              <a:buChar char="»"/>
              <a:defRPr>
                <a:solidFill>
                  <a:schemeClr val="tx1"/>
                </a:solidFill>
                <a:latin typeface="+mn-lt"/>
              </a:defRPr>
            </a:lvl8pPr>
            <a:lvl9pPr marL="5181470" indent="-304792" algn="l" rtl="0" eaLnBrk="1" fontAlgn="base" hangingPunct="1">
              <a:spcBef>
                <a:spcPct val="20000"/>
              </a:spcBef>
              <a:spcAft>
                <a:spcPct val="0"/>
              </a:spcAft>
              <a:buClr>
                <a:srgbClr val="005595"/>
              </a:buClr>
              <a:buChar char="»"/>
              <a:defRPr>
                <a:solidFill>
                  <a:schemeClr val="tx1"/>
                </a:solidFill>
                <a:latin typeface="+mn-lt"/>
              </a:defRPr>
            </a:lvl9pPr>
          </a:lstStyle>
          <a:p>
            <a:pPr marL="0" indent="0">
              <a:buFont typeface="Wingdings" pitchFamily="2" charset="2"/>
              <a:buNone/>
            </a:pPr>
            <a:r>
              <a:rPr lang="en-US" sz="2200" kern="0" dirty="0" smtClean="0"/>
              <a:t>For the labor standards rules, please send written comments to: </a:t>
            </a:r>
          </a:p>
          <a:p>
            <a:r>
              <a:rPr lang="en-US" sz="2200" kern="0" dirty="0" smtClean="0"/>
              <a:t>Bridget Osborne, Administrative Regulations Analyst 	</a:t>
            </a:r>
          </a:p>
          <a:p>
            <a:pPr lvl="1"/>
            <a:r>
              <a:rPr lang="en-US" sz="2200" kern="0" dirty="0" smtClean="0"/>
              <a:t>Department of Labor &amp; Industries, Fraud Prevention &amp; Labor Standards</a:t>
            </a:r>
          </a:p>
          <a:p>
            <a:pPr marL="609585" lvl="1" indent="0">
              <a:buFont typeface="Arial" pitchFamily="34" charset="0"/>
              <a:buNone/>
            </a:pPr>
            <a:r>
              <a:rPr lang="en-US" sz="2200" kern="0" dirty="0" smtClean="0"/>
              <a:t>	 PO Box 44510 </a:t>
            </a:r>
            <a:br>
              <a:rPr lang="en-US" sz="2200" kern="0" dirty="0" smtClean="0"/>
            </a:br>
            <a:r>
              <a:rPr lang="en-US" sz="2200" kern="0" dirty="0" smtClean="0"/>
              <a:t>     Olympia, WA 98504-4510</a:t>
            </a:r>
          </a:p>
          <a:p>
            <a:pPr lvl="1"/>
            <a:r>
              <a:rPr lang="en-US" sz="2200" kern="0" dirty="0" smtClean="0">
                <a:hlinkClick r:id="rId4"/>
              </a:rPr>
              <a:t>AERules@Lni.wa.gov</a:t>
            </a:r>
            <a:r>
              <a:rPr lang="en-US" sz="2200" kern="0" dirty="0" smtClean="0"/>
              <a:t> </a:t>
            </a:r>
          </a:p>
          <a:p>
            <a:pPr lvl="1"/>
            <a:r>
              <a:rPr lang="en-US" sz="2200" kern="0" dirty="0" smtClean="0"/>
              <a:t>Fax 360-902-5300</a:t>
            </a:r>
            <a:endParaRPr lang="en-US" sz="2200" kern="0" dirty="0"/>
          </a:p>
        </p:txBody>
      </p:sp>
    </p:spTree>
    <p:custDataLst>
      <p:tags r:id="rId1"/>
    </p:custDataLst>
    <p:extLst>
      <p:ext uri="{BB962C8B-B14F-4D97-AF65-F5344CB8AC3E}">
        <p14:creationId xmlns:p14="http://schemas.microsoft.com/office/powerpoint/2010/main" val="38915831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0"/>
          </p:nvPr>
        </p:nvSpPr>
        <p:spPr/>
        <p:txBody>
          <a:bodyPr/>
          <a:lstStyle/>
          <a:p>
            <a:pPr marL="0" indent="0" algn="ctr">
              <a:buNone/>
            </a:pPr>
            <a:r>
              <a:rPr lang="en-US" dirty="0" smtClean="0"/>
              <a:t>   Short </a:t>
            </a:r>
            <a:r>
              <a:rPr lang="en-US" dirty="0"/>
              <a:t>break </a:t>
            </a:r>
            <a:r>
              <a:rPr lang="en-US" dirty="0" smtClean="0"/>
              <a:t>while we </a:t>
            </a:r>
            <a:r>
              <a:rPr lang="en-US" dirty="0"/>
              <a:t>transition </a:t>
            </a:r>
            <a:endParaRPr lang="en-US" dirty="0" smtClean="0"/>
          </a:p>
          <a:p>
            <a:pPr marL="0" indent="0" algn="ctr">
              <a:buNone/>
            </a:pPr>
            <a:r>
              <a:rPr lang="en-US" dirty="0" smtClean="0"/>
              <a:t>to the public hearing.</a:t>
            </a:r>
          </a:p>
          <a:p>
            <a:pPr marL="0" indent="0" algn="ctr">
              <a:buNone/>
            </a:pPr>
            <a:endParaRPr lang="en-US" dirty="0" smtClean="0"/>
          </a:p>
          <a:p>
            <a:pPr marL="0" indent="0" algn="ctr">
              <a:buNone/>
            </a:pPr>
            <a:r>
              <a:rPr lang="en-US" i="1" dirty="0" smtClean="0"/>
              <a:t>A chance to stretch your legs.</a:t>
            </a:r>
            <a:r>
              <a:rPr lang="en-US" dirty="0"/>
              <a:t/>
            </a:r>
            <a:br>
              <a:rPr lang="en-US" dirty="0"/>
            </a:br>
            <a:endParaRPr lang="en-US" dirty="0"/>
          </a:p>
        </p:txBody>
      </p:sp>
      <p:sp>
        <p:nvSpPr>
          <p:cNvPr id="4" name="Title 1"/>
          <p:cNvSpPr>
            <a:spLocks noGrp="1"/>
          </p:cNvSpPr>
          <p:nvPr>
            <p:ph type="title"/>
          </p:nvPr>
        </p:nvSpPr>
        <p:spPr>
          <a:xfrm>
            <a:off x="337449" y="279400"/>
            <a:ext cx="10871200" cy="639763"/>
          </a:xfrm>
        </p:spPr>
        <p:txBody>
          <a:bodyPr/>
          <a:lstStyle/>
          <a:p>
            <a:pPr algn="ctr"/>
            <a:r>
              <a:rPr lang="en-US" sz="4400" dirty="0" smtClean="0"/>
              <a:t>Break time</a:t>
            </a:r>
            <a:endParaRPr lang="en-US" sz="4400" dirty="0"/>
          </a:p>
        </p:txBody>
      </p:sp>
    </p:spTree>
    <p:custDataLst>
      <p:tags r:id="rId1"/>
    </p:custDataLst>
    <p:extLst>
      <p:ext uri="{BB962C8B-B14F-4D97-AF65-F5344CB8AC3E}">
        <p14:creationId xmlns:p14="http://schemas.microsoft.com/office/powerpoint/2010/main" val="34391492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160000" cy="639763"/>
          </a:xfrm>
        </p:spPr>
        <p:txBody>
          <a:bodyPr/>
          <a:lstStyle/>
          <a:p>
            <a:r>
              <a:rPr lang="en-US" dirty="0" smtClean="0"/>
              <a:t>Virtual Housekeeping</a:t>
            </a:r>
            <a:endParaRPr lang="en-US" dirty="0"/>
          </a:p>
        </p:txBody>
      </p:sp>
      <p:sp>
        <p:nvSpPr>
          <p:cNvPr id="3" name="Content Placeholder 2"/>
          <p:cNvSpPr>
            <a:spLocks noGrp="1"/>
          </p:cNvSpPr>
          <p:nvPr>
            <p:ph idx="1"/>
          </p:nvPr>
        </p:nvSpPr>
        <p:spPr>
          <a:xfrm>
            <a:off x="508000" y="1207277"/>
            <a:ext cx="10566400" cy="5041122"/>
          </a:xfrm>
        </p:spPr>
        <p:txBody>
          <a:bodyPr/>
          <a:lstStyle/>
          <a:p>
            <a:r>
              <a:rPr lang="en-US" sz="3200" dirty="0"/>
              <a:t>Please remain muted when not speaking. </a:t>
            </a:r>
          </a:p>
          <a:p>
            <a:r>
              <a:rPr lang="en-US" sz="3200" dirty="0" smtClean="0"/>
              <a:t>For participants online:</a:t>
            </a:r>
          </a:p>
          <a:p>
            <a:pPr marL="760288" lvl="1" indent="-243834">
              <a:spcBef>
                <a:spcPts val="513"/>
              </a:spcBef>
              <a:buFont typeface="Arial"/>
              <a:buChar char="–"/>
              <a:tabLst>
                <a:tab pos="761134" algn="l"/>
              </a:tabLst>
            </a:pPr>
            <a:r>
              <a:rPr lang="en-US" sz="2600" spc="-7" dirty="0" smtClean="0">
                <a:latin typeface="Arial" panose="020B0604020202020204" pitchFamily="34" charset="0"/>
                <a:cs typeface="Arial" panose="020B0604020202020204" pitchFamily="34" charset="0"/>
              </a:rPr>
              <a:t>If you wish to provide testimony today, enter your name and who you represent in the chat.</a:t>
            </a:r>
            <a:endParaRPr lang="en-US" sz="2600" dirty="0"/>
          </a:p>
          <a:p>
            <a:r>
              <a:rPr lang="en-US" sz="3200" dirty="0" smtClean="0"/>
              <a:t>For participants via phone: </a:t>
            </a:r>
          </a:p>
          <a:p>
            <a:pPr lvl="1"/>
            <a:r>
              <a:rPr lang="en-US" sz="2600" dirty="0" smtClean="0"/>
              <a:t>Use </a:t>
            </a:r>
            <a:r>
              <a:rPr lang="en-US" sz="2600" dirty="0"/>
              <a:t>“*6” (star 6) to mute and unmute. </a:t>
            </a:r>
            <a:endParaRPr lang="en-US" sz="2600" dirty="0" smtClean="0"/>
          </a:p>
          <a:p>
            <a:pPr lvl="1"/>
            <a:r>
              <a:rPr lang="en-US" sz="2600" dirty="0" smtClean="0"/>
              <a:t>Use “*9” </a:t>
            </a:r>
            <a:r>
              <a:rPr lang="en-US" sz="2600" dirty="0"/>
              <a:t>(star </a:t>
            </a:r>
            <a:r>
              <a:rPr lang="en-US" sz="2600" dirty="0" smtClean="0"/>
              <a:t>9) </a:t>
            </a:r>
            <a:r>
              <a:rPr lang="en-US" sz="2600" dirty="0"/>
              <a:t>to raise your </a:t>
            </a:r>
            <a:r>
              <a:rPr lang="en-US" sz="2600" dirty="0" smtClean="0"/>
              <a:t>hand if you would like to testify. </a:t>
            </a:r>
          </a:p>
          <a:p>
            <a:pPr marL="0" indent="0">
              <a:buNone/>
            </a:pP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2539431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Hearing Testimony</a:t>
            </a:r>
            <a:endParaRPr lang="en-US" dirty="0"/>
          </a:p>
        </p:txBody>
      </p:sp>
      <p:sp>
        <p:nvSpPr>
          <p:cNvPr id="3" name="Content Placeholder 2"/>
          <p:cNvSpPr>
            <a:spLocks noGrp="1"/>
          </p:cNvSpPr>
          <p:nvPr>
            <p:ph idx="10"/>
          </p:nvPr>
        </p:nvSpPr>
        <p:spPr>
          <a:xfrm>
            <a:off x="711200" y="1474270"/>
            <a:ext cx="10871200" cy="4465637"/>
          </a:xfrm>
        </p:spPr>
        <p:txBody>
          <a:bodyPr/>
          <a:lstStyle/>
          <a:p>
            <a:pPr marL="0" indent="0">
              <a:buNone/>
            </a:pPr>
            <a:r>
              <a:rPr lang="en-US" sz="3200" dirty="0" smtClean="0"/>
              <a:t>When </a:t>
            </a:r>
            <a:r>
              <a:rPr lang="en-US" sz="3200" dirty="0"/>
              <a:t>called on, please begin by identifying yourself, spelling your name, and identifying who you represent for the record</a:t>
            </a:r>
            <a:r>
              <a:rPr lang="en-US" sz="3200" dirty="0" smtClean="0"/>
              <a:t>. </a:t>
            </a:r>
            <a:r>
              <a:rPr lang="en-US" sz="3200" dirty="0"/>
              <a:t>P</a:t>
            </a:r>
            <a:r>
              <a:rPr lang="en-US" sz="3200" dirty="0" smtClean="0"/>
              <a:t>lease </a:t>
            </a:r>
            <a:r>
              <a:rPr lang="en-US" sz="3200" dirty="0"/>
              <a:t>identify which draft </a:t>
            </a:r>
            <a:r>
              <a:rPr lang="en-US" sz="3200" dirty="0" smtClean="0"/>
              <a:t>(safety, labor, or both) </a:t>
            </a:r>
            <a:r>
              <a:rPr lang="en-US" sz="3200" dirty="0"/>
              <a:t>you are commenting on.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1527182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686" y="195944"/>
            <a:ext cx="10871200" cy="1260230"/>
          </a:xfrm>
        </p:spPr>
        <p:txBody>
          <a:bodyPr/>
          <a:lstStyle/>
          <a:p>
            <a:pPr algn="ctr"/>
            <a:r>
              <a:rPr lang="en-US" sz="4000" dirty="0"/>
              <a:t>Deadline for public comment is </a:t>
            </a:r>
            <a:r>
              <a:rPr lang="en-US" sz="4000" dirty="0" smtClean="0"/>
              <a:t>5:00pm </a:t>
            </a:r>
            <a:r>
              <a:rPr lang="en-US" sz="4000" dirty="0"/>
              <a:t>on October 18, </a:t>
            </a:r>
            <a:r>
              <a:rPr lang="en-US" sz="4000" dirty="0" smtClean="0"/>
              <a:t>2024</a:t>
            </a:r>
            <a:endParaRPr lang="en-US" sz="4000" dirty="0">
              <a:solidFill>
                <a:schemeClr val="tx2"/>
              </a:solidFill>
            </a:endParaRPr>
          </a:p>
        </p:txBody>
      </p:sp>
      <p:sp>
        <p:nvSpPr>
          <p:cNvPr id="3" name="Content Placeholder 2"/>
          <p:cNvSpPr>
            <a:spLocks noGrp="1"/>
          </p:cNvSpPr>
          <p:nvPr>
            <p:ph idx="10"/>
          </p:nvPr>
        </p:nvSpPr>
        <p:spPr>
          <a:xfrm>
            <a:off x="569686" y="1533211"/>
            <a:ext cx="5330371" cy="4497475"/>
          </a:xfrm>
        </p:spPr>
        <p:txBody>
          <a:bodyPr/>
          <a:lstStyle/>
          <a:p>
            <a:pPr marL="0" indent="0">
              <a:buNone/>
            </a:pPr>
            <a:r>
              <a:rPr lang="en-US" sz="2200" dirty="0" smtClean="0"/>
              <a:t>For the safety and health rules, please send </a:t>
            </a:r>
            <a:r>
              <a:rPr lang="en-US" sz="2200" dirty="0"/>
              <a:t>written comments to: </a:t>
            </a:r>
          </a:p>
          <a:p>
            <a:r>
              <a:rPr lang="en-US" sz="2200" dirty="0" smtClean="0"/>
              <a:t>Cindy Ireland, </a:t>
            </a:r>
            <a:r>
              <a:rPr lang="en-US" sz="2200" dirty="0"/>
              <a:t>Administrative Regulations Analyst 	</a:t>
            </a:r>
          </a:p>
          <a:p>
            <a:pPr lvl="1"/>
            <a:r>
              <a:rPr lang="en-US" sz="2200" dirty="0" smtClean="0"/>
              <a:t>Department of Labor &amp; Industries, Division </a:t>
            </a:r>
            <a:r>
              <a:rPr lang="en-US" sz="2200" dirty="0"/>
              <a:t>of Occupational Safety and Health </a:t>
            </a:r>
            <a:endParaRPr lang="en-US" sz="2200" dirty="0" smtClean="0"/>
          </a:p>
          <a:p>
            <a:pPr marL="609585" lvl="1" indent="0">
              <a:buNone/>
            </a:pPr>
            <a:r>
              <a:rPr lang="en-US" sz="2200" dirty="0"/>
              <a:t>	</a:t>
            </a:r>
            <a:r>
              <a:rPr lang="en-US" sz="2200" dirty="0" smtClean="0"/>
              <a:t> PO </a:t>
            </a:r>
            <a:r>
              <a:rPr lang="en-US" sz="2200" dirty="0"/>
              <a:t>Box 44620 </a:t>
            </a:r>
            <a:endParaRPr lang="en-US" sz="2200" dirty="0" smtClean="0"/>
          </a:p>
          <a:p>
            <a:pPr marL="609585" lvl="1" indent="0">
              <a:buNone/>
            </a:pPr>
            <a:r>
              <a:rPr lang="en-US" sz="2200" dirty="0"/>
              <a:t>	</a:t>
            </a:r>
            <a:r>
              <a:rPr lang="en-US" sz="2200" dirty="0" smtClean="0"/>
              <a:t> Olympia</a:t>
            </a:r>
            <a:r>
              <a:rPr lang="en-US" sz="2200" dirty="0"/>
              <a:t>, WA </a:t>
            </a:r>
            <a:r>
              <a:rPr lang="en-US" sz="2200" dirty="0" smtClean="0"/>
              <a:t>98504-4620</a:t>
            </a:r>
            <a:endParaRPr lang="en-US" sz="2200" dirty="0"/>
          </a:p>
          <a:p>
            <a:pPr lvl="1"/>
            <a:r>
              <a:rPr lang="en-US" sz="2200" dirty="0">
                <a:hlinkClick r:id="rId4"/>
              </a:rPr>
              <a:t>AERules@Lni.wa.gov</a:t>
            </a:r>
            <a:r>
              <a:rPr lang="en-US" sz="2200" dirty="0"/>
              <a:t> </a:t>
            </a:r>
            <a:r>
              <a:rPr lang="en-US" sz="2200" dirty="0" smtClean="0"/>
              <a:t>or </a:t>
            </a:r>
            <a:r>
              <a:rPr lang="en-US" sz="2200" dirty="0" smtClean="0">
                <a:hlinkClick r:id="rId5"/>
              </a:rPr>
              <a:t>Cynthia.Ireland@Lni.wa.gov</a:t>
            </a:r>
            <a:r>
              <a:rPr lang="en-US" sz="2200" dirty="0" smtClean="0"/>
              <a:t> </a:t>
            </a:r>
            <a:endParaRPr lang="en-US" sz="2200" dirty="0"/>
          </a:p>
          <a:p>
            <a:pPr lvl="1"/>
            <a:r>
              <a:rPr lang="en-US" sz="2200" dirty="0" smtClean="0"/>
              <a:t>Fax </a:t>
            </a:r>
            <a:r>
              <a:rPr lang="en-US" sz="2200" dirty="0"/>
              <a:t>360-902-5619</a:t>
            </a:r>
          </a:p>
        </p:txBody>
      </p:sp>
      <p:sp>
        <p:nvSpPr>
          <p:cNvPr id="5" name="Content Placeholder 2"/>
          <p:cNvSpPr txBox="1">
            <a:spLocks/>
          </p:cNvSpPr>
          <p:nvPr/>
        </p:nvSpPr>
        <p:spPr>
          <a:xfrm>
            <a:off x="6005286" y="1533211"/>
            <a:ext cx="5330371" cy="4497475"/>
          </a:xfrm>
          <a:prstGeom prst="rect">
            <a:avLst/>
          </a:prstGeom>
        </p:spPr>
        <p:txBody>
          <a:bodyPr/>
          <a:lstStyle>
            <a:lvl1pPr marL="457189" indent="-457189" algn="l" rtl="0" eaLnBrk="1" fontAlgn="base" hangingPunct="1">
              <a:spcBef>
                <a:spcPct val="20000"/>
              </a:spcBef>
              <a:spcAft>
                <a:spcPct val="0"/>
              </a:spcAft>
              <a:buClr>
                <a:srgbClr val="093678"/>
              </a:buClr>
              <a:buFont typeface="Wingdings" pitchFamily="2" charset="2"/>
              <a:buChar char="§"/>
              <a:defRPr sz="3733">
                <a:solidFill>
                  <a:schemeClr val="tx1"/>
                </a:solidFill>
                <a:latin typeface="+mn-lt"/>
                <a:ea typeface="+mn-ea"/>
                <a:cs typeface="+mn-cs"/>
              </a:defRPr>
            </a:lvl1pPr>
            <a:lvl2pPr marL="990575" indent="-380990" algn="l" rtl="0" eaLnBrk="1" fontAlgn="base" hangingPunct="1">
              <a:spcBef>
                <a:spcPct val="20000"/>
              </a:spcBef>
              <a:spcAft>
                <a:spcPct val="0"/>
              </a:spcAft>
              <a:buClr>
                <a:schemeClr val="tx1"/>
              </a:buClr>
              <a:buSzPct val="80000"/>
              <a:buFont typeface="Arial" pitchFamily="34" charset="0"/>
              <a:buChar char="−"/>
              <a:defRPr sz="3200">
                <a:solidFill>
                  <a:schemeClr val="tx1"/>
                </a:solidFill>
                <a:latin typeface="+mn-lt"/>
              </a:defRPr>
            </a:lvl2pPr>
            <a:lvl3pPr marL="1523962" indent="-304792" algn="l" rtl="0" eaLnBrk="1" fontAlgn="base" hangingPunct="1">
              <a:spcBef>
                <a:spcPct val="20000"/>
              </a:spcBef>
              <a:spcAft>
                <a:spcPct val="0"/>
              </a:spcAft>
              <a:buClr>
                <a:srgbClr val="093678"/>
              </a:buClr>
              <a:buSzPct val="70000"/>
              <a:buFont typeface="Wingdings" pitchFamily="2" charset="2"/>
              <a:buChar char="§"/>
              <a:defRPr sz="2667">
                <a:solidFill>
                  <a:schemeClr val="tx1"/>
                </a:solidFill>
                <a:latin typeface="+mn-lt"/>
              </a:defRPr>
            </a:lvl3pPr>
            <a:lvl4pPr marL="2133547" indent="-304792" algn="l" rtl="0" eaLnBrk="1" fontAlgn="base" hangingPunct="1">
              <a:spcBef>
                <a:spcPct val="20000"/>
              </a:spcBef>
              <a:spcAft>
                <a:spcPct val="0"/>
              </a:spcAft>
              <a:buClr>
                <a:srgbClr val="005595"/>
              </a:buClr>
              <a:buChar char="–"/>
              <a:defRPr>
                <a:solidFill>
                  <a:schemeClr val="tx1"/>
                </a:solidFill>
                <a:latin typeface="+mn-lt"/>
              </a:defRPr>
            </a:lvl4pPr>
            <a:lvl5pPr marL="2743131" indent="-304792" algn="l" rtl="0" eaLnBrk="1" fontAlgn="base" hangingPunct="1">
              <a:spcBef>
                <a:spcPct val="20000"/>
              </a:spcBef>
              <a:spcAft>
                <a:spcPct val="0"/>
              </a:spcAft>
              <a:buClr>
                <a:srgbClr val="005595"/>
              </a:buClr>
              <a:buChar char="»"/>
              <a:defRPr>
                <a:solidFill>
                  <a:schemeClr val="tx1"/>
                </a:solidFill>
                <a:latin typeface="+mn-lt"/>
              </a:defRPr>
            </a:lvl5pPr>
            <a:lvl6pPr marL="3352716" indent="-304792" algn="l" rtl="0" eaLnBrk="1" fontAlgn="base" hangingPunct="1">
              <a:spcBef>
                <a:spcPct val="20000"/>
              </a:spcBef>
              <a:spcAft>
                <a:spcPct val="0"/>
              </a:spcAft>
              <a:buClr>
                <a:srgbClr val="005595"/>
              </a:buClr>
              <a:buChar char="»"/>
              <a:defRPr>
                <a:solidFill>
                  <a:schemeClr val="tx1"/>
                </a:solidFill>
                <a:latin typeface="+mn-lt"/>
              </a:defRPr>
            </a:lvl6pPr>
            <a:lvl7pPr marL="3962301" indent="-304792" algn="l" rtl="0" eaLnBrk="1" fontAlgn="base" hangingPunct="1">
              <a:spcBef>
                <a:spcPct val="20000"/>
              </a:spcBef>
              <a:spcAft>
                <a:spcPct val="0"/>
              </a:spcAft>
              <a:buClr>
                <a:srgbClr val="005595"/>
              </a:buClr>
              <a:buChar char="»"/>
              <a:defRPr>
                <a:solidFill>
                  <a:schemeClr val="tx1"/>
                </a:solidFill>
                <a:latin typeface="+mn-lt"/>
              </a:defRPr>
            </a:lvl7pPr>
            <a:lvl8pPr marL="4571886" indent="-304792" algn="l" rtl="0" eaLnBrk="1" fontAlgn="base" hangingPunct="1">
              <a:spcBef>
                <a:spcPct val="20000"/>
              </a:spcBef>
              <a:spcAft>
                <a:spcPct val="0"/>
              </a:spcAft>
              <a:buClr>
                <a:srgbClr val="005595"/>
              </a:buClr>
              <a:buChar char="»"/>
              <a:defRPr>
                <a:solidFill>
                  <a:schemeClr val="tx1"/>
                </a:solidFill>
                <a:latin typeface="+mn-lt"/>
              </a:defRPr>
            </a:lvl8pPr>
            <a:lvl9pPr marL="5181470" indent="-304792" algn="l" rtl="0" eaLnBrk="1" fontAlgn="base" hangingPunct="1">
              <a:spcBef>
                <a:spcPct val="20000"/>
              </a:spcBef>
              <a:spcAft>
                <a:spcPct val="0"/>
              </a:spcAft>
              <a:buClr>
                <a:srgbClr val="005595"/>
              </a:buClr>
              <a:buChar char="»"/>
              <a:defRPr>
                <a:solidFill>
                  <a:schemeClr val="tx1"/>
                </a:solidFill>
                <a:latin typeface="+mn-lt"/>
              </a:defRPr>
            </a:lvl9pPr>
          </a:lstStyle>
          <a:p>
            <a:pPr marL="0" indent="0">
              <a:buFont typeface="Wingdings" pitchFamily="2" charset="2"/>
              <a:buNone/>
            </a:pPr>
            <a:r>
              <a:rPr lang="en-US" sz="2200" kern="0" dirty="0" smtClean="0"/>
              <a:t>For the labor standards rules, please send written comments to: </a:t>
            </a:r>
          </a:p>
          <a:p>
            <a:r>
              <a:rPr lang="en-US" sz="2200" kern="0" dirty="0" smtClean="0"/>
              <a:t>Bridget Osborne, Administrative Regulations Analyst 	</a:t>
            </a:r>
          </a:p>
          <a:p>
            <a:pPr lvl="1"/>
            <a:r>
              <a:rPr lang="en-US" sz="2200" kern="0" dirty="0" smtClean="0"/>
              <a:t>Department of Labor &amp; Industries, Fraud Prevention &amp; Labor Standards</a:t>
            </a:r>
          </a:p>
          <a:p>
            <a:pPr marL="609585" lvl="1" indent="0">
              <a:buFont typeface="Arial" pitchFamily="34" charset="0"/>
              <a:buNone/>
            </a:pPr>
            <a:r>
              <a:rPr lang="en-US" sz="2200" kern="0" dirty="0" smtClean="0"/>
              <a:t>	 PO Box 44510 </a:t>
            </a:r>
            <a:br>
              <a:rPr lang="en-US" sz="2200" kern="0" dirty="0" smtClean="0"/>
            </a:br>
            <a:r>
              <a:rPr lang="en-US" sz="2200" kern="0" dirty="0" smtClean="0"/>
              <a:t>     Olympia, WA 98504-4510</a:t>
            </a:r>
          </a:p>
          <a:p>
            <a:pPr lvl="1"/>
            <a:r>
              <a:rPr lang="en-US" sz="2200" kern="0" dirty="0" smtClean="0">
                <a:hlinkClick r:id="rId4"/>
              </a:rPr>
              <a:t>AERules@Lni.wa.gov</a:t>
            </a:r>
            <a:r>
              <a:rPr lang="en-US" sz="2200" kern="0" dirty="0" smtClean="0"/>
              <a:t> </a:t>
            </a:r>
          </a:p>
          <a:p>
            <a:pPr lvl="1"/>
            <a:r>
              <a:rPr lang="en-US" sz="2200" kern="0" dirty="0" smtClean="0"/>
              <a:t>Fax 360-902-5300</a:t>
            </a:r>
            <a:endParaRPr lang="en-US" sz="2200" kern="0" dirty="0"/>
          </a:p>
        </p:txBody>
      </p:sp>
    </p:spTree>
    <p:custDataLst>
      <p:tags r:id="rId1"/>
    </p:custDataLst>
    <p:extLst>
      <p:ext uri="{BB962C8B-B14F-4D97-AF65-F5344CB8AC3E}">
        <p14:creationId xmlns:p14="http://schemas.microsoft.com/office/powerpoint/2010/main" val="2567671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0"/>
          </p:nvPr>
        </p:nvSpPr>
        <p:spPr>
          <a:xfrm>
            <a:off x="711200" y="1498600"/>
            <a:ext cx="10871200" cy="4465637"/>
          </a:xfrm>
        </p:spPr>
        <p:txBody>
          <a:bodyPr/>
          <a:lstStyle/>
          <a:p>
            <a:r>
              <a:rPr lang="en-US" sz="2667" dirty="0"/>
              <a:t>Allison Drake, DOSH Policy &amp; Stakeholder Engagement Advisor </a:t>
            </a:r>
          </a:p>
          <a:p>
            <a:r>
              <a:rPr lang="en-US" sz="2667" dirty="0"/>
              <a:t>Cindy Ireland, DOSH Administrative Regulations </a:t>
            </a:r>
            <a:r>
              <a:rPr lang="en-US" sz="2667" dirty="0" smtClean="0"/>
              <a:t>Analyst</a:t>
            </a:r>
          </a:p>
          <a:p>
            <a:r>
              <a:rPr lang="en-US" sz="2667" dirty="0" smtClean="0"/>
              <a:t>Tracy West, DOSH Standards Program Manager  </a:t>
            </a:r>
          </a:p>
          <a:p>
            <a:r>
              <a:rPr lang="en-US" sz="2667" dirty="0" smtClean="0"/>
              <a:t>Connor </a:t>
            </a:r>
            <a:r>
              <a:rPr lang="en-US" sz="2667" dirty="0" err="1" smtClean="0"/>
              <a:t>Linse</a:t>
            </a:r>
            <a:r>
              <a:rPr lang="en-US" sz="2667" dirty="0" smtClean="0"/>
              <a:t>, </a:t>
            </a:r>
            <a:r>
              <a:rPr lang="en-US" sz="2667" dirty="0"/>
              <a:t>FPLS Administrative Regulations </a:t>
            </a:r>
            <a:r>
              <a:rPr lang="en-US" sz="2667" dirty="0" smtClean="0"/>
              <a:t>Analyst</a:t>
            </a:r>
            <a:endParaRPr lang="en-US" sz="2667" dirty="0"/>
          </a:p>
          <a:p>
            <a:r>
              <a:rPr lang="en-US" sz="2667" dirty="0" smtClean="0"/>
              <a:t>Bridget </a:t>
            </a:r>
            <a:r>
              <a:rPr lang="en-US" sz="2667" dirty="0"/>
              <a:t>Osborne, FPLS Administrative Regulations </a:t>
            </a:r>
            <a:r>
              <a:rPr lang="en-US" sz="2667" dirty="0" smtClean="0"/>
              <a:t>Analyst</a:t>
            </a:r>
          </a:p>
          <a:p>
            <a:r>
              <a:rPr lang="en-US" sz="2667" dirty="0" smtClean="0"/>
              <a:t>Kyla Richards, FPLS Administrative Support Professional</a:t>
            </a:r>
            <a:endParaRPr lang="en-US" sz="2667" dirty="0"/>
          </a:p>
          <a:p>
            <a:r>
              <a:rPr lang="en-US" sz="2667" dirty="0" smtClean="0"/>
              <a:t>Bryan </a:t>
            </a:r>
            <a:r>
              <a:rPr lang="en-US" sz="2667" dirty="0"/>
              <a:t>Templeton, </a:t>
            </a:r>
            <a:r>
              <a:rPr lang="en-US" sz="2667" dirty="0" smtClean="0"/>
              <a:t>FPLS Employment </a:t>
            </a:r>
            <a:r>
              <a:rPr lang="en-US" sz="2667" dirty="0"/>
              <a:t>Standards Program </a:t>
            </a:r>
            <a:r>
              <a:rPr lang="en-US" sz="2667" dirty="0" smtClean="0"/>
              <a:t>Manager</a:t>
            </a:r>
          </a:p>
          <a:p>
            <a:r>
              <a:rPr lang="en-US" sz="2667" dirty="0" smtClean="0"/>
              <a:t>Ethan Whitener, </a:t>
            </a:r>
            <a:r>
              <a:rPr lang="en-US" sz="2667" dirty="0"/>
              <a:t>FPLS Administrative Regulations </a:t>
            </a:r>
            <a:r>
              <a:rPr lang="en-US" sz="2667" dirty="0" smtClean="0"/>
              <a:t>Analyst</a:t>
            </a:r>
          </a:p>
          <a:p>
            <a:r>
              <a:rPr lang="en-US" sz="2667" dirty="0" smtClean="0"/>
              <a:t>Caitlin Gates, L&amp;I Senior Policy Advisor</a:t>
            </a:r>
            <a:endParaRPr lang="en-US" sz="2667" dirty="0"/>
          </a:p>
        </p:txBody>
      </p:sp>
    </p:spTree>
    <p:extLst>
      <p:ext uri="{BB962C8B-B14F-4D97-AF65-F5344CB8AC3E}">
        <p14:creationId xmlns:p14="http://schemas.microsoft.com/office/powerpoint/2010/main" val="232863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60" y="419877"/>
            <a:ext cx="11209176" cy="725295"/>
          </a:xfrm>
        </p:spPr>
        <p:txBody>
          <a:bodyPr/>
          <a:lstStyle/>
          <a:p>
            <a:r>
              <a:rPr lang="en-US" sz="3950" dirty="0" smtClean="0"/>
              <a:t>2024 Legislation</a:t>
            </a:r>
            <a:endParaRPr lang="en-US" sz="3950" dirty="0"/>
          </a:p>
        </p:txBody>
      </p:sp>
      <p:sp>
        <p:nvSpPr>
          <p:cNvPr id="3" name="Content Placeholder 2"/>
          <p:cNvSpPr>
            <a:spLocks noGrp="1"/>
          </p:cNvSpPr>
          <p:nvPr>
            <p:ph idx="10"/>
          </p:nvPr>
        </p:nvSpPr>
        <p:spPr>
          <a:xfrm>
            <a:off x="475860" y="1315616"/>
            <a:ext cx="11209176" cy="4677131"/>
          </a:xfrm>
        </p:spPr>
        <p:txBody>
          <a:bodyPr/>
          <a:lstStyle/>
          <a:p>
            <a:r>
              <a:rPr lang="en-US" sz="3200" dirty="0"/>
              <a:t>Engrossed Substitute Senate Bill (ESSB) 6105 addresses safer working conditions in adult entertainment establishments, adding a new section to RCW 49.46 and </a:t>
            </a:r>
            <a:r>
              <a:rPr lang="en-US" sz="3200" dirty="0" smtClean="0"/>
              <a:t>amending RCW 49.17.470. </a:t>
            </a:r>
          </a:p>
          <a:p>
            <a:r>
              <a:rPr lang="en-US" sz="3200" dirty="0" smtClean="0"/>
              <a:t>L&amp;I’s Division of Occupational Safety and Health (DOSH) and Fraud Prevention and Labor Standards (FPLS) division will implement and enforce Sections 1 and 2 the bill, which become effective January 1, 2025. </a:t>
            </a:r>
            <a:r>
              <a:rPr lang="en-US" sz="3200" i="1" dirty="0" smtClean="0"/>
              <a:t> </a:t>
            </a:r>
          </a:p>
          <a:p>
            <a:pPr marL="0" indent="0">
              <a:buNone/>
            </a:pPr>
            <a:endParaRPr lang="en-US" dirty="0"/>
          </a:p>
        </p:txBody>
      </p:sp>
    </p:spTree>
    <p:extLst>
      <p:ext uri="{BB962C8B-B14F-4D97-AF65-F5344CB8AC3E}">
        <p14:creationId xmlns:p14="http://schemas.microsoft.com/office/powerpoint/2010/main" val="3054645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Rulemaking Timeline</a:t>
            </a:r>
            <a:endParaRPr lang="en-US" dirty="0"/>
          </a:p>
        </p:txBody>
      </p:sp>
      <p:sp>
        <p:nvSpPr>
          <p:cNvPr id="3" name="Content Placeholder 2"/>
          <p:cNvSpPr>
            <a:spLocks noGrp="1"/>
          </p:cNvSpPr>
          <p:nvPr>
            <p:ph idx="10"/>
          </p:nvPr>
        </p:nvSpPr>
        <p:spPr/>
        <p:txBody>
          <a:bodyPr/>
          <a:lstStyle/>
          <a:p>
            <a:r>
              <a:rPr lang="en-US" dirty="0" smtClean="0"/>
              <a:t>CR-101 Filed: May 7, 2024 </a:t>
            </a:r>
          </a:p>
          <a:p>
            <a:r>
              <a:rPr lang="en-US" dirty="0" smtClean="0"/>
              <a:t>CR-102 Filed: September 3 </a:t>
            </a:r>
            <a:r>
              <a:rPr lang="en-US" dirty="0" smtClean="0">
                <a:solidFill>
                  <a:srgbClr val="FF0000"/>
                </a:solidFill>
              </a:rPr>
              <a:t>&amp; 4</a:t>
            </a:r>
            <a:r>
              <a:rPr lang="en-US" dirty="0" smtClean="0"/>
              <a:t>, 2024 </a:t>
            </a:r>
          </a:p>
          <a:p>
            <a:r>
              <a:rPr lang="en-US" dirty="0" smtClean="0"/>
              <a:t>Public Comment Deadline: October 18, 2024</a:t>
            </a:r>
          </a:p>
          <a:p>
            <a:r>
              <a:rPr lang="en-US" dirty="0" smtClean="0"/>
              <a:t>Tentative CR-103 Filing Date: December 2, 2024</a:t>
            </a:r>
          </a:p>
          <a:p>
            <a:pPr marL="0" indent="0">
              <a:buNone/>
            </a:pPr>
            <a:endParaRPr lang="en-US" dirty="0"/>
          </a:p>
        </p:txBody>
      </p:sp>
    </p:spTree>
    <p:extLst>
      <p:ext uri="{BB962C8B-B14F-4D97-AF65-F5344CB8AC3E}">
        <p14:creationId xmlns:p14="http://schemas.microsoft.com/office/powerpoint/2010/main" val="3844142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930" y="1989316"/>
            <a:ext cx="10871200" cy="2433394"/>
          </a:xfrm>
        </p:spPr>
        <p:txBody>
          <a:bodyPr/>
          <a:lstStyle/>
          <a:p>
            <a:pPr algn="ctr"/>
            <a:r>
              <a:rPr lang="en-US" sz="6200" dirty="0"/>
              <a:t>Overview </a:t>
            </a:r>
            <a:r>
              <a:rPr lang="en-US" sz="6200" dirty="0" smtClean="0"/>
              <a:t>of Safety and Health Proposed Draft Rules</a:t>
            </a:r>
            <a:endParaRPr lang="en-US" sz="6200" dirty="0"/>
          </a:p>
        </p:txBody>
      </p:sp>
    </p:spTree>
    <p:extLst>
      <p:ext uri="{BB962C8B-B14F-4D97-AF65-F5344CB8AC3E}">
        <p14:creationId xmlns:p14="http://schemas.microsoft.com/office/powerpoint/2010/main" val="4262178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WAC-831-100 Purpose and scope.</a:t>
            </a:r>
            <a:endParaRPr lang="en-US" dirty="0">
              <a:solidFill>
                <a:schemeClr val="tx2"/>
              </a:solidFill>
            </a:endParaRPr>
          </a:p>
        </p:txBody>
      </p:sp>
      <p:sp>
        <p:nvSpPr>
          <p:cNvPr id="3" name="Content Placeholder 2"/>
          <p:cNvSpPr>
            <a:spLocks noGrp="1"/>
          </p:cNvSpPr>
          <p:nvPr>
            <p:ph idx="10"/>
          </p:nvPr>
        </p:nvSpPr>
        <p:spPr>
          <a:xfrm>
            <a:off x="711200" y="1536958"/>
            <a:ext cx="10871200" cy="4673600"/>
          </a:xfrm>
        </p:spPr>
        <p:txBody>
          <a:bodyPr/>
          <a:lstStyle/>
          <a:p>
            <a:r>
              <a:rPr lang="en-US" sz="3600" dirty="0" smtClean="0"/>
              <a:t>Adds language to provide clarity about conflicting standards.</a:t>
            </a:r>
            <a:endParaRPr lang="en-US" sz="1600" dirty="0"/>
          </a:p>
        </p:txBody>
      </p:sp>
    </p:spTree>
    <p:extLst>
      <p:ext uri="{BB962C8B-B14F-4D97-AF65-F5344CB8AC3E}">
        <p14:creationId xmlns:p14="http://schemas.microsoft.com/office/powerpoint/2010/main" val="37303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WAC-831-200 Definitions.</a:t>
            </a:r>
            <a:endParaRPr lang="en-US" dirty="0">
              <a:solidFill>
                <a:schemeClr val="tx2"/>
              </a:solidFill>
            </a:endParaRPr>
          </a:p>
        </p:txBody>
      </p:sp>
      <p:sp>
        <p:nvSpPr>
          <p:cNvPr id="3" name="Content Placeholder 2"/>
          <p:cNvSpPr>
            <a:spLocks noGrp="1"/>
          </p:cNvSpPr>
          <p:nvPr>
            <p:ph idx="10"/>
          </p:nvPr>
        </p:nvSpPr>
        <p:spPr>
          <a:xfrm>
            <a:off x="711200" y="1397000"/>
            <a:ext cx="10871200" cy="4673600"/>
          </a:xfrm>
        </p:spPr>
        <p:txBody>
          <a:bodyPr/>
          <a:lstStyle/>
          <a:p>
            <a:r>
              <a:rPr lang="en-US" sz="2800" dirty="0" smtClean="0"/>
              <a:t>Updates the definition of “adult entertainment” to match the statute.</a:t>
            </a:r>
          </a:p>
          <a:p>
            <a:pPr lvl="1"/>
            <a:r>
              <a:rPr lang="en-US" sz="2400" dirty="0"/>
              <a:t>Any exhibition, performance, or dance of any type conducted within the view of one or more members of the public inside a premises where such exhibition, performance, or dance involves an entertainer who is unclothed or in such attire, costume, or clothing as to expose to view any portion of the breast below the top of the areola or any portion of the pubic region, anus, vulva, or genitals, with an intent to sexually arouse or excite another </a:t>
            </a:r>
            <a:r>
              <a:rPr lang="en-US" sz="2400" dirty="0" smtClean="0"/>
              <a:t>person.</a:t>
            </a:r>
          </a:p>
          <a:p>
            <a:r>
              <a:rPr lang="en-US" sz="2800" dirty="0" smtClean="0"/>
              <a:t>Adds a definition for the “department.”</a:t>
            </a:r>
            <a:endParaRPr lang="en-US" sz="2800" dirty="0"/>
          </a:p>
          <a:p>
            <a:pPr lvl="1"/>
            <a:r>
              <a:rPr lang="en-US" sz="2400" dirty="0" smtClean="0"/>
              <a:t>The Department of Labor &amp; Industries. </a:t>
            </a:r>
            <a:endParaRPr lang="en-US" sz="2400" dirty="0"/>
          </a:p>
        </p:txBody>
      </p:sp>
    </p:spTree>
    <p:extLst>
      <p:ext uri="{BB962C8B-B14F-4D97-AF65-F5344CB8AC3E}">
        <p14:creationId xmlns:p14="http://schemas.microsoft.com/office/powerpoint/2010/main" val="1881480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toryboard PowerPoint">
  <a:themeElements>
    <a:clrScheme name="Default Design 15">
      <a:dk1>
        <a:srgbClr val="000000"/>
      </a:dk1>
      <a:lt1>
        <a:srgbClr val="FFFFFF"/>
      </a:lt1>
      <a:dk2>
        <a:srgbClr val="4D4D4D"/>
      </a:dk2>
      <a:lt2>
        <a:srgbClr val="808080"/>
      </a:lt2>
      <a:accent1>
        <a:srgbClr val="EAEAEA"/>
      </a:accent1>
      <a:accent2>
        <a:srgbClr val="EA6D1F"/>
      </a:accent2>
      <a:accent3>
        <a:srgbClr val="FFFFFF"/>
      </a:accent3>
      <a:accent4>
        <a:srgbClr val="000000"/>
      </a:accent4>
      <a:accent5>
        <a:srgbClr val="F3F3F3"/>
      </a:accent5>
      <a:accent6>
        <a:srgbClr val="D4621B"/>
      </a:accent6>
      <a:hlink>
        <a:srgbClr val="005595"/>
      </a:hlink>
      <a:folHlink>
        <a:srgbClr val="21A0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4D4D4D"/>
        </a:dk2>
        <a:lt2>
          <a:srgbClr val="808080"/>
        </a:lt2>
        <a:accent1>
          <a:srgbClr val="E2E0CC"/>
        </a:accent1>
        <a:accent2>
          <a:srgbClr val="5F5F5F"/>
        </a:accent2>
        <a:accent3>
          <a:srgbClr val="FFFFFF"/>
        </a:accent3>
        <a:accent4>
          <a:srgbClr val="000000"/>
        </a:accent4>
        <a:accent5>
          <a:srgbClr val="EEEDE2"/>
        </a:accent5>
        <a:accent6>
          <a:srgbClr val="555555"/>
        </a:accent6>
        <a:hlink>
          <a:srgbClr val="005595"/>
        </a:hlink>
        <a:folHlink>
          <a:srgbClr val="21A0FF"/>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4D4D4D"/>
        </a:dk2>
        <a:lt2>
          <a:srgbClr val="808080"/>
        </a:lt2>
        <a:accent1>
          <a:srgbClr val="EAEAEA"/>
        </a:accent1>
        <a:accent2>
          <a:srgbClr val="5F5F5F"/>
        </a:accent2>
        <a:accent3>
          <a:srgbClr val="FFFFFF"/>
        </a:accent3>
        <a:accent4>
          <a:srgbClr val="000000"/>
        </a:accent4>
        <a:accent5>
          <a:srgbClr val="F3F3F3"/>
        </a:accent5>
        <a:accent6>
          <a:srgbClr val="555555"/>
        </a:accent6>
        <a:hlink>
          <a:srgbClr val="005595"/>
        </a:hlink>
        <a:folHlink>
          <a:srgbClr val="21A0FF"/>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4D4D4D"/>
        </a:dk2>
        <a:lt2>
          <a:srgbClr val="808080"/>
        </a:lt2>
        <a:accent1>
          <a:srgbClr val="EAEAEA"/>
        </a:accent1>
        <a:accent2>
          <a:srgbClr val="EA6D1F"/>
        </a:accent2>
        <a:accent3>
          <a:srgbClr val="FFFFFF"/>
        </a:accent3>
        <a:accent4>
          <a:srgbClr val="000000"/>
        </a:accent4>
        <a:accent5>
          <a:srgbClr val="F3F3F3"/>
        </a:accent5>
        <a:accent6>
          <a:srgbClr val="D4621B"/>
        </a:accent6>
        <a:hlink>
          <a:srgbClr val="005595"/>
        </a:hlink>
        <a:folHlink>
          <a:srgbClr val="21A0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NIminimalistBeigeAndBlue16x9_ACCESSIBLE.pptx" id="{728A64B6-F4B0-4680-B0D0-534053BE945D}" vid="{F8382C6F-60CD-4322-8656-335D2A043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TotalTime>
  <Words>3206</Words>
  <Application>Microsoft Office PowerPoint</Application>
  <PresentationFormat>Widescreen</PresentationFormat>
  <Paragraphs>272</Paragraphs>
  <Slides>38</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Wingdings</vt:lpstr>
      <vt:lpstr>Storyboard PowerPoint</vt:lpstr>
      <vt:lpstr>Working Conditions in Adult Entertainment Establishments (ESSB 6105) Pre-Hearing Overview  </vt:lpstr>
      <vt:lpstr>Virtual Housekeeping</vt:lpstr>
      <vt:lpstr>Agenda</vt:lpstr>
      <vt:lpstr>Introductions</vt:lpstr>
      <vt:lpstr>2024 Legislation</vt:lpstr>
      <vt:lpstr>Rulemaking Timeline</vt:lpstr>
      <vt:lpstr>Overview of Safety and Health Proposed Draft Rules</vt:lpstr>
      <vt:lpstr>WAC-831-100 Purpose and scope.</vt:lpstr>
      <vt:lpstr>WAC-831-200 Definitions.</vt:lpstr>
      <vt:lpstr>WAC 296-831-250 General requirements.</vt:lpstr>
      <vt:lpstr>WAC 296-831-300 Panic button requirements.</vt:lpstr>
      <vt:lpstr>WAC 296-831-300 Panic button requirements. (cont.)</vt:lpstr>
      <vt:lpstr>WAC 296-831-400 Training requirements.</vt:lpstr>
      <vt:lpstr>WAC 296-831-400 Training requirements. (cont.)</vt:lpstr>
      <vt:lpstr>WAC 296-831-450 Security personnel requirements.</vt:lpstr>
      <vt:lpstr>WAC 296-831-450 Security personnel requirements. (cont.)</vt:lpstr>
      <vt:lpstr>WAC 296-831-500 Customer complaint log requirements. </vt:lpstr>
      <vt:lpstr>Overview of Labor Standards Proposed Draft Rules</vt:lpstr>
      <vt:lpstr>Definitions</vt:lpstr>
      <vt:lpstr>Definitions (continued)</vt:lpstr>
      <vt:lpstr>WAC 296-128-90020 Leasing fee and other fee requirements.</vt:lpstr>
      <vt:lpstr>WAC 296-128-90030 Tips and gratuities. </vt:lpstr>
      <vt:lpstr>WAC 296-128-90040 Written contracts of leasing fees—Administrative requirements. </vt:lpstr>
      <vt:lpstr>WAC 296-128-90050 Required signage—Administrative requirements. </vt:lpstr>
      <vt:lpstr>WAC 296-128-90060 Written notice of reason for termination or refusal to rehire—Administrative requirements. </vt:lpstr>
      <vt:lpstr>WAC 296-128-90070 Retaliation. </vt:lpstr>
      <vt:lpstr>WAC 296-128-90080 Enforcement—Compensation. </vt:lpstr>
      <vt:lpstr>WAC 296-128-90090 Enforcement—Administrative violations. </vt:lpstr>
      <vt:lpstr>WAC 296-128-90100 Enforcement—Retaliation. </vt:lpstr>
      <vt:lpstr>WAC 296-128-90110 Administrative appeals.</vt:lpstr>
      <vt:lpstr>WAC 296-128-90120 Collection procedures. </vt:lpstr>
      <vt:lpstr>WAC 296-128-90130 Severability clause. </vt:lpstr>
      <vt:lpstr>Questions?</vt:lpstr>
      <vt:lpstr>Deadline for public comment is 5:00pm on October 18, 2024</vt:lpstr>
      <vt:lpstr>Break time</vt:lpstr>
      <vt:lpstr>Virtual Housekeeping</vt:lpstr>
      <vt:lpstr>Public Hearing Testimony</vt:lpstr>
      <vt:lpstr>Deadline for public comment is 5:00pm on October 18, 2024</vt:lpstr>
    </vt:vector>
  </TitlesOfParts>
  <Company>Dept. of Labor and Industries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Conditions in Adult Entertainment Establishments Pre-Hearing Overview October, 2024</dc:title>
  <dc:subject>Working Conditions in Adult Entertainment Establishments</dc:subject>
  <dc:creator>L&amp;I DOSH</dc:creator>
  <cp:lastModifiedBy>Marsh, Paul (LNI)</cp:lastModifiedBy>
  <cp:revision>73</cp:revision>
  <dcterms:created xsi:type="dcterms:W3CDTF">2024-06-14T22:46:47Z</dcterms:created>
  <dcterms:modified xsi:type="dcterms:W3CDTF">2024-10-10T00:18:22Z</dcterms:modified>
  <cp:category>Rulemaking Stakeholder documents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207299</vt:lpwstr>
  </property>
  <property fmtid="{D5CDD505-2E9C-101B-9397-08002B2CF9AE}" pid="3" name="NXPowerLiteSettings">
    <vt:lpwstr>C700052003A000</vt:lpwstr>
  </property>
  <property fmtid="{D5CDD505-2E9C-101B-9397-08002B2CF9AE}" pid="4" name="NXPowerLiteVersion">
    <vt:lpwstr>D9.0.3</vt:lpwstr>
  </property>
  <property fmtid="{D5CDD505-2E9C-101B-9397-08002B2CF9AE}" pid="5" name="ArticulateGUID">
    <vt:lpwstr>19FB4ECD-CABB-4BF7-A15D-6A650645ECAE</vt:lpwstr>
  </property>
  <property fmtid="{D5CDD505-2E9C-101B-9397-08002B2CF9AE}" pid="6" name="ArticulatePath">
    <vt:lpwstr>Working Conditions in AEE - Pre-Hearing Overview (October 2024) - Virtual Final</vt:lpwstr>
  </property>
</Properties>
</file>